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99" r:id="rId4"/>
    <p:sldId id="261" r:id="rId5"/>
    <p:sldId id="264" r:id="rId6"/>
    <p:sldId id="271" r:id="rId7"/>
    <p:sldId id="300" r:id="rId8"/>
    <p:sldId id="279" r:id="rId9"/>
    <p:sldId id="285" r:id="rId10"/>
    <p:sldId id="286" r:id="rId11"/>
    <p:sldId id="292" r:id="rId12"/>
    <p:sldId id="301" r:id="rId13"/>
    <p:sldId id="302" r:id="rId14"/>
    <p:sldId id="303" r:id="rId15"/>
    <p:sldId id="324" r:id="rId16"/>
    <p:sldId id="325" r:id="rId17"/>
    <p:sldId id="326" r:id="rId18"/>
    <p:sldId id="341" r:id="rId19"/>
    <p:sldId id="342" r:id="rId20"/>
    <p:sldId id="327" r:id="rId21"/>
    <p:sldId id="328" r:id="rId22"/>
    <p:sldId id="329" r:id="rId23"/>
    <p:sldId id="331" r:id="rId24"/>
    <p:sldId id="332" r:id="rId25"/>
    <p:sldId id="333" r:id="rId26"/>
    <p:sldId id="340" r:id="rId27"/>
    <p:sldId id="343" r:id="rId28"/>
    <p:sldId id="344" r:id="rId29"/>
    <p:sldId id="334" r:id="rId30"/>
    <p:sldId id="258" r:id="rId31"/>
    <p:sldId id="259" r:id="rId32"/>
    <p:sldId id="304" r:id="rId33"/>
    <p:sldId id="335" r:id="rId34"/>
    <p:sldId id="321" r:id="rId35"/>
    <p:sldId id="345" r:id="rId36"/>
    <p:sldId id="323" r:id="rId37"/>
    <p:sldId id="322" r:id="rId38"/>
    <p:sldId id="305" r:id="rId39"/>
    <p:sldId id="336" r:id="rId40"/>
    <p:sldId id="337" r:id="rId41"/>
    <p:sldId id="33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15C88-BA1E-4408-9BD5-9EE4BC89E0C0}" type="datetimeFigureOut">
              <a:rPr lang="en-IN" smtClean="0"/>
              <a:pPr/>
              <a:t>03-02-2022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D8854-E2F1-4FC2-BED5-174BA3BCA78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588C54-62DA-4DC2-BF2C-0191D05663E7}" type="slidenum">
              <a:rPr lang="en-US" smtClean="0"/>
              <a:pPr>
                <a:defRPr/>
              </a:pPr>
              <a:t>4</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Frequently a staff member, trained by the herd veterinarian, identifies cows that appear abnormal and conducts a basic exam. </a:t>
            </a:r>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D11D296-C1F3-4FE9-AC08-645A2EA81890}" type="slidenum">
              <a:rPr lang="en-US" smtClean="0"/>
              <a:pPr>
                <a:defRPr/>
              </a:pPr>
              <a:t>5</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Once you determine that a cow is “abnormal”, use your powers of observation to determine what the problem is.  Some potential disorders include: ketosis (urine or milk analysis), displaced abomasum (DA), mastitis, metritis and endometritis, lameness (feet and legs), lesions (mouth, feet, or teats), other common diseases (IBR, BVD, leptosporosis, PI</a:t>
            </a:r>
            <a:r>
              <a:rPr lang="en-US" baseline="-25000" smtClean="0"/>
              <a:t>3</a:t>
            </a:r>
            <a:r>
              <a:rPr lang="en-US" smtClean="0"/>
              <a:t>, etc.), and unusual symptoms that could indicate foreign or new diseases.</a:t>
            </a:r>
          </a:p>
          <a:p>
            <a:pPr eaLnBrk="1" hangingPunct="1">
              <a:spcBef>
                <a:spcPct val="0"/>
              </a:spcBef>
            </a:pPr>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Develop a systematic approach to check the cow from one end to the other.  Develop your own routine. Observe attitude, appetite, hydration, and temperature.  Systematically check eyes and ears, feet and legs, udder, uterus, heart rate, lungs, rumen and manure. By using one order consistently you will be less likely to miss something. </a:t>
            </a:r>
          </a:p>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F850B0B-EEE2-4BAE-8452-AD0FD89B34A6}" type="slidenum">
              <a:rPr lang="en-US" smtClean="0"/>
              <a:pPr>
                <a:defRPr/>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94A0643-290F-4A7A-9D92-4CD98BAB0717}" type="slidenum">
              <a:rPr lang="en-US" smtClean="0"/>
              <a:pPr>
                <a:defRPr/>
              </a:pPr>
              <a:t>7</a:t>
            </a:fld>
            <a:endParaRPr lang="en-US"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smtClean="0"/>
              <a:t>Even normal looking cows must be monitored to catch early symptoms.  When cows retain their placenta or the fetal membranes, abort, twin or have difficulty calving they are more likely to have problems later.  Spending a little extra time checking those cows that had problems earlier can lead to early identification of other problems.  Cows with low calcium levels or milk fever may not be able to get up.  These cows need extra attention as well.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Check the lungs.  Determine the respiration rate and listen for signs of congestion that might indicate the cow has pneumonia. Observe for nasal discharges, congestion, or coughing. Associate the finding with other clinical signs such as fever, dehydration, lack of appetite, etc. to determine if the cow has an illness or disorder.</a:t>
            </a:r>
          </a:p>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075A6F-2419-48AB-B174-386FF8529E7E}" type="slidenum">
              <a:rPr lang="en-US" smtClean="0"/>
              <a:pPr>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must always look for signs of disease in our animals. When you are out in the herd visually evaluating an udder, consider whether the abnormal signs are mastitis, from trauma, or something you don’t recognize.  If there are unusual lesions on the teat, is it frost bite or something you don’t recognize? Early identification is the key to preventing the spread of any disease, whether it is an unusual foreign animal disease such as foot and mouth disease or a more common disease like BVD. Whenever there are unusual symptoms report them to the owner, manager, or veterinarian.</a:t>
            </a:r>
          </a:p>
          <a:p>
            <a:pPr eaLnBrk="1" hangingPunct="1">
              <a:spcBef>
                <a:spcPct val="0"/>
              </a:spcBef>
            </a:pPr>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2EB7AFE-B259-409A-8A3C-45CEA8A55733}" type="slidenum">
              <a:rPr lang="en-US" smtClean="0"/>
              <a:pPr>
                <a:defRPr/>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Whether working with the herd in the parlor or in pens, check the feet and legs.  Are the cows walking and standing normally or have a number of cows gotten “lame” and you see some lesions between the toes.  Whenever you see something you don’t recognize or have a lot of animals come down with something at once, report it at once to the farm manager, owner, or veterinarian.</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749672-CD0D-44DE-9A8F-4AFBECA6D3DD}" type="slidenum">
              <a:rPr lang="en-US" smtClean="0"/>
              <a:pPr>
                <a:defRPr/>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Particularly for fresh cows, check to see if there are visible signs of discharge.  Some discharge, called lochia, is common immediately after calving. Clear mucus is what is desirable.  A cloudy mucus is an abnormal discharge and may require further action.  When palpating the uterus through the rectum, observe the discharge color and odor as an aid in determining whether a cow has metritis. Investigate the cause of any foul smelling discharge which may indicate a problem.  Follow standard protocols for cows with abnormal discharge.</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263331B-16DD-4837-A4F9-416F60BCFCEE}" type="slidenum">
              <a:rPr lang="en-US" smtClean="0"/>
              <a:pPr>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2/3/2022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2/3/2022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2/3/2022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2/3/2022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2/3/2022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2/3/2022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2/3/2022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audio" Target="../media/audio3.wav"/><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audio" Target="../media/audio1.wav"/><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457200"/>
            <a:ext cx="6477000" cy="2868168"/>
          </a:xfrm>
        </p:spPr>
        <p:txBody>
          <a:bodyPr/>
          <a:lstStyle/>
          <a:p>
            <a:pPr algn="ctr"/>
            <a:r>
              <a:rPr lang="en-IN" sz="2400" dirty="0" smtClean="0"/>
              <a:t>Isolation and identification </a:t>
            </a:r>
            <a:br>
              <a:rPr lang="en-IN" sz="2400" dirty="0" smtClean="0"/>
            </a:br>
            <a:r>
              <a:rPr lang="en-IN" sz="2400" dirty="0" smtClean="0"/>
              <a:t>of</a:t>
            </a:r>
            <a:br>
              <a:rPr lang="en-IN" sz="2400" dirty="0" smtClean="0"/>
            </a:br>
            <a:r>
              <a:rPr lang="en-IN" sz="2400" dirty="0" smtClean="0"/>
              <a:t> bacteria from clinical cases </a:t>
            </a:r>
            <a:br>
              <a:rPr lang="en-IN" sz="2400" dirty="0" smtClean="0"/>
            </a:br>
            <a:r>
              <a:rPr lang="en-IN" sz="2400" dirty="0" smtClean="0"/>
              <a:t>of</a:t>
            </a:r>
            <a:br>
              <a:rPr lang="en-IN" sz="2400" dirty="0" smtClean="0"/>
            </a:br>
            <a:r>
              <a:rPr lang="en-IN" sz="2400" dirty="0" smtClean="0"/>
              <a:t> Mastitis, Abortion, Enteric, respiratory and pyogenic infections</a:t>
            </a:r>
            <a:endParaRPr lang="en-IN"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8229600" cy="914400"/>
          </a:xfrm>
        </p:spPr>
        <p:txBody>
          <a:bodyPr/>
          <a:lstStyle/>
          <a:p>
            <a:pPr eaLnBrk="1" hangingPunct="1"/>
            <a:r>
              <a:rPr lang="en-US" smtClean="0"/>
              <a:t>Check the Feet and Legs</a:t>
            </a:r>
          </a:p>
        </p:txBody>
      </p:sp>
      <p:pic>
        <p:nvPicPr>
          <p:cNvPr id="38916" name="Content Placeholder 7" descr="IMG_0340.JPG"/>
          <p:cNvPicPr>
            <a:picLocks noGrp="1" noChangeAspect="1"/>
          </p:cNvPicPr>
          <p:nvPr>
            <p:ph sz="half" idx="2"/>
          </p:nvPr>
        </p:nvPicPr>
        <p:blipFill>
          <a:blip r:embed="rId4" cstate="screen"/>
          <a:srcRect/>
          <a:stretch>
            <a:fillRect/>
          </a:stretch>
        </p:blipFill>
        <p:spPr>
          <a:xfrm>
            <a:off x="685800" y="2133600"/>
            <a:ext cx="3733800" cy="3422650"/>
          </a:xfrm>
        </p:spPr>
      </p:pic>
      <p:pic>
        <p:nvPicPr>
          <p:cNvPr id="38918" name="Picture 3" descr="FMD8"/>
          <p:cNvPicPr>
            <a:picLocks noGrp="1" noChangeAspect="1" noChangeArrowheads="1"/>
          </p:cNvPicPr>
          <p:nvPr>
            <p:ph sz="quarter" idx="4"/>
          </p:nvPr>
        </p:nvPicPr>
        <p:blipFill>
          <a:blip r:embed="rId5" cstate="screen"/>
          <a:srcRect/>
          <a:stretch>
            <a:fillRect/>
          </a:stretch>
        </p:blipFill>
        <p:spPr>
          <a:xfrm>
            <a:off x="5051425" y="2133600"/>
            <a:ext cx="2949575" cy="3570288"/>
          </a:xfrm>
        </p:spPr>
      </p:pic>
      <p:pic>
        <p:nvPicPr>
          <p:cNvPr id="9" name="Record27">
            <a:hlinkClick r:id="" action="ppaction://media"/>
          </p:cNvPr>
          <p:cNvPicPr>
            <a:picLocks noRot="1" noChangeAspect="1"/>
          </p:cNvPicPr>
          <p:nvPr>
            <a:wavAudioFile r:embed="rId1" name="Record27"/>
          </p:nvPr>
        </p:nvPicPr>
        <p:blipFill>
          <a:blip r:embed="rId6"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8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152400"/>
            <a:ext cx="7772400" cy="1143000"/>
          </a:xfrm>
        </p:spPr>
        <p:txBody>
          <a:bodyPr/>
          <a:lstStyle/>
          <a:p>
            <a:pPr eaLnBrk="1" hangingPunct="1"/>
            <a:r>
              <a:rPr lang="en-US" smtClean="0"/>
              <a:t>Check the Uterus</a:t>
            </a:r>
          </a:p>
        </p:txBody>
      </p:sp>
      <p:sp>
        <p:nvSpPr>
          <p:cNvPr id="44035" name="Content Placeholder 2"/>
          <p:cNvSpPr>
            <a:spLocks noGrp="1"/>
          </p:cNvSpPr>
          <p:nvPr>
            <p:ph sz="half" idx="1"/>
          </p:nvPr>
        </p:nvSpPr>
        <p:spPr>
          <a:xfrm>
            <a:off x="2895600" y="1219200"/>
            <a:ext cx="4876800" cy="1676400"/>
          </a:xfrm>
        </p:spPr>
        <p:txBody>
          <a:bodyPr>
            <a:normAutofit/>
          </a:bodyPr>
          <a:lstStyle/>
          <a:p>
            <a:pPr eaLnBrk="1" hangingPunct="1"/>
            <a:r>
              <a:rPr lang="en-US" sz="2400" dirty="0" smtClean="0"/>
              <a:t>Note normal or abnormal discharge</a:t>
            </a:r>
          </a:p>
          <a:p>
            <a:pPr eaLnBrk="1" hangingPunct="1"/>
            <a:r>
              <a:rPr lang="en-US" sz="2400" dirty="0" smtClean="0"/>
              <a:t>Varies by day after calving</a:t>
            </a:r>
          </a:p>
        </p:txBody>
      </p:sp>
      <p:pic>
        <p:nvPicPr>
          <p:cNvPr id="44036" name="Content Placeholder 4" descr="pregchek.JPG"/>
          <p:cNvPicPr>
            <a:picLocks noGrp="1" noChangeAspect="1"/>
          </p:cNvPicPr>
          <p:nvPr>
            <p:ph sz="half" idx="2"/>
          </p:nvPr>
        </p:nvPicPr>
        <p:blipFill>
          <a:blip r:embed="rId3" cstate="screen"/>
          <a:srcRect/>
          <a:stretch>
            <a:fillRect/>
          </a:stretch>
        </p:blipFill>
        <p:spPr>
          <a:xfrm>
            <a:off x="152400" y="1219200"/>
            <a:ext cx="2819400" cy="2114550"/>
          </a:xfrm>
        </p:spPr>
      </p:pic>
      <p:pic>
        <p:nvPicPr>
          <p:cNvPr id="44037" name="Picture 4" descr="DSC01422"/>
          <p:cNvPicPr>
            <a:picLocks noChangeAspect="1" noChangeArrowheads="1"/>
          </p:cNvPicPr>
          <p:nvPr/>
        </p:nvPicPr>
        <p:blipFill>
          <a:blip r:embed="rId4" cstate="screen"/>
          <a:srcRect/>
          <a:stretch>
            <a:fillRect/>
          </a:stretch>
        </p:blipFill>
        <p:spPr bwMode="auto">
          <a:xfrm>
            <a:off x="1828800" y="3886200"/>
            <a:ext cx="1371600" cy="1828800"/>
          </a:xfrm>
          <a:prstGeom prst="rect">
            <a:avLst/>
          </a:prstGeom>
          <a:noFill/>
          <a:ln w="9525">
            <a:noFill/>
            <a:miter lim="800000"/>
            <a:headEnd/>
            <a:tailEnd/>
          </a:ln>
        </p:spPr>
      </p:pic>
      <p:pic>
        <p:nvPicPr>
          <p:cNvPr id="8" name="Picture 232" descr="DSC01416"/>
          <p:cNvPicPr>
            <a:picLocks noChangeAspect="1" noChangeArrowheads="1"/>
          </p:cNvPicPr>
          <p:nvPr/>
        </p:nvPicPr>
        <p:blipFill>
          <a:blip r:embed="rId5" cstate="screen"/>
          <a:srcRect/>
          <a:stretch>
            <a:fillRect/>
          </a:stretch>
        </p:blipFill>
        <p:spPr bwMode="auto">
          <a:xfrm>
            <a:off x="457200" y="3352800"/>
            <a:ext cx="1371600" cy="1828800"/>
          </a:xfrm>
          <a:prstGeom prst="rect">
            <a:avLst/>
          </a:prstGeom>
          <a:noFill/>
          <a:ln w="9525">
            <a:noFill/>
            <a:miter lim="800000"/>
            <a:headEnd/>
            <a:tailEnd/>
          </a:ln>
        </p:spPr>
      </p:pic>
      <p:pic>
        <p:nvPicPr>
          <p:cNvPr id="44039" name="Picture 5"/>
          <p:cNvPicPr>
            <a:picLocks noChangeAspect="1" noChangeArrowheads="1"/>
          </p:cNvPicPr>
          <p:nvPr/>
        </p:nvPicPr>
        <p:blipFill>
          <a:blip r:embed="rId6" cstate="screen"/>
          <a:srcRect/>
          <a:stretch>
            <a:fillRect/>
          </a:stretch>
        </p:blipFill>
        <p:spPr bwMode="auto">
          <a:xfrm>
            <a:off x="4572000" y="2571750"/>
            <a:ext cx="2819400" cy="1265238"/>
          </a:xfrm>
          <a:prstGeom prst="rect">
            <a:avLst/>
          </a:prstGeom>
          <a:noFill/>
          <a:ln w="9525">
            <a:noFill/>
            <a:miter lim="800000"/>
            <a:headEnd/>
            <a:tailEnd/>
          </a:ln>
        </p:spPr>
      </p:pic>
      <p:sp>
        <p:nvSpPr>
          <p:cNvPr id="44040" name="TextBox 9"/>
          <p:cNvSpPr txBox="1">
            <a:spLocks noChangeArrowheads="1"/>
          </p:cNvSpPr>
          <p:nvPr/>
        </p:nvSpPr>
        <p:spPr bwMode="auto">
          <a:xfrm>
            <a:off x="4191000" y="3943350"/>
            <a:ext cx="3598863" cy="400050"/>
          </a:xfrm>
          <a:prstGeom prst="rect">
            <a:avLst/>
          </a:prstGeom>
          <a:noFill/>
          <a:ln w="9525">
            <a:noFill/>
            <a:miter lim="800000"/>
            <a:headEnd/>
            <a:tailEnd/>
          </a:ln>
        </p:spPr>
        <p:txBody>
          <a:bodyPr>
            <a:spAutoFit/>
          </a:bodyPr>
          <a:lstStyle/>
          <a:p>
            <a:pPr algn="ctr"/>
            <a:r>
              <a:rPr lang="en-US" sz="2000" dirty="0">
                <a:solidFill>
                  <a:srgbClr val="FF0000"/>
                </a:solidFill>
                <a:latin typeface="Comic Sans MS" pitchFamily="66" charset="0"/>
              </a:rPr>
              <a:t>Type of uterine discharges</a:t>
            </a:r>
          </a:p>
        </p:txBody>
      </p:sp>
      <p:sp>
        <p:nvSpPr>
          <p:cNvPr id="11" name="Content Placeholder 2"/>
          <p:cNvSpPr txBox="1">
            <a:spLocks/>
          </p:cNvSpPr>
          <p:nvPr/>
        </p:nvSpPr>
        <p:spPr bwMode="auto">
          <a:xfrm>
            <a:off x="3200400" y="4648200"/>
            <a:ext cx="4724400" cy="1295400"/>
          </a:xfrm>
          <a:prstGeom prst="rect">
            <a:avLst/>
          </a:prstGeom>
          <a:noFill/>
          <a:ln w="9525">
            <a:noFill/>
            <a:miter lim="800000"/>
            <a:headEnd/>
            <a:tailEnd/>
          </a:ln>
          <a:effectLst/>
        </p:spPr>
        <p:txBody>
          <a:bodyPr/>
          <a:lstStyle/>
          <a:p>
            <a:pPr marL="342900" indent="-342900" algn="ctr">
              <a:spcBef>
                <a:spcPct val="20000"/>
              </a:spcBef>
              <a:defRPr/>
            </a:pPr>
            <a:r>
              <a:rPr lang="en-US" kern="0" dirty="0">
                <a:solidFill>
                  <a:srgbClr val="FF9933"/>
                </a:solidFill>
                <a:latin typeface="Comic Sans MS" pitchFamily="66" charset="0"/>
                <a:cs typeface="+mn-cs"/>
              </a:rPr>
              <a:t>Palpation of the uterus per rectum is a  tool to evaluate uterine discharge and retained placenta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Collection of Samples</a:t>
            </a:r>
            <a:endParaRPr lang="en-IN" dirty="0"/>
          </a:p>
        </p:txBody>
      </p:sp>
      <p:sp>
        <p:nvSpPr>
          <p:cNvPr id="5" name="Content Placeholder 4"/>
          <p:cNvSpPr>
            <a:spLocks noGrp="1"/>
          </p:cNvSpPr>
          <p:nvPr>
            <p:ph idx="1"/>
          </p:nvPr>
        </p:nvSpPr>
        <p:spPr/>
        <p:txBody>
          <a:bodyPr/>
          <a:lstStyle/>
          <a:p>
            <a:r>
              <a:rPr lang="en-IN" dirty="0" smtClean="0"/>
              <a:t>Choice of sample</a:t>
            </a:r>
          </a:p>
          <a:p>
            <a:r>
              <a:rPr lang="en-IN" dirty="0" smtClean="0"/>
              <a:t>Methods of collection</a:t>
            </a:r>
          </a:p>
          <a:p>
            <a:r>
              <a:rPr lang="en-IN" dirty="0" smtClean="0"/>
              <a:t>Precautions to be followed before collection</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Choice of sample</a:t>
            </a:r>
            <a:br>
              <a:rPr lang="en-IN" dirty="0" smtClean="0"/>
            </a:br>
            <a:endParaRPr lang="en-IN" dirty="0"/>
          </a:p>
        </p:txBody>
      </p:sp>
      <p:sp>
        <p:nvSpPr>
          <p:cNvPr id="3" name="Content Placeholder 2"/>
          <p:cNvSpPr>
            <a:spLocks noGrp="1"/>
          </p:cNvSpPr>
          <p:nvPr>
            <p:ph idx="1"/>
          </p:nvPr>
        </p:nvSpPr>
        <p:spPr>
          <a:xfrm>
            <a:off x="457200" y="1447800"/>
            <a:ext cx="7239000" cy="4846320"/>
          </a:xfrm>
        </p:spPr>
        <p:txBody>
          <a:bodyPr>
            <a:normAutofit lnSpcReduction="10000"/>
          </a:bodyPr>
          <a:lstStyle/>
          <a:p>
            <a:r>
              <a:rPr lang="en-IN" dirty="0" smtClean="0"/>
              <a:t>Depend upon the type of symptom </a:t>
            </a:r>
          </a:p>
          <a:p>
            <a:r>
              <a:rPr lang="en-IN" dirty="0" smtClean="0"/>
              <a:t>Abortion: whole foetus, placenta, vaginal discharge</a:t>
            </a:r>
          </a:p>
          <a:p>
            <a:r>
              <a:rPr lang="en-IN" dirty="0" smtClean="0"/>
              <a:t>Metritis: Uterine discharge</a:t>
            </a:r>
          </a:p>
          <a:p>
            <a:r>
              <a:rPr lang="en-IN" dirty="0" smtClean="0"/>
              <a:t>Respiratory infection: sputum, bronchial lavage, nasal and pharyngeal swab</a:t>
            </a:r>
          </a:p>
          <a:p>
            <a:r>
              <a:rPr lang="en-IN" dirty="0" smtClean="0"/>
              <a:t>Eye infection: Eye swab</a:t>
            </a:r>
          </a:p>
          <a:p>
            <a:r>
              <a:rPr lang="en-IN" dirty="0" smtClean="0"/>
              <a:t>Enteric infection : stool or faecal sample, vomiting, </a:t>
            </a:r>
          </a:p>
          <a:p>
            <a:r>
              <a:rPr lang="en-IN" dirty="0" smtClean="0"/>
              <a:t>Systemic infection: blood</a:t>
            </a:r>
          </a:p>
          <a:p>
            <a:r>
              <a:rPr lang="en-IN" dirty="0" smtClean="0"/>
              <a:t>CNS: CSF</a:t>
            </a:r>
          </a:p>
          <a:p>
            <a:endParaRPr lang="en-IN" dirty="0" smtClean="0"/>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From dead animals:</a:t>
            </a:r>
            <a:br>
              <a:rPr lang="en-IN" dirty="0" smtClean="0"/>
            </a:br>
            <a:endParaRPr lang="en-IN" dirty="0"/>
          </a:p>
        </p:txBody>
      </p:sp>
      <p:sp>
        <p:nvSpPr>
          <p:cNvPr id="3" name="Content Placeholder 2"/>
          <p:cNvSpPr>
            <a:spLocks noGrp="1"/>
          </p:cNvSpPr>
          <p:nvPr>
            <p:ph idx="1"/>
          </p:nvPr>
        </p:nvSpPr>
        <p:spPr/>
        <p:txBody>
          <a:bodyPr/>
          <a:lstStyle/>
          <a:p>
            <a:r>
              <a:rPr lang="en-IN" dirty="0" smtClean="0"/>
              <a:t>Heart </a:t>
            </a:r>
            <a:r>
              <a:rPr lang="en-IN" dirty="0" smtClean="0"/>
              <a:t>blood </a:t>
            </a:r>
          </a:p>
          <a:p>
            <a:r>
              <a:rPr lang="en-IN" dirty="0" smtClean="0"/>
              <a:t>Liver, </a:t>
            </a:r>
          </a:p>
          <a:p>
            <a:r>
              <a:rPr lang="en-IN" dirty="0" smtClean="0"/>
              <a:t>Spleen</a:t>
            </a:r>
          </a:p>
          <a:p>
            <a:r>
              <a:rPr lang="en-IN" dirty="0" smtClean="0"/>
              <a:t>Visceral lymph node,</a:t>
            </a:r>
          </a:p>
          <a:p>
            <a:r>
              <a:rPr lang="en-IN" dirty="0" smtClean="0"/>
              <a:t>Intestinal content</a:t>
            </a:r>
          </a:p>
          <a:p>
            <a:r>
              <a:rPr lang="en-IN" dirty="0" smtClean="0"/>
              <a:t>Brain and </a:t>
            </a:r>
            <a:r>
              <a:rPr lang="en-IN" dirty="0" err="1" smtClean="0"/>
              <a:t>meninges</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sp>
        <p:nvSpPr>
          <p:cNvPr id="25602" name="AutoShape 2" descr="Image result for Equipment and materials used for collection of clinical sam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5603" name="Picture 3" descr="C:\Users\Dr.Sharad\Desktop\Sample collection\download (11).jpg"/>
          <p:cNvPicPr>
            <a:picLocks noChangeAspect="1" noChangeArrowheads="1"/>
          </p:cNvPicPr>
          <p:nvPr/>
        </p:nvPicPr>
        <p:blipFill>
          <a:blip r:embed="rId2" cstate="print"/>
          <a:srcRect/>
          <a:stretch>
            <a:fillRect/>
          </a:stretch>
        </p:blipFill>
        <p:spPr bwMode="auto">
          <a:xfrm>
            <a:off x="457200" y="381000"/>
            <a:ext cx="1714500" cy="1714500"/>
          </a:xfrm>
          <a:prstGeom prst="rect">
            <a:avLst/>
          </a:prstGeom>
          <a:noFill/>
        </p:spPr>
      </p:pic>
      <p:pic>
        <p:nvPicPr>
          <p:cNvPr id="25604" name="Picture 4" descr="C:\Users\Dr.Sharad\Desktop\Sample collection\spoonedfaecespot.jpg"/>
          <p:cNvPicPr>
            <a:picLocks noChangeAspect="1" noChangeArrowheads="1"/>
          </p:cNvPicPr>
          <p:nvPr/>
        </p:nvPicPr>
        <p:blipFill>
          <a:blip r:embed="rId3" cstate="print"/>
          <a:srcRect/>
          <a:stretch>
            <a:fillRect/>
          </a:stretch>
        </p:blipFill>
        <p:spPr bwMode="auto">
          <a:xfrm>
            <a:off x="3429000" y="1447800"/>
            <a:ext cx="1905000" cy="1828800"/>
          </a:xfrm>
          <a:prstGeom prst="rect">
            <a:avLst/>
          </a:prstGeom>
          <a:noFill/>
        </p:spPr>
      </p:pic>
      <p:pic>
        <p:nvPicPr>
          <p:cNvPr id="25605" name="Picture 5" descr="C:\Users\Dr.Sharad\Desktop\Sample collection\download (12).jpg"/>
          <p:cNvPicPr>
            <a:picLocks noChangeAspect="1" noChangeArrowheads="1"/>
          </p:cNvPicPr>
          <p:nvPr/>
        </p:nvPicPr>
        <p:blipFill>
          <a:blip r:embed="rId4" cstate="print"/>
          <a:srcRect/>
          <a:stretch>
            <a:fillRect/>
          </a:stretch>
        </p:blipFill>
        <p:spPr bwMode="auto">
          <a:xfrm>
            <a:off x="6629400" y="304800"/>
            <a:ext cx="1838325" cy="1838325"/>
          </a:xfrm>
          <a:prstGeom prst="rect">
            <a:avLst/>
          </a:prstGeom>
          <a:noFill/>
        </p:spPr>
      </p:pic>
      <p:pic>
        <p:nvPicPr>
          <p:cNvPr id="25606" name="Picture 6" descr="C:\Users\Dr.Sharad\Desktop\Sample collection\images (3).jpg"/>
          <p:cNvPicPr>
            <a:picLocks noChangeAspect="1" noChangeArrowheads="1"/>
          </p:cNvPicPr>
          <p:nvPr/>
        </p:nvPicPr>
        <p:blipFill>
          <a:blip r:embed="rId5" cstate="print"/>
          <a:srcRect/>
          <a:stretch>
            <a:fillRect/>
          </a:stretch>
        </p:blipFill>
        <p:spPr bwMode="auto">
          <a:xfrm>
            <a:off x="685800" y="2971800"/>
            <a:ext cx="1619250" cy="1762125"/>
          </a:xfrm>
          <a:prstGeom prst="rect">
            <a:avLst/>
          </a:prstGeom>
          <a:noFill/>
        </p:spPr>
      </p:pic>
      <p:pic>
        <p:nvPicPr>
          <p:cNvPr id="25607" name="Picture 7" descr="C:\Users\Dr.Sharad\Desktop\Sample collection\51PL1ckFGqL._SX342_.jpg"/>
          <p:cNvPicPr>
            <a:picLocks noChangeAspect="1" noChangeArrowheads="1"/>
          </p:cNvPicPr>
          <p:nvPr/>
        </p:nvPicPr>
        <p:blipFill>
          <a:blip r:embed="rId6" cstate="print"/>
          <a:srcRect/>
          <a:stretch>
            <a:fillRect/>
          </a:stretch>
        </p:blipFill>
        <p:spPr bwMode="auto">
          <a:xfrm>
            <a:off x="7162800" y="4876800"/>
            <a:ext cx="1676400" cy="1752600"/>
          </a:xfrm>
          <a:prstGeom prst="rect">
            <a:avLst/>
          </a:prstGeom>
          <a:noFill/>
        </p:spPr>
      </p:pic>
      <p:pic>
        <p:nvPicPr>
          <p:cNvPr id="25608" name="Picture 8" descr="C:\Users\Dr.Sharad\Desktop\Sample collection\HTB1cXvGOVXXXXX_XXXXq6xXFXXXW.jpg"/>
          <p:cNvPicPr>
            <a:picLocks noChangeAspect="1" noChangeArrowheads="1"/>
          </p:cNvPicPr>
          <p:nvPr/>
        </p:nvPicPr>
        <p:blipFill>
          <a:blip r:embed="rId7" cstate="print"/>
          <a:srcRect/>
          <a:stretch>
            <a:fillRect/>
          </a:stretch>
        </p:blipFill>
        <p:spPr bwMode="auto">
          <a:xfrm>
            <a:off x="6019800" y="2438400"/>
            <a:ext cx="2514600" cy="2057400"/>
          </a:xfrm>
          <a:prstGeom prst="rect">
            <a:avLst/>
          </a:prstGeom>
          <a:noFill/>
        </p:spPr>
      </p:pic>
      <p:pic>
        <p:nvPicPr>
          <p:cNvPr id="25609" name="Picture 9" descr="C:\Users\Dr.Sharad\Desktop\Sample collection\surgical-scissors-forceps-white-background-49351983.jpg"/>
          <p:cNvPicPr>
            <a:picLocks noChangeAspect="1" noChangeArrowheads="1"/>
          </p:cNvPicPr>
          <p:nvPr/>
        </p:nvPicPr>
        <p:blipFill>
          <a:blip r:embed="rId8" cstate="print"/>
          <a:srcRect/>
          <a:stretch>
            <a:fillRect/>
          </a:stretch>
        </p:blipFill>
        <p:spPr bwMode="auto">
          <a:xfrm>
            <a:off x="990600" y="4724400"/>
            <a:ext cx="2105238" cy="1828800"/>
          </a:xfrm>
          <a:prstGeom prst="rect">
            <a:avLst/>
          </a:prstGeom>
          <a:noFill/>
        </p:spPr>
      </p:pic>
      <p:pic>
        <p:nvPicPr>
          <p:cNvPr id="25610" name="Picture 10" descr="C:\Users\Dr.Sharad\Desktop\Sample collection\616duuv2xTL._SX425_.jpg"/>
          <p:cNvPicPr>
            <a:picLocks noChangeAspect="1" noChangeArrowheads="1"/>
          </p:cNvPicPr>
          <p:nvPr/>
        </p:nvPicPr>
        <p:blipFill>
          <a:blip r:embed="rId9" cstate="print"/>
          <a:srcRect/>
          <a:stretch>
            <a:fillRect/>
          </a:stretch>
        </p:blipFill>
        <p:spPr bwMode="auto">
          <a:xfrm>
            <a:off x="3505200" y="3733800"/>
            <a:ext cx="2286447" cy="2057400"/>
          </a:xfrm>
          <a:prstGeom prst="rect">
            <a:avLst/>
          </a:prstGeom>
          <a:noFill/>
        </p:spPr>
      </p:pic>
      <p:sp>
        <p:nvSpPr>
          <p:cNvPr id="25612" name="AutoShape 12" descr="Image result for Microscopic slid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5613" name="Picture 13" descr="C:\Users\Dr.Sharad\Desktop\Sample collection\microscope-glass-slides-plain-500x500.jpg"/>
          <p:cNvPicPr>
            <a:picLocks noChangeAspect="1" noChangeArrowheads="1"/>
          </p:cNvPicPr>
          <p:nvPr/>
        </p:nvPicPr>
        <p:blipFill>
          <a:blip r:embed="rId10" cstate="print"/>
          <a:srcRect/>
          <a:stretch>
            <a:fillRect/>
          </a:stretch>
        </p:blipFill>
        <p:spPr bwMode="auto">
          <a:xfrm>
            <a:off x="4876800" y="5105400"/>
            <a:ext cx="1827740" cy="1509713"/>
          </a:xfrm>
          <a:prstGeom prst="rect">
            <a:avLst/>
          </a:prstGeom>
          <a:noFill/>
        </p:spPr>
      </p:pic>
      <p:sp>
        <p:nvSpPr>
          <p:cNvPr id="15" name="Title 14"/>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Urine sample</a:t>
            </a:r>
            <a:endParaRPr lang="en-IN" dirty="0"/>
          </a:p>
        </p:txBody>
      </p:sp>
      <p:sp>
        <p:nvSpPr>
          <p:cNvPr id="3" name="Content Placeholder 2"/>
          <p:cNvSpPr>
            <a:spLocks noGrp="1"/>
          </p:cNvSpPr>
          <p:nvPr>
            <p:ph idx="1"/>
          </p:nvPr>
        </p:nvSpPr>
        <p:spPr/>
        <p:txBody>
          <a:bodyPr/>
          <a:lstStyle/>
          <a:p>
            <a:endParaRPr lang="en-IN" dirty="0"/>
          </a:p>
        </p:txBody>
      </p:sp>
      <p:sp>
        <p:nvSpPr>
          <p:cNvPr id="1026" name="AutoShape 2" descr="Image result for Collection of Urine sample from anim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Image result for Collection of Urine sample from anima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9" name="Picture 5" descr="C:\Users\Dr.Sharad\Desktop\Sample collection\aid4692575-v4-728px-Get-a-Urine-Sample-from-a-Male-Dog-Step-6-Version-2.jpg"/>
          <p:cNvPicPr>
            <a:picLocks noChangeAspect="1" noChangeArrowheads="1"/>
          </p:cNvPicPr>
          <p:nvPr/>
        </p:nvPicPr>
        <p:blipFill>
          <a:blip r:embed="rId2" cstate="print"/>
          <a:srcRect/>
          <a:stretch>
            <a:fillRect/>
          </a:stretch>
        </p:blipFill>
        <p:spPr bwMode="auto">
          <a:xfrm>
            <a:off x="304800" y="1600200"/>
            <a:ext cx="4343400" cy="3257550"/>
          </a:xfrm>
          <a:prstGeom prst="rect">
            <a:avLst/>
          </a:prstGeom>
          <a:noFill/>
        </p:spPr>
      </p:pic>
      <p:pic>
        <p:nvPicPr>
          <p:cNvPr id="8" name="Picture 6" descr="C:\Users\Dr.Sharad\Desktop\Sample collection\14small.jpg"/>
          <p:cNvPicPr>
            <a:picLocks noChangeAspect="1" noChangeArrowheads="1"/>
          </p:cNvPicPr>
          <p:nvPr/>
        </p:nvPicPr>
        <p:blipFill>
          <a:blip r:embed="rId3" cstate="print"/>
          <a:srcRect/>
          <a:stretch>
            <a:fillRect/>
          </a:stretch>
        </p:blipFill>
        <p:spPr bwMode="auto">
          <a:xfrm>
            <a:off x="4953000" y="1524000"/>
            <a:ext cx="3505200" cy="3200400"/>
          </a:xfrm>
          <a:prstGeom prst="rect">
            <a:avLst/>
          </a:prstGeom>
          <a:noFill/>
        </p:spPr>
      </p:pic>
      <p:pic>
        <p:nvPicPr>
          <p:cNvPr id="9" name="Picture 2" descr="C:\Users\Dr.Sharad\Desktop\Sample collection\download (1).jpg"/>
          <p:cNvPicPr>
            <a:picLocks noChangeAspect="1" noChangeArrowheads="1"/>
          </p:cNvPicPr>
          <p:nvPr/>
        </p:nvPicPr>
        <p:blipFill>
          <a:blip r:embed="rId4" cstate="print"/>
          <a:srcRect/>
          <a:stretch>
            <a:fillRect/>
          </a:stretch>
        </p:blipFill>
        <p:spPr bwMode="auto">
          <a:xfrm>
            <a:off x="4038600" y="3962400"/>
            <a:ext cx="2314575" cy="25417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Blood sample</a:t>
            </a:r>
            <a:endParaRPr lang="en-IN" dirty="0"/>
          </a:p>
        </p:txBody>
      </p:sp>
      <p:sp>
        <p:nvSpPr>
          <p:cNvPr id="3" name="Content Placeholder 2"/>
          <p:cNvSpPr>
            <a:spLocks noGrp="1"/>
          </p:cNvSpPr>
          <p:nvPr>
            <p:ph idx="1"/>
          </p:nvPr>
        </p:nvSpPr>
        <p:spPr/>
        <p:txBody>
          <a:bodyPr/>
          <a:lstStyle/>
          <a:p>
            <a:endParaRPr lang="en-IN"/>
          </a:p>
        </p:txBody>
      </p:sp>
      <p:pic>
        <p:nvPicPr>
          <p:cNvPr id="15362" name="Picture 2" descr="C:\Users\Dr.Sharad\Desktop\Sample collection\aid6941131-v4-728px-Take-Blood-Samples-from-Cattle-Step-15.jpg"/>
          <p:cNvPicPr>
            <a:picLocks noChangeAspect="1" noChangeArrowheads="1"/>
          </p:cNvPicPr>
          <p:nvPr/>
        </p:nvPicPr>
        <p:blipFill>
          <a:blip r:embed="rId2" cstate="print"/>
          <a:srcRect/>
          <a:stretch>
            <a:fillRect/>
          </a:stretch>
        </p:blipFill>
        <p:spPr bwMode="auto">
          <a:xfrm>
            <a:off x="228600" y="1447800"/>
            <a:ext cx="4178300" cy="3133725"/>
          </a:xfrm>
          <a:prstGeom prst="rect">
            <a:avLst/>
          </a:prstGeom>
          <a:noFill/>
        </p:spPr>
      </p:pic>
      <p:pic>
        <p:nvPicPr>
          <p:cNvPr id="15363" name="Picture 3" descr="C:\Users\Dr.Sharad\Desktop\Sample collection\images (1).jpg"/>
          <p:cNvPicPr>
            <a:picLocks noChangeAspect="1" noChangeArrowheads="1"/>
          </p:cNvPicPr>
          <p:nvPr/>
        </p:nvPicPr>
        <p:blipFill>
          <a:blip r:embed="rId3" cstate="print"/>
          <a:srcRect/>
          <a:stretch>
            <a:fillRect/>
          </a:stretch>
        </p:blipFill>
        <p:spPr bwMode="auto">
          <a:xfrm>
            <a:off x="4495800" y="3048000"/>
            <a:ext cx="4419600" cy="3384575"/>
          </a:xfrm>
          <a:prstGeom prst="rect">
            <a:avLst/>
          </a:prstGeom>
          <a:noFill/>
        </p:spPr>
      </p:pic>
      <p:sp>
        <p:nvSpPr>
          <p:cNvPr id="9217" name="Rectangle 1"/>
          <p:cNvSpPr>
            <a:spLocks noChangeArrowheads="1"/>
          </p:cNvSpPr>
          <p:nvPr/>
        </p:nvSpPr>
        <p:spPr bwMode="auto">
          <a:xfrm>
            <a:off x="4800600" y="2022902"/>
            <a:ext cx="2438400" cy="830997"/>
          </a:xfrm>
          <a:prstGeom prst="rect">
            <a:avLst/>
          </a:prstGeom>
          <a:solidFill>
            <a:srgbClr val="F8F9FA"/>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sz="2700" b="0" i="0" u="none" strike="noStrike" cap="none" normalizeH="0" baseline="0" dirty="0" smtClean="0">
                <a:ln>
                  <a:noFill/>
                </a:ln>
                <a:solidFill>
                  <a:srgbClr val="222222"/>
                </a:solidFill>
                <a:effectLst/>
                <a:latin typeface="inherit"/>
                <a:cs typeface="Mangal"/>
              </a:rPr>
              <a:t>JUGULAR VEIN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a:xfrm flipV="1">
            <a:off x="2057400" y="2438400"/>
            <a:ext cx="2590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Ear tip</a:t>
            </a:r>
            <a:endParaRPr lang="en-IN" dirty="0"/>
          </a:p>
        </p:txBody>
      </p:sp>
      <p:sp>
        <p:nvSpPr>
          <p:cNvPr id="3" name="Content Placeholder 2"/>
          <p:cNvSpPr>
            <a:spLocks noGrp="1"/>
          </p:cNvSpPr>
          <p:nvPr>
            <p:ph idx="1"/>
          </p:nvPr>
        </p:nvSpPr>
        <p:spPr/>
        <p:txBody>
          <a:bodyPr/>
          <a:lstStyle/>
          <a:p>
            <a:endParaRPr lang="en-IN"/>
          </a:p>
        </p:txBody>
      </p:sp>
      <p:sp>
        <p:nvSpPr>
          <p:cNvPr id="1026" name="AutoShape 2" descr="Diagnosis of Animal Diseases (new) | Infonet Biovision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Diagnosis of Animal Diseases (new) | Infonet Biovision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9" name="Picture 5" descr="C:\Users\Dr.Sharad\Desktop\download.jpg"/>
          <p:cNvPicPr>
            <a:picLocks noChangeAspect="1" noChangeArrowheads="1"/>
          </p:cNvPicPr>
          <p:nvPr/>
        </p:nvPicPr>
        <p:blipFill>
          <a:blip r:embed="rId2" cstate="print"/>
          <a:srcRect/>
          <a:stretch>
            <a:fillRect/>
          </a:stretch>
        </p:blipFill>
        <p:spPr bwMode="auto">
          <a:xfrm>
            <a:off x="1524000" y="1752600"/>
            <a:ext cx="5257800" cy="46418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Coccygeal</a:t>
            </a:r>
            <a:r>
              <a:rPr lang="en-IN" dirty="0" smtClean="0"/>
              <a:t> vein</a:t>
            </a:r>
            <a:endParaRPr lang="en-IN" dirty="0"/>
          </a:p>
        </p:txBody>
      </p:sp>
      <p:sp>
        <p:nvSpPr>
          <p:cNvPr id="3" name="Content Placeholder 2"/>
          <p:cNvSpPr>
            <a:spLocks noGrp="1"/>
          </p:cNvSpPr>
          <p:nvPr>
            <p:ph idx="1"/>
          </p:nvPr>
        </p:nvSpPr>
        <p:spPr/>
        <p:txBody>
          <a:bodyPr/>
          <a:lstStyle/>
          <a:p>
            <a:endParaRPr lang="en-IN"/>
          </a:p>
        </p:txBody>
      </p:sp>
      <p:pic>
        <p:nvPicPr>
          <p:cNvPr id="60418" name="Picture 2" descr="How to Draw Blood from Cattle • The Prairie Homestead"/>
          <p:cNvPicPr>
            <a:picLocks noChangeAspect="1" noChangeArrowheads="1"/>
          </p:cNvPicPr>
          <p:nvPr/>
        </p:nvPicPr>
        <p:blipFill>
          <a:blip r:embed="rId2" cstate="print"/>
          <a:srcRect/>
          <a:stretch>
            <a:fillRect/>
          </a:stretch>
        </p:blipFill>
        <p:spPr bwMode="auto">
          <a:xfrm>
            <a:off x="381000" y="1600200"/>
            <a:ext cx="4191000" cy="3505200"/>
          </a:xfrm>
          <a:prstGeom prst="rect">
            <a:avLst/>
          </a:prstGeom>
          <a:noFill/>
        </p:spPr>
      </p:pic>
      <p:pic>
        <p:nvPicPr>
          <p:cNvPr id="60420" name="Picture 4" descr="Collecting Genetic Material from Beef Cattle | MU Extension"/>
          <p:cNvPicPr>
            <a:picLocks noChangeAspect="1" noChangeArrowheads="1"/>
          </p:cNvPicPr>
          <p:nvPr/>
        </p:nvPicPr>
        <p:blipFill>
          <a:blip r:embed="rId3" cstate="print"/>
          <a:srcRect/>
          <a:stretch>
            <a:fillRect/>
          </a:stretch>
        </p:blipFill>
        <p:spPr bwMode="auto">
          <a:xfrm>
            <a:off x="4191000" y="2743200"/>
            <a:ext cx="3886200" cy="38862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t>Idenfying sick animals: History and Clinical symptom</a:t>
            </a:r>
          </a:p>
          <a:p>
            <a:r>
              <a:rPr lang="en-IN" sz="2400" dirty="0" smtClean="0"/>
              <a:t>Specimen collection </a:t>
            </a:r>
          </a:p>
          <a:p>
            <a:r>
              <a:rPr lang="en-IN" sz="2400" dirty="0" smtClean="0"/>
              <a:t>Preservation and transportation of specimen</a:t>
            </a:r>
          </a:p>
          <a:p>
            <a:r>
              <a:rPr lang="en-IN" sz="2400" dirty="0" smtClean="0"/>
              <a:t>Microscopic examination of sample</a:t>
            </a:r>
          </a:p>
          <a:p>
            <a:r>
              <a:rPr lang="en-IN" sz="2400" dirty="0" smtClean="0"/>
              <a:t>Various methods used for isolation of bacteria</a:t>
            </a:r>
            <a:endParaRPr lang="en-IN"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Milk Sample</a:t>
            </a:r>
            <a:endParaRPr lang="en-IN" dirty="0"/>
          </a:p>
        </p:txBody>
      </p:sp>
      <p:sp>
        <p:nvSpPr>
          <p:cNvPr id="3" name="Content Placeholder 2"/>
          <p:cNvSpPr>
            <a:spLocks noGrp="1"/>
          </p:cNvSpPr>
          <p:nvPr>
            <p:ph idx="1"/>
          </p:nvPr>
        </p:nvSpPr>
        <p:spPr/>
        <p:txBody>
          <a:bodyPr/>
          <a:lstStyle/>
          <a:p>
            <a:endParaRPr lang="en-IN" dirty="0"/>
          </a:p>
        </p:txBody>
      </p:sp>
      <p:pic>
        <p:nvPicPr>
          <p:cNvPr id="16386" name="Picture 2"/>
          <p:cNvPicPr>
            <a:picLocks noChangeAspect="1" noChangeArrowheads="1"/>
          </p:cNvPicPr>
          <p:nvPr/>
        </p:nvPicPr>
        <p:blipFill>
          <a:blip r:embed="rId2" cstate="print"/>
          <a:srcRect/>
          <a:stretch>
            <a:fillRect/>
          </a:stretch>
        </p:blipFill>
        <p:spPr bwMode="auto">
          <a:xfrm>
            <a:off x="228600" y="1371600"/>
            <a:ext cx="7772400"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2" cstate="print"/>
          <a:srcRect/>
          <a:stretch>
            <a:fillRect/>
          </a:stretch>
        </p:blipFill>
        <p:spPr bwMode="auto">
          <a:xfrm>
            <a:off x="304800" y="1828800"/>
            <a:ext cx="77724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2" cstate="print"/>
          <a:srcRect/>
          <a:stretch>
            <a:fillRect/>
          </a:stretch>
        </p:blipFill>
        <p:spPr bwMode="auto">
          <a:xfrm>
            <a:off x="304800" y="1447800"/>
            <a:ext cx="7772400" cy="4724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Faecal sample</a:t>
            </a:r>
            <a:endParaRPr lang="en-IN" dirty="0"/>
          </a:p>
        </p:txBody>
      </p:sp>
      <p:sp>
        <p:nvSpPr>
          <p:cNvPr id="3" name="Content Placeholder 2"/>
          <p:cNvSpPr>
            <a:spLocks noGrp="1"/>
          </p:cNvSpPr>
          <p:nvPr>
            <p:ph idx="1"/>
          </p:nvPr>
        </p:nvSpPr>
        <p:spPr/>
        <p:txBody>
          <a:bodyPr/>
          <a:lstStyle/>
          <a:p>
            <a:endParaRPr lang="en-IN" dirty="0"/>
          </a:p>
        </p:txBody>
      </p:sp>
      <p:pic>
        <p:nvPicPr>
          <p:cNvPr id="21506" name="Picture 2" descr="C:\Users\Dr.Sharad\Desktop\Sample collection\spoonedfaecespot.jpg"/>
          <p:cNvPicPr>
            <a:picLocks noChangeAspect="1" noChangeArrowheads="1"/>
          </p:cNvPicPr>
          <p:nvPr/>
        </p:nvPicPr>
        <p:blipFill>
          <a:blip r:embed="rId2" cstate="print"/>
          <a:srcRect/>
          <a:stretch>
            <a:fillRect/>
          </a:stretch>
        </p:blipFill>
        <p:spPr bwMode="auto">
          <a:xfrm>
            <a:off x="533400" y="1981200"/>
            <a:ext cx="3657600" cy="4114800"/>
          </a:xfrm>
          <a:prstGeom prst="rect">
            <a:avLst/>
          </a:prstGeom>
          <a:noFill/>
        </p:spPr>
      </p:pic>
      <p:pic>
        <p:nvPicPr>
          <p:cNvPr id="21507" name="Picture 3" descr="C:\Users\Dr.Sharad\Desktop\Sample collection\images.png"/>
          <p:cNvPicPr>
            <a:picLocks noChangeAspect="1" noChangeArrowheads="1"/>
          </p:cNvPicPr>
          <p:nvPr/>
        </p:nvPicPr>
        <p:blipFill>
          <a:blip r:embed="rId3" cstate="print"/>
          <a:srcRect/>
          <a:stretch>
            <a:fillRect/>
          </a:stretch>
        </p:blipFill>
        <p:spPr bwMode="auto">
          <a:xfrm>
            <a:off x="4343400" y="1981200"/>
            <a:ext cx="3429000" cy="4038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descr="Image result for Collection of nasal sample from animals"/>
          <p:cNvPicPr>
            <a:picLocks noChangeAspect="1" noChangeArrowheads="1"/>
          </p:cNvPicPr>
          <p:nvPr/>
        </p:nvPicPr>
        <p:blipFill>
          <a:blip r:embed="rId2" cstate="print"/>
          <a:srcRect/>
          <a:stretch>
            <a:fillRect/>
          </a:stretch>
        </p:blipFill>
        <p:spPr bwMode="auto">
          <a:xfrm>
            <a:off x="1447800" y="838200"/>
            <a:ext cx="6309165" cy="4724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NASAL SWAB</a:t>
            </a:r>
            <a:endParaRPr lang="en-IN" dirty="0"/>
          </a:p>
        </p:txBody>
      </p:sp>
      <p:sp>
        <p:nvSpPr>
          <p:cNvPr id="3" name="Content Placeholder 2"/>
          <p:cNvSpPr>
            <a:spLocks noGrp="1"/>
          </p:cNvSpPr>
          <p:nvPr>
            <p:ph idx="1"/>
          </p:nvPr>
        </p:nvSpPr>
        <p:spPr/>
        <p:txBody>
          <a:bodyPr/>
          <a:lstStyle/>
          <a:p>
            <a:endParaRPr lang="en-IN"/>
          </a:p>
        </p:txBody>
      </p:sp>
      <p:pic>
        <p:nvPicPr>
          <p:cNvPr id="22530" name="Picture 2" descr="C:\Users\Dr.Sharad\Desktop\Sample collection\download (7).jpg"/>
          <p:cNvPicPr>
            <a:picLocks noChangeAspect="1" noChangeArrowheads="1"/>
          </p:cNvPicPr>
          <p:nvPr/>
        </p:nvPicPr>
        <p:blipFill>
          <a:blip r:embed="rId2" cstate="print"/>
          <a:srcRect/>
          <a:stretch>
            <a:fillRect/>
          </a:stretch>
        </p:blipFill>
        <p:spPr bwMode="auto">
          <a:xfrm>
            <a:off x="4724400" y="2819400"/>
            <a:ext cx="3417416" cy="3429000"/>
          </a:xfrm>
          <a:prstGeom prst="rect">
            <a:avLst/>
          </a:prstGeom>
          <a:noFill/>
        </p:spPr>
      </p:pic>
      <p:pic>
        <p:nvPicPr>
          <p:cNvPr id="22532" name="Picture 4" descr="Image result for Collection of nasal sample from animals"/>
          <p:cNvPicPr>
            <a:picLocks noChangeAspect="1" noChangeArrowheads="1"/>
          </p:cNvPicPr>
          <p:nvPr/>
        </p:nvPicPr>
        <p:blipFill>
          <a:blip r:embed="rId3" cstate="print"/>
          <a:srcRect/>
          <a:stretch>
            <a:fillRect/>
          </a:stretch>
        </p:blipFill>
        <p:spPr bwMode="auto">
          <a:xfrm>
            <a:off x="457200" y="2895600"/>
            <a:ext cx="3968550" cy="3200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1089"/>
            <a:ext cx="7239000" cy="1143000"/>
          </a:xfrm>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60418" name="Picture 2" descr="abscess_3.jpg"/>
          <p:cNvPicPr>
            <a:picLocks noChangeAspect="1" noChangeArrowheads="1"/>
          </p:cNvPicPr>
          <p:nvPr/>
        </p:nvPicPr>
        <p:blipFill>
          <a:blip r:embed="rId2" cstate="print"/>
          <a:srcRect/>
          <a:stretch>
            <a:fillRect/>
          </a:stretch>
        </p:blipFill>
        <p:spPr bwMode="auto">
          <a:xfrm>
            <a:off x="457200" y="1085849"/>
            <a:ext cx="2371725" cy="2286000"/>
          </a:xfrm>
          <a:prstGeom prst="rect">
            <a:avLst/>
          </a:prstGeom>
          <a:noFill/>
        </p:spPr>
      </p:pic>
      <p:pic>
        <p:nvPicPr>
          <p:cNvPr id="60420" name="Picture 4" descr="abscess_4.jpg"/>
          <p:cNvPicPr>
            <a:picLocks noChangeAspect="1" noChangeArrowheads="1"/>
          </p:cNvPicPr>
          <p:nvPr/>
        </p:nvPicPr>
        <p:blipFill>
          <a:blip r:embed="rId3" cstate="print"/>
          <a:srcRect/>
          <a:stretch>
            <a:fillRect/>
          </a:stretch>
        </p:blipFill>
        <p:spPr bwMode="auto">
          <a:xfrm>
            <a:off x="2971800" y="1085849"/>
            <a:ext cx="2362200" cy="2286000"/>
          </a:xfrm>
          <a:prstGeom prst="rect">
            <a:avLst/>
          </a:prstGeom>
          <a:noFill/>
        </p:spPr>
      </p:pic>
      <p:pic>
        <p:nvPicPr>
          <p:cNvPr id="60422" name="Picture 6" descr="abscess_5.jpg"/>
          <p:cNvPicPr>
            <a:picLocks noChangeAspect="1" noChangeArrowheads="1"/>
          </p:cNvPicPr>
          <p:nvPr/>
        </p:nvPicPr>
        <p:blipFill>
          <a:blip r:embed="rId4" cstate="print"/>
          <a:srcRect/>
          <a:stretch>
            <a:fillRect/>
          </a:stretch>
        </p:blipFill>
        <p:spPr bwMode="auto">
          <a:xfrm>
            <a:off x="5486400" y="1085849"/>
            <a:ext cx="2461642" cy="2286000"/>
          </a:xfrm>
          <a:prstGeom prst="rect">
            <a:avLst/>
          </a:prstGeom>
          <a:noFill/>
        </p:spPr>
      </p:pic>
      <p:pic>
        <p:nvPicPr>
          <p:cNvPr id="60424" name="Picture 8" descr="abscess_7.jpg"/>
          <p:cNvPicPr>
            <a:picLocks noChangeAspect="1" noChangeArrowheads="1"/>
          </p:cNvPicPr>
          <p:nvPr/>
        </p:nvPicPr>
        <p:blipFill>
          <a:blip r:embed="rId5" cstate="print"/>
          <a:srcRect/>
          <a:stretch>
            <a:fillRect/>
          </a:stretch>
        </p:blipFill>
        <p:spPr bwMode="auto">
          <a:xfrm>
            <a:off x="838200" y="3600449"/>
            <a:ext cx="3200400" cy="2876551"/>
          </a:xfrm>
          <a:prstGeom prst="rect">
            <a:avLst/>
          </a:prstGeom>
          <a:noFill/>
        </p:spPr>
      </p:pic>
      <p:pic>
        <p:nvPicPr>
          <p:cNvPr id="60426" name="Picture 10" descr="abscess_9.jpg"/>
          <p:cNvPicPr>
            <a:picLocks noChangeAspect="1" noChangeArrowheads="1"/>
          </p:cNvPicPr>
          <p:nvPr/>
        </p:nvPicPr>
        <p:blipFill>
          <a:blip r:embed="rId6" cstate="print"/>
          <a:srcRect/>
          <a:stretch>
            <a:fillRect/>
          </a:stretch>
        </p:blipFill>
        <p:spPr bwMode="auto">
          <a:xfrm>
            <a:off x="4114800" y="3600449"/>
            <a:ext cx="3238500" cy="2838450"/>
          </a:xfrm>
          <a:prstGeom prst="rect">
            <a:avLst/>
          </a:prstGeom>
          <a:noFill/>
        </p:spPr>
      </p:pic>
      <p:sp>
        <p:nvSpPr>
          <p:cNvPr id="10" name="Title 1"/>
          <p:cNvSpPr txBox="1">
            <a:spLocks/>
          </p:cNvSpPr>
          <p:nvPr/>
        </p:nvSpPr>
        <p:spPr>
          <a:xfrm>
            <a:off x="457200" y="-152400"/>
            <a:ext cx="7239000" cy="1143000"/>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IN"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PUS</a:t>
            </a:r>
            <a:r>
              <a:rPr kumimoji="0" lang="en-IN"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Sample</a:t>
            </a:r>
            <a:endParaRPr kumimoji="0" lang="en-IN"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Skin Scrapping</a:t>
            </a:r>
            <a:endParaRPr lang="en-IN" dirty="0"/>
          </a:p>
        </p:txBody>
      </p:sp>
      <p:sp>
        <p:nvSpPr>
          <p:cNvPr id="3" name="Content Placeholder 2"/>
          <p:cNvSpPr>
            <a:spLocks noGrp="1"/>
          </p:cNvSpPr>
          <p:nvPr>
            <p:ph idx="1"/>
          </p:nvPr>
        </p:nvSpPr>
        <p:spPr/>
        <p:txBody>
          <a:bodyPr/>
          <a:lstStyle/>
          <a:p>
            <a:endParaRPr lang="en-IN"/>
          </a:p>
        </p:txBody>
      </p:sp>
      <p:pic>
        <p:nvPicPr>
          <p:cNvPr id="61442" name="Picture 2" descr="2 DIAGNOSTIC TECHNIQUES | Veterian Key"/>
          <p:cNvPicPr>
            <a:picLocks noChangeAspect="1" noChangeArrowheads="1"/>
          </p:cNvPicPr>
          <p:nvPr/>
        </p:nvPicPr>
        <p:blipFill>
          <a:blip r:embed="rId2" cstate="print"/>
          <a:srcRect/>
          <a:stretch>
            <a:fillRect/>
          </a:stretch>
        </p:blipFill>
        <p:spPr bwMode="auto">
          <a:xfrm>
            <a:off x="457200" y="1600200"/>
            <a:ext cx="5257800" cy="3943350"/>
          </a:xfrm>
          <a:prstGeom prst="rect">
            <a:avLst/>
          </a:prstGeom>
          <a:noFill/>
        </p:spPr>
      </p:pic>
      <p:sp>
        <p:nvSpPr>
          <p:cNvPr id="61444" name="AutoShape 4" descr="Skin Scra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1446" name="AutoShape 6" descr="Skin Scra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1448" name="Picture 8" descr="Goal Three: Skin Scrapings – OSU CVM Veterinary Clinical and Professional  Skills Center Handbook"/>
          <p:cNvPicPr>
            <a:picLocks noChangeAspect="1" noChangeArrowheads="1"/>
          </p:cNvPicPr>
          <p:nvPr/>
        </p:nvPicPr>
        <p:blipFill>
          <a:blip r:embed="rId3" cstate="print"/>
          <a:srcRect/>
          <a:stretch>
            <a:fillRect/>
          </a:stretch>
        </p:blipFill>
        <p:spPr bwMode="auto">
          <a:xfrm>
            <a:off x="4648200" y="3733800"/>
            <a:ext cx="3200400" cy="25336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2466" name="Picture 2"/>
          <p:cNvPicPr>
            <a:picLocks noChangeAspect="1" noChangeArrowheads="1"/>
          </p:cNvPicPr>
          <p:nvPr/>
        </p:nvPicPr>
        <p:blipFill>
          <a:blip r:embed="rId2" cstate="print"/>
          <a:srcRect/>
          <a:stretch>
            <a:fillRect/>
          </a:stretch>
        </p:blipFill>
        <p:spPr bwMode="auto">
          <a:xfrm>
            <a:off x="914400" y="533400"/>
            <a:ext cx="3581400" cy="30480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cstate="print"/>
          <a:srcRect/>
          <a:stretch>
            <a:fillRect/>
          </a:stretch>
        </p:blipFill>
        <p:spPr bwMode="auto">
          <a:xfrm>
            <a:off x="4648200" y="533400"/>
            <a:ext cx="2857500" cy="2971800"/>
          </a:xfrm>
          <a:prstGeom prst="rect">
            <a:avLst/>
          </a:prstGeom>
          <a:noFill/>
          <a:ln w="9525">
            <a:noFill/>
            <a:miter lim="800000"/>
            <a:headEnd/>
            <a:tailEnd/>
          </a:ln>
          <a:effectLst/>
        </p:spPr>
      </p:pic>
      <p:pic>
        <p:nvPicPr>
          <p:cNvPr id="62468" name="Picture 4"/>
          <p:cNvPicPr>
            <a:picLocks noChangeAspect="1" noChangeArrowheads="1"/>
          </p:cNvPicPr>
          <p:nvPr/>
        </p:nvPicPr>
        <p:blipFill>
          <a:blip r:embed="rId4" cstate="print"/>
          <a:srcRect/>
          <a:stretch>
            <a:fillRect/>
          </a:stretch>
        </p:blipFill>
        <p:spPr bwMode="auto">
          <a:xfrm>
            <a:off x="2209800" y="3733800"/>
            <a:ext cx="3556000" cy="2667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Tissue sample</a:t>
            </a:r>
            <a:endParaRPr lang="en-IN" dirty="0"/>
          </a:p>
        </p:txBody>
      </p:sp>
      <p:sp>
        <p:nvSpPr>
          <p:cNvPr id="3" name="Content Placeholder 2"/>
          <p:cNvSpPr>
            <a:spLocks noGrp="1"/>
          </p:cNvSpPr>
          <p:nvPr>
            <p:ph idx="1"/>
          </p:nvPr>
        </p:nvSpPr>
        <p:spPr/>
        <p:txBody>
          <a:bodyPr/>
          <a:lstStyle/>
          <a:p>
            <a:endParaRPr lang="en-IN"/>
          </a:p>
        </p:txBody>
      </p:sp>
      <p:sp>
        <p:nvSpPr>
          <p:cNvPr id="26626" name="AutoShape 2" descr="Image result for Transport of clinical sam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6627" name="Picture 3" descr="C:\Users\Dr.Sharad\Desktop\Sample collection\download (8).jpg"/>
          <p:cNvPicPr>
            <a:picLocks noChangeAspect="1" noChangeArrowheads="1"/>
          </p:cNvPicPr>
          <p:nvPr/>
        </p:nvPicPr>
        <p:blipFill>
          <a:blip r:embed="rId2" cstate="print"/>
          <a:srcRect/>
          <a:stretch>
            <a:fillRect/>
          </a:stretch>
        </p:blipFill>
        <p:spPr bwMode="auto">
          <a:xfrm>
            <a:off x="0" y="1600200"/>
            <a:ext cx="4383881" cy="3200400"/>
          </a:xfrm>
          <a:prstGeom prst="rect">
            <a:avLst/>
          </a:prstGeom>
          <a:noFill/>
        </p:spPr>
      </p:pic>
      <p:pic>
        <p:nvPicPr>
          <p:cNvPr id="26628" name="Picture 4" descr="C:\Users\Dr.Sharad\Desktop\Sample collection\download (10).jpg"/>
          <p:cNvPicPr>
            <a:picLocks noChangeAspect="1" noChangeArrowheads="1"/>
          </p:cNvPicPr>
          <p:nvPr/>
        </p:nvPicPr>
        <p:blipFill>
          <a:blip r:embed="rId3" cstate="print"/>
          <a:srcRect/>
          <a:stretch>
            <a:fillRect/>
          </a:stretch>
        </p:blipFill>
        <p:spPr bwMode="auto">
          <a:xfrm>
            <a:off x="4648200" y="1676400"/>
            <a:ext cx="4012163" cy="304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239000" cy="1143000"/>
          </a:xfrm>
        </p:spPr>
        <p:txBody>
          <a:bodyPr>
            <a:normAutofit fontScale="90000"/>
          </a:bodyPr>
          <a:lstStyle/>
          <a:p>
            <a:r>
              <a:rPr lang="en-IN" sz="4000" dirty="0" smtClean="0"/>
              <a:t>Idenfying sick animals: History and Clinical symptom</a:t>
            </a:r>
            <a:br>
              <a:rPr lang="en-IN" sz="4000" dirty="0" smtClean="0"/>
            </a:b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Preservation and Transport of specimen</a:t>
            </a:r>
            <a:endParaRPr lang="en-IN" dirty="0"/>
          </a:p>
        </p:txBody>
      </p:sp>
      <p:sp>
        <p:nvSpPr>
          <p:cNvPr id="3" name="Content Placeholder 2"/>
          <p:cNvSpPr>
            <a:spLocks noGrp="1"/>
          </p:cNvSpPr>
          <p:nvPr>
            <p:ph idx="1"/>
          </p:nvPr>
        </p:nvSpPr>
        <p:spPr/>
        <p:txBody>
          <a:bodyPr/>
          <a:lstStyle/>
          <a:p>
            <a:r>
              <a:rPr lang="en-IN" dirty="0" smtClean="0"/>
              <a:t>Most specimens are sent to the laboratory in sterile universal containers. </a:t>
            </a:r>
          </a:p>
          <a:p>
            <a:endParaRPr lang="en-IN" dirty="0" smtClean="0"/>
          </a:p>
          <a:p>
            <a:r>
              <a:rPr lang="en-IN" dirty="0" smtClean="0"/>
              <a:t>Swabs are placed in a suitable transport medium (</a:t>
            </a:r>
            <a:r>
              <a:rPr lang="en-IN" dirty="0" err="1" smtClean="0"/>
              <a:t>eg</a:t>
            </a:r>
            <a:r>
              <a:rPr lang="en-IN" dirty="0" smtClean="0"/>
              <a:t>. charcoal medium) otherwise it leads to false negative reporting.</a:t>
            </a:r>
          </a:p>
          <a:p>
            <a:endParaRPr lang="en-IN" dirty="0" smtClean="0"/>
          </a:p>
          <a:p>
            <a:r>
              <a:rPr lang="en-IN" dirty="0" smtClean="0"/>
              <a:t>Specimens should be transported as soon as possible to the laboratory. In case a delay is anticipated the specimen should be stored at 4° C.</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9416"/>
            <a:ext cx="7543800" cy="4846320"/>
          </a:xfrm>
        </p:spPr>
        <p:txBody>
          <a:bodyPr>
            <a:normAutofit/>
          </a:bodyPr>
          <a:lstStyle/>
          <a:p>
            <a:pPr algn="just"/>
            <a:r>
              <a:rPr lang="en-IN" dirty="0" smtClean="0"/>
              <a:t>Immediate transport is necessary in order to</a:t>
            </a:r>
            <a:r>
              <a:rPr lang="en-IN" dirty="0" smtClean="0"/>
              <a:t>:</a:t>
            </a:r>
          </a:p>
          <a:p>
            <a:pPr algn="just"/>
            <a:endParaRPr lang="en-IN" dirty="0" smtClean="0"/>
          </a:p>
          <a:p>
            <a:pPr algn="just">
              <a:buNone/>
            </a:pPr>
            <a:r>
              <a:rPr lang="en-IN" dirty="0" smtClean="0"/>
              <a:t> (</a:t>
            </a:r>
            <a:r>
              <a:rPr lang="en-IN" dirty="0" err="1" smtClean="0"/>
              <a:t>i</a:t>
            </a:r>
            <a:r>
              <a:rPr lang="en-IN" dirty="0" smtClean="0"/>
              <a:t>) Preserve the viability of the ‘delicate’ bacteria delays in processing can cause false-negative culture results</a:t>
            </a:r>
          </a:p>
          <a:p>
            <a:pPr algn="just"/>
            <a:endParaRPr lang="en-IN" dirty="0" smtClean="0"/>
          </a:p>
          <a:p>
            <a:pPr algn="just">
              <a:buNone/>
            </a:pPr>
            <a:r>
              <a:rPr lang="en-IN" dirty="0" smtClean="0"/>
              <a:t>(ii) Minimize the multiplication of bacteria (e.g. </a:t>
            </a:r>
            <a:r>
              <a:rPr lang="en-IN" dirty="0" err="1" smtClean="0"/>
              <a:t>coliforms</a:t>
            </a:r>
            <a:r>
              <a:rPr lang="en-IN" dirty="0" smtClean="0"/>
              <a:t>) within specimens before they reach the laboratory </a:t>
            </a:r>
          </a:p>
          <a:p>
            <a:pPr algn="just"/>
            <a:endParaRPr lang="en-IN"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Transport </a:t>
            </a:r>
            <a:r>
              <a:rPr lang="en-IN" dirty="0" smtClean="0"/>
              <a:t>material as quickly to lab as </a:t>
            </a:r>
            <a:r>
              <a:rPr lang="en-IN" dirty="0" smtClean="0"/>
              <a:t>possible</a:t>
            </a:r>
          </a:p>
          <a:p>
            <a:endParaRPr lang="en-IN" dirty="0" smtClean="0"/>
          </a:p>
          <a:p>
            <a:r>
              <a:rPr lang="en-IN" dirty="0" smtClean="0"/>
              <a:t>If delay is expected, use suitable transport </a:t>
            </a:r>
            <a:r>
              <a:rPr lang="en-IN" dirty="0" smtClean="0"/>
              <a:t>media</a:t>
            </a:r>
          </a:p>
          <a:p>
            <a:endParaRPr lang="en-IN" dirty="0" smtClean="0"/>
          </a:p>
          <a:p>
            <a:r>
              <a:rPr lang="en-IN" dirty="0" smtClean="0"/>
              <a:t>Transport samples at 4</a:t>
            </a:r>
            <a:r>
              <a:rPr lang="en-IN" dirty="0" smtClean="0">
                <a:latin typeface="Arial"/>
                <a:cs typeface="Arial"/>
              </a:rPr>
              <a:t>ºC</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a:bodyPr>
          <a:lstStyle/>
          <a:p>
            <a:pPr algn="just"/>
            <a:r>
              <a:rPr lang="en-IN" sz="2200" dirty="0" smtClean="0"/>
              <a:t>To transport all infectious substances, the basic triple packaging system must be used. This transport system comprises three layers:</a:t>
            </a:r>
          </a:p>
          <a:p>
            <a:pPr algn="just" fontAlgn="base">
              <a:buNone/>
            </a:pPr>
            <a:r>
              <a:rPr lang="en-IN" sz="2200" b="1" dirty="0" smtClean="0">
                <a:solidFill>
                  <a:srgbClr val="FF0000"/>
                </a:solidFill>
              </a:rPr>
              <a:t>1.</a:t>
            </a:r>
            <a:r>
              <a:rPr lang="en-IN" sz="2200" dirty="0" smtClean="0">
                <a:solidFill>
                  <a:srgbClr val="FF0000"/>
                </a:solidFill>
              </a:rPr>
              <a:t>Primary container. </a:t>
            </a:r>
            <a:r>
              <a:rPr lang="en-IN" sz="2200" dirty="0" smtClean="0"/>
              <a:t>It is the primary leak-proof and watertight container that contains the sample. This container should be wrapped in absorbent material with the capacity to absorb all the fluid in case of breakage or leakage.</a:t>
            </a:r>
          </a:p>
          <a:p>
            <a:pPr algn="just" fontAlgn="base">
              <a:buNone/>
            </a:pPr>
            <a:r>
              <a:rPr lang="en-IN" sz="2200" b="1" dirty="0" smtClean="0">
                <a:solidFill>
                  <a:srgbClr val="FF0000"/>
                </a:solidFill>
              </a:rPr>
              <a:t>2.</a:t>
            </a:r>
            <a:r>
              <a:rPr lang="en-IN" sz="2200" dirty="0" smtClean="0">
                <a:solidFill>
                  <a:srgbClr val="FF0000"/>
                </a:solidFill>
              </a:rPr>
              <a:t>Secondary container. </a:t>
            </a:r>
            <a:r>
              <a:rPr lang="en-IN" sz="2200" dirty="0" smtClean="0"/>
              <a:t>Resistant, watertight, leak-proof container that encloses and protects the primary container. </a:t>
            </a:r>
          </a:p>
          <a:p>
            <a:pPr algn="just" fontAlgn="base">
              <a:buNone/>
            </a:pPr>
            <a:r>
              <a:rPr lang="en-IN" sz="2200" dirty="0" smtClean="0">
                <a:solidFill>
                  <a:srgbClr val="FF0000"/>
                </a:solidFill>
              </a:rPr>
              <a:t>3.Outer container. </a:t>
            </a:r>
            <a:r>
              <a:rPr lang="en-IN" sz="2200" dirty="0" smtClean="0"/>
              <a:t>The secondary containers are placed in outer transport packages provided with a suitable cushioning material. The outer containers protect the contents from the external elements, such as physical damage, while the package is in transit.</a:t>
            </a:r>
          </a:p>
          <a:p>
            <a:pPr algn="just" fontAlgn="base">
              <a:buNone/>
            </a:pPr>
            <a:endParaRPr lang="en-IN" sz="2200" dirty="0" smtClean="0"/>
          </a:p>
          <a:p>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descr="C:\Users\Dr.Sharad\Desktop\Sample collection\cat-b-schematic-800.jpg"/>
          <p:cNvPicPr>
            <a:picLocks noChangeAspect="1" noChangeArrowheads="1"/>
          </p:cNvPicPr>
          <p:nvPr/>
        </p:nvPicPr>
        <p:blipFill>
          <a:blip r:embed="rId2" cstate="print"/>
          <a:srcRect/>
          <a:stretch>
            <a:fillRect/>
          </a:stretch>
        </p:blipFill>
        <p:spPr bwMode="auto">
          <a:xfrm>
            <a:off x="228600" y="381000"/>
            <a:ext cx="8686800" cy="6172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3490" name="Picture 2" descr="Advisories on Corona Virus"/>
          <p:cNvPicPr>
            <a:picLocks noChangeAspect="1" noChangeArrowheads="1"/>
          </p:cNvPicPr>
          <p:nvPr/>
        </p:nvPicPr>
        <p:blipFill>
          <a:blip r:embed="rId2" cstate="print"/>
          <a:srcRect b="3333"/>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descr="C:\Users\Dr.Sharad\Desktop\Sample collection\download (14).jpg"/>
          <p:cNvPicPr>
            <a:picLocks noChangeAspect="1" noChangeArrowheads="1"/>
          </p:cNvPicPr>
          <p:nvPr/>
        </p:nvPicPr>
        <p:blipFill>
          <a:blip r:embed="rId2" cstate="print"/>
          <a:srcRect/>
          <a:stretch>
            <a:fillRect/>
          </a:stretch>
        </p:blipFill>
        <p:spPr bwMode="auto">
          <a:xfrm>
            <a:off x="457200" y="838200"/>
            <a:ext cx="8001000" cy="5029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6" name="Picture 2" descr="C:\Users\Dr.Sharad\Desktop\Sample collection\download (13).jpg"/>
          <p:cNvPicPr>
            <a:picLocks noChangeAspect="1" noChangeArrowheads="1"/>
          </p:cNvPicPr>
          <p:nvPr/>
        </p:nvPicPr>
        <p:blipFill>
          <a:blip r:embed="rId2" cstate="print"/>
          <a:srcRect/>
          <a:stretch>
            <a:fillRect/>
          </a:stretch>
        </p:blipFill>
        <p:spPr bwMode="auto">
          <a:xfrm>
            <a:off x="2286000" y="1981200"/>
            <a:ext cx="4630424" cy="308133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Processing of sample</a:t>
            </a:r>
            <a:endParaRPr lang="en-IN" dirty="0"/>
          </a:p>
        </p:txBody>
      </p:sp>
      <p:sp>
        <p:nvSpPr>
          <p:cNvPr id="3" name="Content Placeholder 2"/>
          <p:cNvSpPr>
            <a:spLocks noGrp="1"/>
          </p:cNvSpPr>
          <p:nvPr>
            <p:ph idx="1"/>
          </p:nvPr>
        </p:nvSpPr>
        <p:spPr/>
        <p:txBody>
          <a:bodyPr/>
          <a:lstStyle/>
          <a:p>
            <a:pPr>
              <a:buNone/>
            </a:pPr>
            <a:r>
              <a:rPr lang="en-IN" b="1" dirty="0" smtClean="0"/>
              <a:t>1.</a:t>
            </a:r>
            <a:r>
              <a:rPr lang="en-IN" b="1" i="1" dirty="0" smtClean="0"/>
              <a:t>Pre-treatment phase</a:t>
            </a:r>
            <a:r>
              <a:rPr lang="en-IN" i="1" dirty="0" smtClean="0"/>
              <a:t>:</a:t>
            </a:r>
            <a:r>
              <a:rPr lang="en-IN" dirty="0" smtClean="0"/>
              <a:t> </a:t>
            </a:r>
          </a:p>
          <a:p>
            <a:endParaRPr lang="en-IN" dirty="0" smtClean="0"/>
          </a:p>
          <a:p>
            <a:r>
              <a:rPr lang="en-IN" dirty="0" smtClean="0"/>
              <a:t> Centrifugation (CSF, Synovial fluid, Urine)</a:t>
            </a:r>
          </a:p>
          <a:p>
            <a:endParaRPr lang="en-IN" dirty="0" smtClean="0"/>
          </a:p>
          <a:p>
            <a:r>
              <a:rPr lang="en-IN" dirty="0" smtClean="0"/>
              <a:t> Homogenisation (biopsies and tissues)</a:t>
            </a:r>
          </a:p>
          <a:p>
            <a:endParaRPr lang="en-IN" dirty="0" smtClean="0"/>
          </a:p>
          <a:p>
            <a:r>
              <a:rPr lang="en-IN" dirty="0" smtClean="0"/>
              <a:t>Decontamination: Sputum  </a:t>
            </a:r>
          </a:p>
          <a:p>
            <a:endParaRPr lang="en-IN" dirty="0" smtClean="0"/>
          </a:p>
          <a:p>
            <a:endParaRPr lang="en-IN" dirty="0" smtClean="0"/>
          </a:p>
          <a:p>
            <a:endParaRPr lang="en-IN" dirty="0" smtClean="0"/>
          </a:p>
          <a:p>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buNone/>
            </a:pPr>
            <a:r>
              <a:rPr lang="en-IN" b="1" dirty="0" smtClean="0"/>
              <a:t>2.</a:t>
            </a:r>
            <a:r>
              <a:rPr lang="en-IN" b="1" i="1" dirty="0" smtClean="0"/>
              <a:t>Inoculation of culture media</a:t>
            </a:r>
            <a:r>
              <a:rPr lang="en-IN" i="1" dirty="0" smtClean="0"/>
              <a:t>:</a:t>
            </a:r>
            <a:r>
              <a:rPr lang="en-IN" dirty="0" smtClean="0"/>
              <a:t> </a:t>
            </a:r>
          </a:p>
          <a:p>
            <a:endParaRPr lang="en-IN" dirty="0" smtClean="0"/>
          </a:p>
          <a:p>
            <a:pPr algn="just"/>
            <a:r>
              <a:rPr lang="en-IN" dirty="0" smtClean="0"/>
              <a:t>Pre-enrichment: Highly contaminated samples like faecal sample for Salmonella, Sample with low bacterial load </a:t>
            </a:r>
          </a:p>
          <a:p>
            <a:pPr algn="just"/>
            <a:endParaRPr lang="en-IN" dirty="0" smtClean="0"/>
          </a:p>
          <a:p>
            <a:pPr algn="just"/>
            <a:r>
              <a:rPr lang="en-IN" dirty="0" smtClean="0"/>
              <a:t>First process the samples for anaerobes </a:t>
            </a:r>
          </a:p>
          <a:p>
            <a:pPr algn="just"/>
            <a:endParaRPr lang="en-IN" dirty="0" smtClean="0"/>
          </a:p>
          <a:p>
            <a:pPr algn="just"/>
            <a:r>
              <a:rPr lang="en-IN" dirty="0" smtClean="0"/>
              <a:t>First inoculate the less selective media to avoid carrying any inhibitory substance to another medium.</a:t>
            </a:r>
          </a:p>
          <a:p>
            <a:pPr algn="just"/>
            <a:endParaRPr lang="en-IN" dirty="0" smtClean="0"/>
          </a:p>
          <a:p>
            <a:pPr algn="just"/>
            <a:r>
              <a:rPr lang="en-IN" dirty="0" smtClean="0"/>
              <a:t>The media will be selected according to the type of sample and the diagnostic suspicion of the possible causal agent to be detected</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152400"/>
            <a:ext cx="8229600" cy="1143000"/>
          </a:xfrm>
        </p:spPr>
        <p:txBody>
          <a:bodyPr>
            <a:normAutofit/>
          </a:bodyPr>
          <a:lstStyle/>
          <a:p>
            <a:pPr eaLnBrk="1" hangingPunct="1"/>
            <a:r>
              <a:rPr lang="es-ES" dirty="0" err="1" smtClean="0"/>
              <a:t>Physical</a:t>
            </a:r>
            <a:r>
              <a:rPr lang="es-ES" dirty="0" smtClean="0"/>
              <a:t> </a:t>
            </a:r>
            <a:r>
              <a:rPr lang="es-ES" dirty="0" err="1" smtClean="0"/>
              <a:t>ExamINATION</a:t>
            </a:r>
            <a:r>
              <a:rPr lang="es-ES" dirty="0" smtClean="0"/>
              <a:t> of ANIMAL</a:t>
            </a:r>
            <a:endParaRPr lang="es-ES" dirty="0" smtClean="0">
              <a:solidFill>
                <a:srgbClr val="FF6600"/>
              </a:solidFill>
            </a:endParaRPr>
          </a:p>
        </p:txBody>
      </p:sp>
      <p:pic>
        <p:nvPicPr>
          <p:cNvPr id="13316" name="Picture 4"/>
          <p:cNvPicPr>
            <a:picLocks noChangeAspect="1" noChangeArrowheads="1"/>
          </p:cNvPicPr>
          <p:nvPr/>
        </p:nvPicPr>
        <p:blipFill>
          <a:blip r:embed="rId3" cstate="screen"/>
          <a:srcRect/>
          <a:stretch>
            <a:fillRect/>
          </a:stretch>
        </p:blipFill>
        <p:spPr bwMode="auto">
          <a:xfrm>
            <a:off x="304800" y="1752600"/>
            <a:ext cx="6248400"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buNone/>
            </a:pPr>
            <a:r>
              <a:rPr lang="en-IN" b="1" dirty="0" smtClean="0"/>
              <a:t>3.</a:t>
            </a:r>
            <a:r>
              <a:rPr lang="en-IN" b="1" i="1" dirty="0" smtClean="0"/>
              <a:t>Observing colony morphology and performing staining of bacterial smear</a:t>
            </a:r>
            <a:r>
              <a:rPr lang="en-IN" i="1" dirty="0" smtClean="0"/>
              <a:t>: Gram staining, ZN staining, etc. </a:t>
            </a:r>
          </a:p>
          <a:p>
            <a:pPr algn="just"/>
            <a:endParaRPr lang="en-IN" i="1" dirty="0" smtClean="0"/>
          </a:p>
          <a:p>
            <a:pPr algn="just">
              <a:buNone/>
            </a:pPr>
            <a:r>
              <a:rPr lang="en-IN" i="1" dirty="0" smtClean="0"/>
              <a:t>4. </a:t>
            </a:r>
            <a:r>
              <a:rPr lang="en-IN" b="1" i="1" dirty="0" smtClean="0"/>
              <a:t>Biochemical test</a:t>
            </a:r>
            <a:r>
              <a:rPr lang="en-IN" i="1" dirty="0" smtClean="0"/>
              <a:t>: depending on type of organism suspected</a:t>
            </a:r>
          </a:p>
          <a:p>
            <a:pPr algn="just">
              <a:buNone/>
            </a:pPr>
            <a:endParaRPr lang="en-IN" i="1" dirty="0" smtClean="0"/>
          </a:p>
          <a:p>
            <a:pPr algn="just">
              <a:buNone/>
            </a:pPr>
            <a:r>
              <a:rPr lang="en-IN" i="1" dirty="0" smtClean="0"/>
              <a:t>5. </a:t>
            </a:r>
            <a:r>
              <a:rPr lang="en-IN" b="1" i="1" dirty="0" smtClean="0"/>
              <a:t>Serological identification</a:t>
            </a:r>
            <a:r>
              <a:rPr lang="en-IN" i="1" dirty="0" smtClean="0"/>
              <a:t>: Agglutination, precipitation , ELISA, CFT, Immunofluroescence, </a:t>
            </a:r>
            <a:r>
              <a:rPr lang="en-IN" i="1" dirty="0" err="1" smtClean="0"/>
              <a:t>Immunohistochemistry</a:t>
            </a:r>
            <a:endParaRPr lang="en-IN" i="1" dirty="0" smtClean="0"/>
          </a:p>
          <a:p>
            <a:pPr>
              <a:buNone/>
            </a:pPr>
            <a:endParaRPr lang="en-IN" i="1" dirty="0" smtClean="0"/>
          </a:p>
          <a:p>
            <a:pPr>
              <a:buNone/>
            </a:pPr>
            <a:endParaRPr lang="en-IN" dirty="0" smtClean="0"/>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6. Detection of nucleic acid: by PCR, RT-PCR, </a:t>
            </a:r>
            <a:endParaRPr lang="en-IN" dirty="0"/>
          </a:p>
        </p:txBody>
      </p:sp>
      <p:sp>
        <p:nvSpPr>
          <p:cNvPr id="2050" name="AutoShape 2" descr="Applied Bio Systems from Thermo Fisher Scientific PCR Machine, Proflex  Veriti MiniAmp Plus SimpliAmp, Rs 140000 /piece | ID: 141976967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2" name="Picture 4" descr="Applied Bio Systems from Thermo Fisher Scientific PCR Machine, Proflex  Veriti MiniAmp Plus SimpliAmp, Rs 140000 /piece | ID: 14197696730"/>
          <p:cNvPicPr>
            <a:picLocks noChangeAspect="1" noChangeArrowheads="1"/>
          </p:cNvPicPr>
          <p:nvPr/>
        </p:nvPicPr>
        <p:blipFill>
          <a:blip r:embed="rId2" cstate="print"/>
          <a:srcRect/>
          <a:stretch>
            <a:fillRect/>
          </a:stretch>
        </p:blipFill>
        <p:spPr bwMode="auto">
          <a:xfrm>
            <a:off x="2133600" y="2514600"/>
            <a:ext cx="3581400"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9738" y="152400"/>
            <a:ext cx="8229600" cy="838200"/>
          </a:xfrm>
        </p:spPr>
        <p:txBody>
          <a:bodyPr/>
          <a:lstStyle/>
          <a:p>
            <a:pPr eaLnBrk="1" hangingPunct="1"/>
            <a:r>
              <a:rPr lang="en-US" dirty="0" smtClean="0"/>
              <a:t> Potential Disease conditions</a:t>
            </a:r>
          </a:p>
        </p:txBody>
      </p:sp>
      <p:sp>
        <p:nvSpPr>
          <p:cNvPr id="16387" name="Rectangle 3"/>
          <p:cNvSpPr>
            <a:spLocks noGrp="1" noChangeArrowheads="1"/>
          </p:cNvSpPr>
          <p:nvPr>
            <p:ph type="body" idx="1"/>
          </p:nvPr>
        </p:nvSpPr>
        <p:spPr>
          <a:xfrm>
            <a:off x="152400" y="1371600"/>
            <a:ext cx="8001000" cy="4800600"/>
          </a:xfrm>
        </p:spPr>
        <p:txBody>
          <a:bodyPr/>
          <a:lstStyle/>
          <a:p>
            <a:pPr eaLnBrk="1" hangingPunct="1"/>
            <a:r>
              <a:rPr lang="en-US" sz="2800" dirty="0" smtClean="0"/>
              <a:t>Mastitis</a:t>
            </a:r>
            <a:endParaRPr lang="en-US" sz="2400" dirty="0" smtClean="0"/>
          </a:p>
          <a:p>
            <a:pPr eaLnBrk="1" hangingPunct="1"/>
            <a:r>
              <a:rPr lang="en-US" sz="2800" dirty="0" smtClean="0"/>
              <a:t>Metritis and </a:t>
            </a:r>
            <a:r>
              <a:rPr lang="en-US" sz="2800" dirty="0" err="1" smtClean="0"/>
              <a:t>endometritis</a:t>
            </a:r>
            <a:endParaRPr lang="en-US" sz="2400" dirty="0" smtClean="0"/>
          </a:p>
          <a:p>
            <a:pPr eaLnBrk="1" hangingPunct="1"/>
            <a:r>
              <a:rPr lang="en-US" sz="2800" dirty="0" smtClean="0"/>
              <a:t>Lameness – feet and legs</a:t>
            </a:r>
          </a:p>
          <a:p>
            <a:pPr eaLnBrk="1" hangingPunct="1"/>
            <a:r>
              <a:rPr lang="en-US" sz="2800" dirty="0" smtClean="0"/>
              <a:t>Lesions – mouth, feet, teats</a:t>
            </a:r>
          </a:p>
          <a:p>
            <a:pPr eaLnBrk="1" hangingPunct="1"/>
            <a:r>
              <a:rPr lang="en-US" sz="2800" dirty="0" smtClean="0"/>
              <a:t>Enteric infection</a:t>
            </a:r>
          </a:p>
          <a:p>
            <a:pPr eaLnBrk="1" hangingPunct="1"/>
            <a:r>
              <a:rPr lang="en-US" sz="2800" dirty="0" smtClean="0"/>
              <a:t>Respiratory infections</a:t>
            </a:r>
          </a:p>
          <a:p>
            <a:pPr eaLnBrk="1" hangingPunct="1"/>
            <a:r>
              <a:rPr lang="en-US" sz="2800" dirty="0" smtClean="0"/>
              <a:t>Abortion</a:t>
            </a:r>
          </a:p>
          <a:p>
            <a:pPr eaLnBrk="1" hangingPunct="1"/>
            <a:r>
              <a:rPr lang="en-US" sz="2800" dirty="0" err="1" smtClean="0"/>
              <a:t>Pyogenic</a:t>
            </a:r>
            <a:r>
              <a:rPr lang="en-US" sz="2800" dirty="0" smtClean="0"/>
              <a:t> infections</a:t>
            </a:r>
          </a:p>
        </p:txBody>
      </p:sp>
      <p:pic>
        <p:nvPicPr>
          <p:cNvPr id="16388" name="Picture 1" descr="C:\Documents and Settings\rbruno\My Documents\Ralph_Bruno\PicturesRB\Dairy_Pictures\Cow pics\xsorgum1.jpg"/>
          <p:cNvPicPr>
            <a:picLocks noChangeAspect="1" noChangeArrowheads="1"/>
          </p:cNvPicPr>
          <p:nvPr/>
        </p:nvPicPr>
        <p:blipFill>
          <a:blip r:embed="rId3" cstate="screen"/>
          <a:srcRect/>
          <a:stretch>
            <a:fillRect/>
          </a:stretch>
        </p:blipFill>
        <p:spPr bwMode="auto">
          <a:xfrm>
            <a:off x="4648200" y="3810000"/>
            <a:ext cx="2992693"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dirty="0" smtClean="0"/>
              <a:t>Systematic Approach</a:t>
            </a:r>
          </a:p>
        </p:txBody>
      </p:sp>
      <p:sp>
        <p:nvSpPr>
          <p:cNvPr id="23555" name="Content Placeholder 2"/>
          <p:cNvSpPr>
            <a:spLocks noGrp="1"/>
          </p:cNvSpPr>
          <p:nvPr>
            <p:ph sz="half" idx="2"/>
          </p:nvPr>
        </p:nvSpPr>
        <p:spPr>
          <a:xfrm>
            <a:off x="457200" y="1828800"/>
            <a:ext cx="4191000" cy="3810000"/>
          </a:xfrm>
        </p:spPr>
        <p:txBody>
          <a:bodyPr/>
          <a:lstStyle/>
          <a:p>
            <a:pPr eaLnBrk="1" hangingPunct="1"/>
            <a:r>
              <a:rPr lang="en-US" sz="3200" smtClean="0"/>
              <a:t>Attitude </a:t>
            </a:r>
          </a:p>
          <a:p>
            <a:pPr lvl="1" eaLnBrk="1" hangingPunct="1"/>
            <a:r>
              <a:rPr lang="en-US" sz="3200" smtClean="0"/>
              <a:t>eyes and ears</a:t>
            </a:r>
          </a:p>
          <a:p>
            <a:pPr eaLnBrk="1" hangingPunct="1"/>
            <a:r>
              <a:rPr lang="en-US" sz="3200" smtClean="0"/>
              <a:t>Appetite</a:t>
            </a:r>
          </a:p>
          <a:p>
            <a:pPr eaLnBrk="1" hangingPunct="1"/>
            <a:r>
              <a:rPr lang="en-US" sz="3200" smtClean="0"/>
              <a:t>Hydration</a:t>
            </a:r>
          </a:p>
          <a:p>
            <a:pPr eaLnBrk="1" hangingPunct="1"/>
            <a:r>
              <a:rPr lang="en-US" sz="3200" smtClean="0"/>
              <a:t>Temperature</a:t>
            </a:r>
          </a:p>
          <a:p>
            <a:pPr eaLnBrk="1" hangingPunct="1"/>
            <a:r>
              <a:rPr lang="en-US" sz="3200" smtClean="0"/>
              <a:t>Feet and Legs</a:t>
            </a:r>
          </a:p>
        </p:txBody>
      </p:sp>
      <p:sp>
        <p:nvSpPr>
          <p:cNvPr id="23556" name="Content Placeholder 5"/>
          <p:cNvSpPr>
            <a:spLocks noGrp="1"/>
          </p:cNvSpPr>
          <p:nvPr>
            <p:ph sz="quarter" idx="4"/>
          </p:nvPr>
        </p:nvSpPr>
        <p:spPr>
          <a:xfrm>
            <a:off x="5029200" y="1905000"/>
            <a:ext cx="3429000" cy="3657600"/>
          </a:xfrm>
        </p:spPr>
        <p:txBody>
          <a:bodyPr/>
          <a:lstStyle/>
          <a:p>
            <a:pPr eaLnBrk="1" hangingPunct="1"/>
            <a:r>
              <a:rPr lang="en-US" sz="3200" smtClean="0"/>
              <a:t>Udder</a:t>
            </a:r>
          </a:p>
          <a:p>
            <a:pPr eaLnBrk="1" hangingPunct="1"/>
            <a:r>
              <a:rPr lang="en-US" sz="3200" smtClean="0"/>
              <a:t>Uterus</a:t>
            </a:r>
          </a:p>
          <a:p>
            <a:pPr eaLnBrk="1" hangingPunct="1"/>
            <a:r>
              <a:rPr lang="en-US" sz="3200" smtClean="0"/>
              <a:t>Heart Rate</a:t>
            </a:r>
          </a:p>
          <a:p>
            <a:pPr eaLnBrk="1" hangingPunct="1"/>
            <a:r>
              <a:rPr lang="en-US" sz="3200" smtClean="0"/>
              <a:t>Lungs</a:t>
            </a:r>
          </a:p>
          <a:p>
            <a:pPr eaLnBrk="1" hangingPunct="1"/>
            <a:r>
              <a:rPr lang="en-US" sz="3200" smtClean="0"/>
              <a:t>Rumen </a:t>
            </a:r>
          </a:p>
          <a:p>
            <a:pPr eaLnBrk="1" hangingPunct="1"/>
            <a:r>
              <a:rPr lang="en-US" sz="3200" smtClean="0"/>
              <a:t>Manure</a:t>
            </a:r>
          </a:p>
        </p:txBody>
      </p:sp>
      <p:cxnSp>
        <p:nvCxnSpPr>
          <p:cNvPr id="23557" name="Straight Connector 6"/>
          <p:cNvCxnSpPr>
            <a:cxnSpLocks noChangeShapeType="1"/>
          </p:cNvCxnSpPr>
          <p:nvPr/>
        </p:nvCxnSpPr>
        <p:spPr bwMode="auto">
          <a:xfrm rot="5400000">
            <a:off x="2628900" y="3924300"/>
            <a:ext cx="3886200" cy="0"/>
          </a:xfrm>
          <a:prstGeom prst="line">
            <a:avLst/>
          </a:prstGeom>
          <a:noFill/>
          <a:ln w="38100" algn="ctr">
            <a:solidFill>
              <a:srgbClr val="FFFF00"/>
            </a:solidFill>
            <a:round/>
            <a:headEnd/>
            <a:tailEnd/>
          </a:ln>
        </p:spPr>
      </p:cxnSp>
      <p:pic>
        <p:nvPicPr>
          <p:cNvPr id="8" name="Record12">
            <a:hlinkClick r:id="" action="ppaction://media"/>
          </p:cNvPr>
          <p:cNvPicPr>
            <a:picLocks noRot="1" noChangeAspect="1"/>
          </p:cNvPicPr>
          <p:nvPr>
            <a:wavAudioFile r:embed="rId1" name="Record12"/>
          </p:nvPr>
        </p:nvPicPr>
        <p:blipFill>
          <a:blip r:embed="rId4"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9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wins2 ISU"/>
          <p:cNvPicPr>
            <a:picLocks noChangeAspect="1" noChangeArrowheads="1"/>
          </p:cNvPicPr>
          <p:nvPr/>
        </p:nvPicPr>
        <p:blipFill>
          <a:blip r:embed="rId3" cstate="screen"/>
          <a:srcRect/>
          <a:stretch>
            <a:fillRect/>
          </a:stretch>
        </p:blipFill>
        <p:spPr bwMode="auto">
          <a:xfrm>
            <a:off x="246063" y="1385888"/>
            <a:ext cx="8839200" cy="4481512"/>
          </a:xfrm>
          <a:prstGeom prst="rect">
            <a:avLst/>
          </a:prstGeom>
          <a:noFill/>
          <a:ln w="38100">
            <a:solidFill>
              <a:schemeClr val="bg2"/>
            </a:solidFill>
            <a:miter lim="800000"/>
            <a:headEnd/>
            <a:tailEnd/>
          </a:ln>
        </p:spPr>
      </p:pic>
      <p:sp>
        <p:nvSpPr>
          <p:cNvPr id="114695" name="AutoShape 7"/>
          <p:cNvSpPr>
            <a:spLocks noChangeArrowheads="1"/>
          </p:cNvSpPr>
          <p:nvPr/>
        </p:nvSpPr>
        <p:spPr bwMode="auto">
          <a:xfrm>
            <a:off x="152400" y="1533525"/>
            <a:ext cx="3581400" cy="1077913"/>
          </a:xfrm>
          <a:prstGeom prst="wedgeRectCallout">
            <a:avLst>
              <a:gd name="adj1" fmla="val 28968"/>
              <a:gd name="adj2" fmla="val -24264"/>
            </a:avLst>
          </a:prstGeom>
          <a:noFill/>
          <a:ln w="12700">
            <a:noFill/>
            <a:miter lim="800000"/>
            <a:headEnd/>
            <a:tailEnd/>
          </a:ln>
          <a:effectLst/>
        </p:spPr>
        <p:txBody>
          <a:bodyPr anchor="ctr">
            <a:spAutoFit/>
          </a:bodyPr>
          <a:lstStyle/>
          <a:p>
            <a:pPr algn="ctr" eaLnBrk="0" hangingPunct="0">
              <a:defRPr/>
            </a:pPr>
            <a:r>
              <a:rPr lang="en-US" sz="3200" b="1" dirty="0">
                <a:solidFill>
                  <a:srgbClr val="FFFF00"/>
                </a:solidFill>
                <a:effectLst>
                  <a:outerShdw blurRad="38100" dist="38100" dir="2700000" algn="tl">
                    <a:srgbClr val="000000"/>
                  </a:outerShdw>
                </a:effectLst>
                <a:latin typeface="Comic Sans MS" pitchFamily="66" charset="0"/>
                <a:cs typeface="+mn-cs"/>
              </a:rPr>
              <a:t>Retained Placenta </a:t>
            </a:r>
            <a:r>
              <a:rPr lang="en-US" sz="3200" b="1" dirty="0">
                <a:solidFill>
                  <a:srgbClr val="FF6600"/>
                </a:solidFill>
                <a:effectLst>
                  <a:outerShdw blurRad="38100" dist="38100" dir="2700000" algn="tl">
                    <a:srgbClr val="000000"/>
                  </a:outerShdw>
                </a:effectLst>
                <a:latin typeface="Comic Sans MS" pitchFamily="66" charset="0"/>
                <a:cs typeface="+mn-cs"/>
              </a:rPr>
              <a:t>(RP)</a:t>
            </a:r>
            <a:endParaRPr lang="en-US" dirty="0">
              <a:solidFill>
                <a:srgbClr val="FF6600"/>
              </a:solidFill>
              <a:latin typeface="Comic Sans MS" pitchFamily="66" charset="0"/>
              <a:cs typeface="+mn-cs"/>
            </a:endParaRPr>
          </a:p>
        </p:txBody>
      </p:sp>
      <p:sp>
        <p:nvSpPr>
          <p:cNvPr id="114696" name="AutoShape 8"/>
          <p:cNvSpPr>
            <a:spLocks noChangeArrowheads="1"/>
          </p:cNvSpPr>
          <p:nvPr/>
        </p:nvSpPr>
        <p:spPr bwMode="auto">
          <a:xfrm>
            <a:off x="6172200" y="1780193"/>
            <a:ext cx="2667000" cy="892552"/>
          </a:xfrm>
          <a:prstGeom prst="wedgeRectCallout">
            <a:avLst>
              <a:gd name="adj1" fmla="val 28981"/>
              <a:gd name="adj2" fmla="val -24264"/>
            </a:avLst>
          </a:prstGeom>
          <a:noFill/>
          <a:ln w="12700">
            <a:noFill/>
            <a:miter lim="800000"/>
            <a:headEnd/>
            <a:tailEnd/>
          </a:ln>
          <a:effectLst/>
        </p:spPr>
        <p:txBody>
          <a:bodyPr anchor="ctr">
            <a:spAutoFit/>
          </a:bodyPr>
          <a:lstStyle/>
          <a:p>
            <a:pPr algn="ctr" eaLnBrk="0" hangingPunct="0">
              <a:defRPr/>
            </a:pPr>
            <a:r>
              <a:rPr lang="en-US" sz="3200" b="1" dirty="0">
                <a:solidFill>
                  <a:srgbClr val="FFFF00"/>
                </a:solidFill>
                <a:effectLst>
                  <a:outerShdw blurRad="38100" dist="38100" dir="2700000" algn="tl">
                    <a:srgbClr val="000000"/>
                  </a:outerShdw>
                </a:effectLst>
                <a:latin typeface="Comic Sans MS" pitchFamily="66" charset="0"/>
                <a:cs typeface="+mn-cs"/>
              </a:rPr>
              <a:t>Abortion</a:t>
            </a:r>
          </a:p>
          <a:p>
            <a:pPr algn="ctr" eaLnBrk="0" hangingPunct="0">
              <a:defRPr/>
            </a:pPr>
            <a:endParaRPr lang="en-US" sz="2000" b="1" dirty="0">
              <a:solidFill>
                <a:srgbClr val="FFFF00"/>
              </a:solidFill>
              <a:effectLst>
                <a:outerShdw blurRad="38100" dist="38100" dir="2700000" algn="tl">
                  <a:srgbClr val="000000"/>
                </a:outerShdw>
              </a:effectLst>
              <a:latin typeface="Comic Sans MS" pitchFamily="66" charset="0"/>
              <a:cs typeface="+mn-cs"/>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000"/>
                                  </p:stCondLst>
                                  <p:childTnLst>
                                    <p:set>
                                      <p:cBhvr>
                                        <p:cTn id="6" dur="1" fill="hold">
                                          <p:stCondLst>
                                            <p:cond delay="499"/>
                                          </p:stCondLst>
                                        </p:cTn>
                                        <p:tgtEl>
                                          <p:spTgt spid="114695"/>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499"/>
                                          </p:stCondLst>
                                        </p:cTn>
                                        <p:tgtEl>
                                          <p:spTgt spid="114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p:bldP spid="1146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81000"/>
            <a:ext cx="7772400" cy="1143000"/>
          </a:xfrm>
        </p:spPr>
        <p:txBody>
          <a:bodyPr/>
          <a:lstStyle/>
          <a:p>
            <a:pPr eaLnBrk="1" hangingPunct="1"/>
            <a:r>
              <a:rPr lang="en-US" dirty="0" smtClean="0"/>
              <a:t>Check the Lungs</a:t>
            </a:r>
          </a:p>
        </p:txBody>
      </p:sp>
      <p:sp>
        <p:nvSpPr>
          <p:cNvPr id="31747" name="Content Placeholder 2"/>
          <p:cNvSpPr>
            <a:spLocks noGrp="1"/>
          </p:cNvSpPr>
          <p:nvPr>
            <p:ph sz="half" idx="1"/>
          </p:nvPr>
        </p:nvSpPr>
        <p:spPr>
          <a:xfrm>
            <a:off x="381000" y="1600200"/>
            <a:ext cx="4419600" cy="4191000"/>
          </a:xfrm>
        </p:spPr>
        <p:txBody>
          <a:bodyPr/>
          <a:lstStyle/>
          <a:p>
            <a:pPr eaLnBrk="1" hangingPunct="1">
              <a:buFontTx/>
              <a:buNone/>
            </a:pPr>
            <a:r>
              <a:rPr lang="en-US" smtClean="0">
                <a:solidFill>
                  <a:srgbClr val="FF9933"/>
                </a:solidFill>
              </a:rPr>
              <a:t>Listen to:</a:t>
            </a:r>
          </a:p>
          <a:p>
            <a:pPr eaLnBrk="1" hangingPunct="1"/>
            <a:r>
              <a:rPr lang="en-US" smtClean="0"/>
              <a:t>Lung sounds</a:t>
            </a:r>
          </a:p>
          <a:p>
            <a:pPr eaLnBrk="1" hangingPunct="1"/>
            <a:r>
              <a:rPr lang="en-US" smtClean="0"/>
              <a:t>Respiration rate</a:t>
            </a:r>
          </a:p>
          <a:p>
            <a:pPr eaLnBrk="1" hangingPunct="1">
              <a:buFontTx/>
              <a:buNone/>
            </a:pPr>
            <a:endParaRPr lang="en-US" sz="1600" smtClean="0">
              <a:solidFill>
                <a:srgbClr val="FF9933"/>
              </a:solidFill>
            </a:endParaRPr>
          </a:p>
          <a:p>
            <a:pPr eaLnBrk="1" hangingPunct="1">
              <a:buFontTx/>
              <a:buNone/>
            </a:pPr>
            <a:r>
              <a:rPr lang="en-US" smtClean="0">
                <a:solidFill>
                  <a:srgbClr val="FF9933"/>
                </a:solidFill>
              </a:rPr>
              <a:t>Observe for:</a:t>
            </a:r>
          </a:p>
          <a:p>
            <a:pPr eaLnBrk="1" hangingPunct="1"/>
            <a:r>
              <a:rPr lang="en-US" smtClean="0"/>
              <a:t>Nasal discharges</a:t>
            </a:r>
          </a:p>
          <a:p>
            <a:pPr eaLnBrk="1" hangingPunct="1"/>
            <a:r>
              <a:rPr lang="en-US" smtClean="0"/>
              <a:t>Congestion</a:t>
            </a:r>
          </a:p>
          <a:p>
            <a:pPr eaLnBrk="1" hangingPunct="1"/>
            <a:r>
              <a:rPr lang="en-US" smtClean="0"/>
              <a:t>Coughing</a:t>
            </a:r>
          </a:p>
        </p:txBody>
      </p:sp>
      <p:pic>
        <p:nvPicPr>
          <p:cNvPr id="31749" name="Picture 1" descr="C:\Documents and Settings\rbruno\My Documents\Ralph_Bruno\PicturesRB\Dairy_Pictures\Cow pics\Ralph pictures\Carols Pics\0590850-R1-022-9A.jpg"/>
          <p:cNvPicPr>
            <a:picLocks noChangeAspect="1" noChangeArrowheads="1"/>
          </p:cNvPicPr>
          <p:nvPr/>
        </p:nvPicPr>
        <p:blipFill>
          <a:blip r:embed="rId4" cstate="screen"/>
          <a:srcRect/>
          <a:stretch>
            <a:fillRect/>
          </a:stretch>
        </p:blipFill>
        <p:spPr bwMode="auto">
          <a:xfrm>
            <a:off x="3581401" y="2133599"/>
            <a:ext cx="4191000" cy="3627917"/>
          </a:xfrm>
          <a:prstGeom prst="rect">
            <a:avLst/>
          </a:prstGeom>
          <a:noFill/>
          <a:ln w="9525">
            <a:noFill/>
            <a:miter lim="800000"/>
            <a:headEnd/>
            <a:tailEnd/>
          </a:ln>
        </p:spPr>
      </p:pic>
      <p:pic>
        <p:nvPicPr>
          <p:cNvPr id="6" name="Record20">
            <a:hlinkClick r:id="" action="ppaction://media"/>
          </p:cNvPr>
          <p:cNvPicPr>
            <a:picLocks noRot="1" noChangeAspect="1"/>
          </p:cNvPicPr>
          <p:nvPr>
            <a:wavAudioFile r:embed="rId1" name="Record20"/>
          </p:nvPr>
        </p:nvPicPr>
        <p:blipFill>
          <a:blip r:embed="rId5" cstate="screen"/>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533400"/>
            <a:ext cx="8229600" cy="1143000"/>
          </a:xfrm>
        </p:spPr>
        <p:txBody>
          <a:bodyPr>
            <a:normAutofit fontScale="90000"/>
          </a:bodyPr>
          <a:lstStyle/>
          <a:p>
            <a:pPr eaLnBrk="1" hangingPunct="1"/>
            <a:r>
              <a:rPr lang="en-US" dirty="0" smtClean="0"/>
              <a:t>Visual Evaluation of Udder </a:t>
            </a:r>
            <a:br>
              <a:rPr lang="en-US" dirty="0" smtClean="0"/>
            </a:br>
            <a:r>
              <a:rPr lang="en-US" dirty="0" smtClean="0"/>
              <a:t>and Teats</a:t>
            </a:r>
          </a:p>
        </p:txBody>
      </p:sp>
      <p:pic>
        <p:nvPicPr>
          <p:cNvPr id="37892" name="Content Placeholder 8" descr="luteinj.JPG"/>
          <p:cNvPicPr>
            <a:picLocks noGrp="1" noChangeAspect="1"/>
          </p:cNvPicPr>
          <p:nvPr>
            <p:ph sz="half" idx="2"/>
          </p:nvPr>
        </p:nvPicPr>
        <p:blipFill>
          <a:blip r:embed="rId3" cstate="screen"/>
          <a:srcRect/>
          <a:stretch>
            <a:fillRect/>
          </a:stretch>
        </p:blipFill>
        <p:spPr>
          <a:xfrm>
            <a:off x="2209800" y="2110846"/>
            <a:ext cx="4267200" cy="405341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1452</TotalTime>
  <Words>1200</Words>
  <Application>Microsoft Office PowerPoint</Application>
  <PresentationFormat>On-screen Show (4:3)</PresentationFormat>
  <Paragraphs>141</Paragraphs>
  <Slides>41</Slides>
  <Notes>8</Notes>
  <HiddenSlides>0</HiddenSlides>
  <MMClips>3</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Opulent</vt:lpstr>
      <vt:lpstr>Isolation and identification  of  bacteria from clinical cases  of  Mastitis, Abortion, Enteric, respiratory and pyogenic infections</vt:lpstr>
      <vt:lpstr>Slide 2</vt:lpstr>
      <vt:lpstr>Idenfying sick animals: History and Clinical symptom </vt:lpstr>
      <vt:lpstr>Physical ExamINATION of ANIMAL</vt:lpstr>
      <vt:lpstr> Potential Disease conditions</vt:lpstr>
      <vt:lpstr>Systematic Approach</vt:lpstr>
      <vt:lpstr>Slide 7</vt:lpstr>
      <vt:lpstr>Check the Lungs</vt:lpstr>
      <vt:lpstr>Visual Evaluation of Udder  and Teats</vt:lpstr>
      <vt:lpstr>Check the Feet and Legs</vt:lpstr>
      <vt:lpstr>Check the Uterus</vt:lpstr>
      <vt:lpstr>Collection of Samples</vt:lpstr>
      <vt:lpstr>Choice of sample </vt:lpstr>
      <vt:lpstr>From dead animals: </vt:lpstr>
      <vt:lpstr>Slide 15</vt:lpstr>
      <vt:lpstr>Urine sample</vt:lpstr>
      <vt:lpstr>Blood sample</vt:lpstr>
      <vt:lpstr>Ear tip</vt:lpstr>
      <vt:lpstr>Coccygeal vein</vt:lpstr>
      <vt:lpstr>Milk Sample</vt:lpstr>
      <vt:lpstr>Slide 21</vt:lpstr>
      <vt:lpstr>Slide 22</vt:lpstr>
      <vt:lpstr>Faecal sample</vt:lpstr>
      <vt:lpstr>Slide 24</vt:lpstr>
      <vt:lpstr>NASAL SWAB</vt:lpstr>
      <vt:lpstr>Slide 26</vt:lpstr>
      <vt:lpstr>Skin Scrapping</vt:lpstr>
      <vt:lpstr>Slide 28</vt:lpstr>
      <vt:lpstr>Tissue sample</vt:lpstr>
      <vt:lpstr>Preservation and Transport of specimen</vt:lpstr>
      <vt:lpstr>Slide 31</vt:lpstr>
      <vt:lpstr>Slide 32</vt:lpstr>
      <vt:lpstr>Slide 33</vt:lpstr>
      <vt:lpstr>Slide 34</vt:lpstr>
      <vt:lpstr>Slide 35</vt:lpstr>
      <vt:lpstr>Slide 36</vt:lpstr>
      <vt:lpstr>Slide 37</vt:lpstr>
      <vt:lpstr>Processing of sample</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Isolation and identification  of  bacteria from clinical cases  of  Mastitis, Abortion, Enteric, respiratory and pyogenic infections</dc:title>
  <dc:creator>Dr Ajay Singh</dc:creator>
  <cp:lastModifiedBy>A.P Singh</cp:lastModifiedBy>
  <cp:revision>18</cp:revision>
  <dcterms:created xsi:type="dcterms:W3CDTF">2006-08-16T00:00:00Z</dcterms:created>
  <dcterms:modified xsi:type="dcterms:W3CDTF">2022-02-03T05:24:16Z</dcterms:modified>
</cp:coreProperties>
</file>