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15" r:id="rId2"/>
    <p:sldId id="291" r:id="rId3"/>
    <p:sldId id="283" r:id="rId4"/>
    <p:sldId id="313" r:id="rId5"/>
    <p:sldId id="287" r:id="rId6"/>
    <p:sldId id="316" r:id="rId7"/>
    <p:sldId id="278" r:id="rId8"/>
    <p:sldId id="263" r:id="rId9"/>
    <p:sldId id="262" r:id="rId10"/>
    <p:sldId id="270" r:id="rId11"/>
    <p:sldId id="295" r:id="rId12"/>
    <p:sldId id="296" r:id="rId13"/>
    <p:sldId id="297" r:id="rId14"/>
    <p:sldId id="298" r:id="rId15"/>
    <p:sldId id="299" r:id="rId16"/>
    <p:sldId id="310" r:id="rId17"/>
    <p:sldId id="32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90" y="-2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05E4EC-549E-450B-B874-91B758E40352}" type="datetimeFigureOut">
              <a:rPr lang="en-IN" smtClean="0"/>
              <a:pPr/>
              <a:t>14-07-2023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F89EF-DC23-4358-BF0E-A3BA6D1C62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14-Jul-23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14-Jul-23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14-Jul-23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14-Jul-23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14-Jul-23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14-Jul-23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14-Jul-23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14-Jul-23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14-Jul-23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14-Jul-23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14-Jul-23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14-Jul-23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en-IN" b="1" dirty="0" smtClean="0"/>
              <a:t>THE PREVENTION OF CRUELTY TO ANIMALS ACT, 1960</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00800"/>
          </a:xfrm>
        </p:spPr>
        <p:style>
          <a:lnRef idx="2">
            <a:schemeClr val="accent5"/>
          </a:lnRef>
          <a:fillRef idx="1">
            <a:schemeClr val="lt1"/>
          </a:fillRef>
          <a:effectRef idx="0">
            <a:schemeClr val="accent5"/>
          </a:effectRef>
          <a:fontRef idx="minor">
            <a:schemeClr val="dk1"/>
          </a:fontRef>
        </p:style>
        <p:txBody>
          <a:bodyPr>
            <a:noAutofit/>
          </a:bodyPr>
          <a:lstStyle/>
          <a:p>
            <a:pPr algn="just">
              <a:lnSpc>
                <a:spcPct val="150000"/>
              </a:lnSpc>
            </a:pPr>
            <a:r>
              <a:rPr lang="en-IN" sz="1600" dirty="0" smtClean="0">
                <a:latin typeface="Times New Roman" pitchFamily="18" charset="0"/>
                <a:cs typeface="Times New Roman" pitchFamily="18" charset="0"/>
              </a:rPr>
              <a:t>(d) “</a:t>
            </a:r>
            <a:r>
              <a:rPr lang="en-IN" sz="1600" b="1" dirty="0" smtClean="0">
                <a:latin typeface="Times New Roman" pitchFamily="18" charset="0"/>
                <a:cs typeface="Times New Roman" pitchFamily="18" charset="0"/>
              </a:rPr>
              <a:t>domestic animal” </a:t>
            </a:r>
            <a:r>
              <a:rPr lang="en-IN" sz="1600" dirty="0" smtClean="0">
                <a:latin typeface="Times New Roman" pitchFamily="18" charset="0"/>
                <a:cs typeface="Times New Roman" pitchFamily="18" charset="0"/>
              </a:rPr>
              <a:t>means any animal which is tamed or which has been or is being sufficiently </a:t>
            </a:r>
            <a:r>
              <a:rPr lang="en-IN" sz="1600" dirty="0" smtClean="0">
                <a:solidFill>
                  <a:srgbClr val="7030A0"/>
                </a:solidFill>
                <a:latin typeface="Times New Roman" pitchFamily="18" charset="0"/>
                <a:cs typeface="Times New Roman" pitchFamily="18" charset="0"/>
              </a:rPr>
              <a:t>tamed to serve some purpose for the use of man </a:t>
            </a:r>
            <a:r>
              <a:rPr lang="en-IN" sz="1600" dirty="0" smtClean="0">
                <a:latin typeface="Times New Roman" pitchFamily="18" charset="0"/>
                <a:cs typeface="Times New Roman" pitchFamily="18" charset="0"/>
              </a:rPr>
              <a:t>or which, although it neither has been nor is intended to be so tamed, is or has become in fact wholly or partly tamed;</a:t>
            </a:r>
          </a:p>
          <a:p>
            <a:pPr algn="just">
              <a:lnSpc>
                <a:spcPct val="150000"/>
              </a:lnSpc>
            </a:pPr>
            <a:r>
              <a:rPr lang="en-IN" sz="1600" dirty="0" smtClean="0">
                <a:latin typeface="Times New Roman" pitchFamily="18" charset="0"/>
                <a:cs typeface="Times New Roman" pitchFamily="18" charset="0"/>
              </a:rPr>
              <a:t>(E) “</a:t>
            </a:r>
            <a:r>
              <a:rPr lang="en-IN" sz="1600" b="1" dirty="0" smtClean="0">
                <a:latin typeface="Times New Roman" pitchFamily="18" charset="0"/>
                <a:cs typeface="Times New Roman" pitchFamily="18" charset="0"/>
              </a:rPr>
              <a:t>local authority” </a:t>
            </a:r>
            <a:r>
              <a:rPr lang="en-IN" sz="1600" dirty="0" smtClean="0">
                <a:latin typeface="Times New Roman" pitchFamily="18" charset="0"/>
                <a:cs typeface="Times New Roman" pitchFamily="18" charset="0"/>
              </a:rPr>
              <a:t>means a municipal committee, district board or other authority for the time being invested by law with the control and administration of any matters within a specified local area;</a:t>
            </a:r>
          </a:p>
          <a:p>
            <a:pPr algn="just">
              <a:lnSpc>
                <a:spcPct val="150000"/>
              </a:lnSpc>
            </a:pPr>
            <a:r>
              <a:rPr lang="en-IN" sz="1600" dirty="0" smtClean="0">
                <a:latin typeface="Times New Roman" pitchFamily="18" charset="0"/>
                <a:cs typeface="Times New Roman" pitchFamily="18" charset="0"/>
              </a:rPr>
              <a:t>(F) “</a:t>
            </a:r>
            <a:r>
              <a:rPr lang="en-IN" sz="1600" b="1" dirty="0" smtClean="0">
                <a:latin typeface="Times New Roman" pitchFamily="18" charset="0"/>
                <a:cs typeface="Times New Roman" pitchFamily="18" charset="0"/>
              </a:rPr>
              <a:t>owner” </a:t>
            </a:r>
            <a:r>
              <a:rPr lang="en-IN" sz="1600" dirty="0" smtClean="0">
                <a:latin typeface="Times New Roman" pitchFamily="18" charset="0"/>
                <a:cs typeface="Times New Roman" pitchFamily="18" charset="0"/>
              </a:rPr>
              <a:t>used with reference to an animal, includes not only the owner but also any other person for the time being in possession or custody of the animal, whether with or without the consent of the owner.</a:t>
            </a:r>
          </a:p>
          <a:p>
            <a:pPr algn="just">
              <a:lnSpc>
                <a:spcPct val="150000"/>
              </a:lnSpc>
            </a:pPr>
            <a:r>
              <a:rPr lang="en-IN" sz="1600" dirty="0" smtClean="0">
                <a:latin typeface="Times New Roman" pitchFamily="18" charset="0"/>
                <a:cs typeface="Times New Roman" pitchFamily="18" charset="0"/>
              </a:rPr>
              <a:t>(G) “</a:t>
            </a:r>
            <a:r>
              <a:rPr lang="en-IN" sz="1600" b="1" dirty="0" err="1" smtClean="0">
                <a:latin typeface="Times New Roman" pitchFamily="18" charset="0"/>
                <a:cs typeface="Times New Roman" pitchFamily="18" charset="0"/>
              </a:rPr>
              <a:t>phooka</a:t>
            </a:r>
            <a:r>
              <a:rPr lang="en-IN" sz="1600" b="1" dirty="0" smtClean="0">
                <a:latin typeface="Times New Roman" pitchFamily="18" charset="0"/>
                <a:cs typeface="Times New Roman" pitchFamily="18" charset="0"/>
              </a:rPr>
              <a:t>” or “doom dev” </a:t>
            </a:r>
            <a:r>
              <a:rPr lang="en-IN" sz="1600" dirty="0" smtClean="0">
                <a:latin typeface="Times New Roman" pitchFamily="18" charset="0"/>
                <a:cs typeface="Times New Roman" pitchFamily="18" charset="0"/>
              </a:rPr>
              <a:t>includes any process of introducing air or any substance into the female organ of a </a:t>
            </a:r>
            <a:r>
              <a:rPr lang="en-IN" sz="1600" dirty="0" err="1" smtClean="0">
                <a:latin typeface="Times New Roman" pitchFamily="18" charset="0"/>
                <a:cs typeface="Times New Roman" pitchFamily="18" charset="0"/>
              </a:rPr>
              <a:t>milch</a:t>
            </a:r>
            <a:r>
              <a:rPr lang="en-IN" sz="1600" dirty="0" smtClean="0">
                <a:latin typeface="Times New Roman" pitchFamily="18" charset="0"/>
                <a:cs typeface="Times New Roman" pitchFamily="18" charset="0"/>
              </a:rPr>
              <a:t> animal with the object of drawing off from the animal any secretion of milk;</a:t>
            </a:r>
          </a:p>
          <a:p>
            <a:pPr algn="just">
              <a:lnSpc>
                <a:spcPct val="150000"/>
              </a:lnSpc>
            </a:pPr>
            <a:r>
              <a:rPr lang="en-IN" sz="1600" dirty="0" smtClean="0">
                <a:latin typeface="Times New Roman" pitchFamily="18" charset="0"/>
                <a:cs typeface="Times New Roman" pitchFamily="18" charset="0"/>
              </a:rPr>
              <a:t>(H) “prescribed” means prescribed by rules made under this act;</a:t>
            </a:r>
          </a:p>
          <a:p>
            <a:pPr algn="just">
              <a:lnSpc>
                <a:spcPct val="150000"/>
              </a:lnSpc>
            </a:pPr>
            <a:r>
              <a:rPr lang="en-IN" sz="1600" dirty="0" smtClean="0">
                <a:latin typeface="Times New Roman" pitchFamily="18" charset="0"/>
                <a:cs typeface="Times New Roman" pitchFamily="18" charset="0"/>
              </a:rPr>
              <a:t>(I) “</a:t>
            </a:r>
            <a:r>
              <a:rPr lang="en-IN" sz="1600" b="1" dirty="0" smtClean="0">
                <a:latin typeface="Times New Roman" pitchFamily="18" charset="0"/>
                <a:cs typeface="Times New Roman" pitchFamily="18" charset="0"/>
              </a:rPr>
              <a:t>street” </a:t>
            </a:r>
            <a:r>
              <a:rPr lang="en-IN" sz="1600" dirty="0" smtClean="0">
                <a:latin typeface="Times New Roman" pitchFamily="18" charset="0"/>
                <a:cs typeface="Times New Roman" pitchFamily="18" charset="0"/>
              </a:rPr>
              <a:t>includes any way, road, lane, square, court, alley, passage or open space, whether a thorough fare or not to which the public have access.</a:t>
            </a:r>
            <a:endParaRPr lang="en-IN"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686800" cy="4648200"/>
          </a:xfrm>
        </p:spPr>
        <p:style>
          <a:lnRef idx="2">
            <a:schemeClr val="accent5"/>
          </a:lnRef>
          <a:fillRef idx="1">
            <a:schemeClr val="lt1"/>
          </a:fillRef>
          <a:effectRef idx="0">
            <a:schemeClr val="accent5"/>
          </a:effectRef>
          <a:fontRef idx="minor">
            <a:schemeClr val="dk1"/>
          </a:fontRef>
        </p:style>
        <p:txBody>
          <a:bodyPr>
            <a:normAutofit fontScale="47500" lnSpcReduction="20000"/>
          </a:bodyPr>
          <a:lstStyle/>
          <a:p>
            <a:pPr algn="just"/>
            <a:r>
              <a:rPr lang="en-US" sz="3300" b="1" dirty="0" smtClean="0">
                <a:latin typeface="Times New Roman" pitchFamily="18" charset="0"/>
                <a:cs typeface="Times New Roman" pitchFamily="18" charset="0"/>
              </a:rPr>
              <a:t>Beat- </a:t>
            </a:r>
            <a:r>
              <a:rPr lang="en-US" sz="3300" dirty="0" smtClean="0">
                <a:latin typeface="Times New Roman" pitchFamily="18" charset="0"/>
                <a:cs typeface="Times New Roman" pitchFamily="18" charset="0"/>
              </a:rPr>
              <a:t>Beat, kicks, override, overload, tortures or subject it to unnecessary pain or sufferings</a:t>
            </a:r>
          </a:p>
          <a:p>
            <a:pPr algn="just"/>
            <a:endParaRPr lang="en-IN" sz="3300" dirty="0" smtClean="0">
              <a:latin typeface="Times New Roman" pitchFamily="18" charset="0"/>
              <a:cs typeface="Times New Roman" pitchFamily="18" charset="0"/>
            </a:endParaRPr>
          </a:p>
          <a:p>
            <a:pPr algn="just"/>
            <a:r>
              <a:rPr lang="en-US" sz="3300" b="1" dirty="0" smtClean="0">
                <a:latin typeface="Times New Roman" pitchFamily="18" charset="0"/>
                <a:cs typeface="Times New Roman" pitchFamily="18" charset="0"/>
              </a:rPr>
              <a:t>Employ diseased animal- </a:t>
            </a:r>
            <a:r>
              <a:rPr lang="en-US" sz="3300" dirty="0" smtClean="0">
                <a:latin typeface="Times New Roman" pitchFamily="18" charset="0"/>
                <a:cs typeface="Times New Roman" pitchFamily="18" charset="0"/>
              </a:rPr>
              <a:t>Employs in any work any animal which by reason of any disease, wound is unfit to be so employed</a:t>
            </a:r>
          </a:p>
          <a:p>
            <a:pPr algn="just"/>
            <a:endParaRPr lang="en-IN" sz="3300" dirty="0" smtClean="0">
              <a:latin typeface="Times New Roman" pitchFamily="18" charset="0"/>
              <a:cs typeface="Times New Roman" pitchFamily="18" charset="0"/>
            </a:endParaRPr>
          </a:p>
          <a:p>
            <a:pPr algn="just"/>
            <a:r>
              <a:rPr lang="en-US" sz="3300" b="1" dirty="0" smtClean="0">
                <a:latin typeface="Times New Roman" pitchFamily="18" charset="0"/>
                <a:cs typeface="Times New Roman" pitchFamily="18" charset="0"/>
              </a:rPr>
              <a:t>Injurious drug- </a:t>
            </a:r>
            <a:r>
              <a:rPr lang="en-US" sz="3300" dirty="0" smtClean="0">
                <a:latin typeface="Times New Roman" pitchFamily="18" charset="0"/>
                <a:cs typeface="Times New Roman" pitchFamily="18" charset="0"/>
              </a:rPr>
              <a:t>Willfully administer any injurious drug or substance to any domestic animal</a:t>
            </a:r>
          </a:p>
          <a:p>
            <a:pPr algn="just"/>
            <a:endParaRPr lang="en-IN" sz="3300" dirty="0" smtClean="0">
              <a:latin typeface="Times New Roman" pitchFamily="18" charset="0"/>
              <a:cs typeface="Times New Roman" pitchFamily="18" charset="0"/>
            </a:endParaRPr>
          </a:p>
          <a:p>
            <a:pPr algn="just"/>
            <a:r>
              <a:rPr lang="en-US" sz="3300" b="1" dirty="0" smtClean="0">
                <a:latin typeface="Times New Roman" pitchFamily="18" charset="0"/>
                <a:cs typeface="Times New Roman" pitchFamily="18" charset="0"/>
              </a:rPr>
              <a:t>Convey or carry- </a:t>
            </a:r>
            <a:r>
              <a:rPr lang="en-US" sz="3300" dirty="0" smtClean="0">
                <a:latin typeface="Times New Roman" pitchFamily="18" charset="0"/>
                <a:cs typeface="Times New Roman" pitchFamily="18" charset="0"/>
              </a:rPr>
              <a:t>Carries in a vehicle any animal in such a manner as to subject it to unnecessary pain or sufferings</a:t>
            </a:r>
          </a:p>
          <a:p>
            <a:pPr algn="just"/>
            <a:endParaRPr lang="en-IN" sz="3300" dirty="0" smtClean="0">
              <a:latin typeface="Times New Roman" pitchFamily="18" charset="0"/>
              <a:cs typeface="Times New Roman" pitchFamily="18" charset="0"/>
            </a:endParaRPr>
          </a:p>
          <a:p>
            <a:pPr algn="just"/>
            <a:r>
              <a:rPr lang="en-US" sz="3300" b="1" dirty="0" smtClean="0">
                <a:latin typeface="Times New Roman" pitchFamily="18" charset="0"/>
                <a:cs typeface="Times New Roman" pitchFamily="18" charset="0"/>
              </a:rPr>
              <a:t>Keeps or confines caged- </a:t>
            </a:r>
            <a:r>
              <a:rPr lang="en-US" sz="3300" dirty="0" smtClean="0">
                <a:latin typeface="Times New Roman" pitchFamily="18" charset="0"/>
                <a:cs typeface="Times New Roman" pitchFamily="18" charset="0"/>
              </a:rPr>
              <a:t>Keeps any animal in a very small cage as compared to the size of the animal and do not permit the animal a reasonable opportunity for movement</a:t>
            </a:r>
          </a:p>
          <a:p>
            <a:pPr algn="just"/>
            <a:endParaRPr lang="en-US" sz="3300" dirty="0" smtClean="0">
              <a:latin typeface="Times New Roman" pitchFamily="18" charset="0"/>
              <a:cs typeface="Times New Roman" pitchFamily="18" charset="0"/>
            </a:endParaRPr>
          </a:p>
          <a:p>
            <a:pPr algn="just"/>
            <a:r>
              <a:rPr lang="en-US" sz="3300" b="1" dirty="0" smtClean="0">
                <a:latin typeface="Times New Roman" pitchFamily="18" charset="0"/>
                <a:cs typeface="Times New Roman" pitchFamily="18" charset="0"/>
              </a:rPr>
              <a:t>Chained-</a:t>
            </a:r>
            <a:r>
              <a:rPr lang="en-US" sz="3300" dirty="0" smtClean="0">
                <a:latin typeface="Times New Roman" pitchFamily="18" charset="0"/>
                <a:cs typeface="Times New Roman" pitchFamily="18" charset="0"/>
              </a:rPr>
              <a:t>Keeps any animal for unreasonable time chained upon using an unreasonable short and heavy chain</a:t>
            </a:r>
          </a:p>
          <a:p>
            <a:pPr algn="just"/>
            <a:endParaRPr lang="en-US" sz="3300" dirty="0" smtClean="0">
              <a:latin typeface="Times New Roman" pitchFamily="18" charset="0"/>
              <a:cs typeface="Times New Roman" pitchFamily="18" charset="0"/>
            </a:endParaRPr>
          </a:p>
          <a:p>
            <a:pPr algn="just"/>
            <a:r>
              <a:rPr lang="en-US" sz="3300" b="1" dirty="0" smtClean="0">
                <a:latin typeface="Times New Roman" pitchFamily="18" charset="0"/>
                <a:cs typeface="Times New Roman" pitchFamily="18" charset="0"/>
              </a:rPr>
              <a:t>Neglect exercise- </a:t>
            </a:r>
            <a:r>
              <a:rPr lang="en-US" sz="3300" dirty="0" smtClean="0">
                <a:latin typeface="Times New Roman" pitchFamily="18" charset="0"/>
                <a:cs typeface="Times New Roman" pitchFamily="18" charset="0"/>
              </a:rPr>
              <a:t>Being the owner, Neglect to exercise any dog by keeping it chained or in close confinement</a:t>
            </a:r>
          </a:p>
          <a:p>
            <a:pPr algn="just"/>
            <a:endParaRPr lang="en-IN" sz="3300" dirty="0" smtClean="0">
              <a:latin typeface="Times New Roman" pitchFamily="18" charset="0"/>
              <a:cs typeface="Times New Roman" pitchFamily="18" charset="0"/>
            </a:endParaRPr>
          </a:p>
          <a:p>
            <a:pPr algn="just"/>
            <a:endParaRPr lang="en-IN" sz="4200" dirty="0" smtClean="0">
              <a:latin typeface="Times New Roman" pitchFamily="18" charset="0"/>
              <a:cs typeface="Times New Roman" pitchFamily="18" charset="0"/>
            </a:endParaRPr>
          </a:p>
          <a:p>
            <a:pPr algn="just"/>
            <a:endParaRPr lang="en-IN" sz="4200" dirty="0" smtClean="0">
              <a:latin typeface="Times New Roman" pitchFamily="18" charset="0"/>
              <a:cs typeface="Times New Roman" pitchFamily="18" charset="0"/>
            </a:endParaRPr>
          </a:p>
          <a:p>
            <a:endParaRPr lang="en-IN" sz="8000" dirty="0" smtClean="0">
              <a:latin typeface="Times New Roman" pitchFamily="18" charset="0"/>
              <a:cs typeface="Times New Roman" pitchFamily="18" charset="0"/>
            </a:endParaRPr>
          </a:p>
          <a:p>
            <a:endParaRPr lang="en-IN" dirty="0"/>
          </a:p>
        </p:txBody>
      </p:sp>
      <p:sp>
        <p:nvSpPr>
          <p:cNvPr id="4" name="Title 1"/>
          <p:cNvSpPr>
            <a:spLocks noGrp="1"/>
          </p:cNvSpPr>
          <p:nvPr>
            <p:ph type="title"/>
          </p:nvPr>
        </p:nvSpPr>
        <p:spPr>
          <a:xfrm>
            <a:off x="304800" y="0"/>
            <a:ext cx="8610600" cy="792162"/>
          </a:xfrm>
        </p:spPr>
        <p:style>
          <a:lnRef idx="1">
            <a:schemeClr val="accent6"/>
          </a:lnRef>
          <a:fillRef idx="2">
            <a:schemeClr val="accent6"/>
          </a:fillRef>
          <a:effectRef idx="1">
            <a:schemeClr val="accent6"/>
          </a:effectRef>
          <a:fontRef idx="minor">
            <a:schemeClr val="dk1"/>
          </a:fontRef>
        </p:style>
        <p:txBody>
          <a:bodyPr/>
          <a:lstStyle/>
          <a:p>
            <a:r>
              <a:rPr lang="en-IN" dirty="0" smtClean="0"/>
              <a:t>CHAPTER III</a:t>
            </a:r>
            <a:endParaRPr lang="en-IN" dirty="0"/>
          </a:p>
        </p:txBody>
      </p:sp>
      <p:sp>
        <p:nvSpPr>
          <p:cNvPr id="5" name="Content Placeholder 2"/>
          <p:cNvSpPr txBox="1">
            <a:spLocks/>
          </p:cNvSpPr>
          <p:nvPr/>
        </p:nvSpPr>
        <p:spPr>
          <a:xfrm>
            <a:off x="457200" y="914400"/>
            <a:ext cx="8229600" cy="83820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IN" sz="2400" b="0" i="0" u="none" strike="noStrike" kern="1200" cap="none" spc="0" normalizeH="0" baseline="0" noProof="0" dirty="0" smtClean="0">
                <a:ln>
                  <a:noFill/>
                </a:ln>
                <a:solidFill>
                  <a:schemeClr val="dk1"/>
                </a:solidFill>
                <a:effectLst/>
                <a:uLnTx/>
                <a:uFillTx/>
                <a:latin typeface="Times New Roman" pitchFamily="18" charset="0"/>
                <a:ea typeface="+mn-ea"/>
                <a:cs typeface="Times New Roman" pitchFamily="18" charset="0"/>
              </a:rPr>
              <a:t>The Act enumerates different variants of cruelty to animals under Section 11 as the following actions:</a:t>
            </a:r>
            <a:endParaRPr kumimoji="0" lang="en-IN" sz="2400" b="0" i="0" u="none" strike="noStrike" kern="1200" cap="none" spc="0" normalizeH="0" baseline="0" noProof="0" dirty="0">
              <a:ln>
                <a:noFill/>
              </a:ln>
              <a:solidFill>
                <a:schemeClr val="dk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172200"/>
          </a:xfrm>
        </p:spPr>
        <p:style>
          <a:lnRef idx="2">
            <a:schemeClr val="accent5"/>
          </a:lnRef>
          <a:fillRef idx="1">
            <a:schemeClr val="lt1"/>
          </a:fillRef>
          <a:effectRef idx="0">
            <a:schemeClr val="accent5"/>
          </a:effectRef>
          <a:fontRef idx="minor">
            <a:schemeClr val="dk1"/>
          </a:fontRef>
        </p:style>
        <p:txBody>
          <a:bodyPr>
            <a:normAutofit fontScale="55000" lnSpcReduction="20000"/>
          </a:bodyPr>
          <a:lstStyle/>
          <a:p>
            <a:pPr algn="just"/>
            <a:r>
              <a:rPr lang="en-US" b="1" dirty="0" smtClean="0">
                <a:latin typeface="Times New Roman" pitchFamily="18" charset="0"/>
                <a:cs typeface="Times New Roman" pitchFamily="18" charset="0"/>
              </a:rPr>
              <a:t>Not provide basic needs- </a:t>
            </a:r>
            <a:r>
              <a:rPr lang="en-US" dirty="0" smtClean="0">
                <a:latin typeface="Times New Roman" pitchFamily="18" charset="0"/>
                <a:cs typeface="Times New Roman" pitchFamily="18" charset="0"/>
              </a:rPr>
              <a:t>Being the owner, Fails to provide animal with sufficient food , drink, shelter</a:t>
            </a:r>
          </a:p>
          <a:p>
            <a:pPr algn="just"/>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Abandon- </a:t>
            </a:r>
            <a:r>
              <a:rPr lang="en-US" dirty="0" smtClean="0">
                <a:latin typeface="Times New Roman" pitchFamily="18" charset="0"/>
                <a:cs typeface="Times New Roman" pitchFamily="18" charset="0"/>
              </a:rPr>
              <a:t>Without reasonable cause abandon any animal in circumstances which render it likely that it will suffer pain by reason of starvation or </a:t>
            </a:r>
            <a:r>
              <a:rPr lang="en-US" dirty="0" err="1" smtClean="0">
                <a:latin typeface="Times New Roman" pitchFamily="18" charset="0"/>
                <a:cs typeface="Times New Roman" pitchFamily="18" charset="0"/>
              </a:rPr>
              <a:t>thurst</a:t>
            </a:r>
            <a:r>
              <a:rPr lang="en-US" dirty="0" smtClean="0">
                <a:latin typeface="Times New Roman" pitchFamily="18" charset="0"/>
                <a:cs typeface="Times New Roman" pitchFamily="18" charset="0"/>
              </a:rPr>
              <a:t>, leading to death</a:t>
            </a:r>
          </a:p>
          <a:p>
            <a:pPr algn="just"/>
            <a:endParaRPr lang="en-IN"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Owner negligence- </a:t>
            </a:r>
            <a:r>
              <a:rPr lang="en-US" dirty="0" smtClean="0">
                <a:latin typeface="Times New Roman" pitchFamily="18" charset="0"/>
                <a:cs typeface="Times New Roman" pitchFamily="18" charset="0"/>
              </a:rPr>
              <a:t>Willfully permit any animal of which he is the owner to go at large in any street while the animal is affected with contagious or infectious disease or permit any diseased or disabled animal of which he is the owner to die in any street</a:t>
            </a:r>
          </a:p>
          <a:p>
            <a:pPr algn="just"/>
            <a:endParaRPr lang="en-IN"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Sale- </a:t>
            </a:r>
            <a:r>
              <a:rPr lang="en-US" dirty="0" smtClean="0">
                <a:latin typeface="Times New Roman" pitchFamily="18" charset="0"/>
                <a:cs typeface="Times New Roman" pitchFamily="18" charset="0"/>
              </a:rPr>
              <a:t>Offers for sale any animal which is suffering pain by reason of mutilation, starvation, thirst, overcrowding, or other ill treatment</a:t>
            </a:r>
          </a:p>
          <a:p>
            <a:pPr algn="just"/>
            <a:endParaRPr lang="en-IN"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Killing- </a:t>
            </a:r>
            <a:r>
              <a:rPr lang="en-US" dirty="0" smtClean="0">
                <a:latin typeface="Times New Roman" pitchFamily="18" charset="0"/>
                <a:cs typeface="Times New Roman" pitchFamily="18" charset="0"/>
              </a:rPr>
              <a:t>Mutilate any animal or kill any animal (including stray dogs) by using the method of strychnine injections in the heart or any other unnecessarily cruel manner</a:t>
            </a:r>
          </a:p>
          <a:p>
            <a:pPr algn="just"/>
            <a:endParaRPr lang="en-IN"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Confine- </a:t>
            </a:r>
            <a:r>
              <a:rPr lang="en-US" dirty="0" smtClean="0">
                <a:latin typeface="Times New Roman" pitchFamily="18" charset="0"/>
                <a:cs typeface="Times New Roman" pitchFamily="18" charset="0"/>
              </a:rPr>
              <a:t>Confines any animal in such a manner so as to make it an object of prey for any other animal solely with a view to provide entertainment for other persons</a:t>
            </a:r>
          </a:p>
          <a:p>
            <a:pPr algn="just">
              <a:buNone/>
            </a:pPr>
            <a:r>
              <a:rPr lang="en-US" b="1" dirty="0" smtClean="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Permits or offer any place </a:t>
            </a:r>
            <a:r>
              <a:rPr lang="en-US" dirty="0" smtClean="0">
                <a:latin typeface="Times New Roman" pitchFamily="18" charset="0"/>
                <a:cs typeface="Times New Roman" pitchFamily="18" charset="0"/>
              </a:rPr>
              <a:t>to be so used for animal fighting or for the purpose of baiting</a:t>
            </a:r>
          </a:p>
          <a:p>
            <a:pPr algn="just"/>
            <a:endParaRPr lang="en-IN"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Promote or take part in any shooting </a:t>
            </a:r>
            <a:r>
              <a:rPr lang="en-US" dirty="0" smtClean="0">
                <a:latin typeface="Times New Roman" pitchFamily="18" charset="0"/>
                <a:cs typeface="Times New Roman" pitchFamily="18" charset="0"/>
              </a:rPr>
              <a:t>competition wherein animal are released from captivity for the purpose of shooting</a:t>
            </a:r>
            <a:endParaRPr lang="en-IN"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US" b="1" dirty="0" smtClean="0"/>
              <a:t/>
            </a:r>
            <a:br>
              <a:rPr lang="en-US" b="1" dirty="0" smtClean="0"/>
            </a:br>
            <a:r>
              <a:rPr lang="en-US" sz="3100" b="1" dirty="0" smtClean="0"/>
              <a:t>CRUELTY DOES NOT APPLY TO  </a:t>
            </a:r>
            <a:r>
              <a:rPr lang="en-IN" dirty="0" smtClean="0"/>
              <a:t/>
            </a:r>
            <a:br>
              <a:rPr lang="en-IN" dirty="0" smtClean="0"/>
            </a:br>
            <a:endParaRPr lang="en-IN" dirty="0"/>
          </a:p>
        </p:txBody>
      </p:sp>
      <p:sp>
        <p:nvSpPr>
          <p:cNvPr id="3" name="Content Placeholder 2"/>
          <p:cNvSpPr>
            <a:spLocks noGrp="1"/>
          </p:cNvSpPr>
          <p:nvPr>
            <p:ph idx="1"/>
          </p:nvPr>
        </p:nvSpPr>
        <p:spPr>
          <a:xfrm>
            <a:off x="533400" y="990600"/>
            <a:ext cx="8229600" cy="5334000"/>
          </a:xfrm>
        </p:spPr>
        <p:style>
          <a:lnRef idx="2">
            <a:schemeClr val="accent5"/>
          </a:lnRef>
          <a:fillRef idx="1">
            <a:schemeClr val="lt1"/>
          </a:fillRef>
          <a:effectRef idx="0">
            <a:schemeClr val="accent5"/>
          </a:effectRef>
          <a:fontRef idx="minor">
            <a:schemeClr val="dk1"/>
          </a:fontRef>
        </p:style>
        <p:txBody>
          <a:bodyPr>
            <a:normAutofit fontScale="70000" lnSpcReduction="20000"/>
          </a:bodyPr>
          <a:lstStyle/>
          <a:p>
            <a:pPr lvl="0" algn="just">
              <a:lnSpc>
                <a:spcPct val="170000"/>
              </a:lnSpc>
            </a:pPr>
            <a:r>
              <a:rPr lang="en-US" sz="2400" dirty="0" smtClean="0">
                <a:latin typeface="Times New Roman" pitchFamily="18" charset="0"/>
                <a:cs typeface="Times New Roman" pitchFamily="18" charset="0"/>
              </a:rPr>
              <a:t>Dehorning, castration, branding, nose roping, of any animal in the prescribed manner</a:t>
            </a:r>
            <a:endParaRPr lang="en-IN" sz="2400" dirty="0" smtClean="0">
              <a:latin typeface="Times New Roman" pitchFamily="18" charset="0"/>
              <a:cs typeface="Times New Roman" pitchFamily="18" charset="0"/>
            </a:endParaRPr>
          </a:p>
          <a:p>
            <a:pPr lvl="0" algn="just">
              <a:lnSpc>
                <a:spcPct val="170000"/>
              </a:lnSpc>
            </a:pPr>
            <a:r>
              <a:rPr lang="en-US" sz="2400" dirty="0" smtClean="0">
                <a:latin typeface="Times New Roman" pitchFamily="18" charset="0"/>
                <a:cs typeface="Times New Roman" pitchFamily="18" charset="0"/>
              </a:rPr>
              <a:t>Destruction of stray dogs in lethal chambers or by other method with a minimum of suffering</a:t>
            </a:r>
            <a:endParaRPr lang="en-IN" sz="2400" dirty="0" smtClean="0">
              <a:latin typeface="Times New Roman" pitchFamily="18" charset="0"/>
              <a:cs typeface="Times New Roman" pitchFamily="18" charset="0"/>
            </a:endParaRPr>
          </a:p>
          <a:p>
            <a:pPr lvl="0" algn="just">
              <a:lnSpc>
                <a:spcPct val="170000"/>
              </a:lnSpc>
            </a:pPr>
            <a:r>
              <a:rPr lang="en-US" sz="2400" dirty="0" smtClean="0">
                <a:latin typeface="Times New Roman" pitchFamily="18" charset="0"/>
                <a:cs typeface="Times New Roman" pitchFamily="18" charset="0"/>
              </a:rPr>
              <a:t>Extermination or destruction of animal under the authority of any law for the time being in force.</a:t>
            </a:r>
            <a:endParaRPr lang="en-IN" sz="2400" dirty="0" smtClean="0">
              <a:latin typeface="Times New Roman" pitchFamily="18" charset="0"/>
              <a:cs typeface="Times New Roman" pitchFamily="18" charset="0"/>
            </a:endParaRPr>
          </a:p>
          <a:p>
            <a:pPr lvl="0" algn="just">
              <a:lnSpc>
                <a:spcPct val="170000"/>
              </a:lnSpc>
            </a:pPr>
            <a:r>
              <a:rPr lang="en-US" sz="2400" dirty="0" smtClean="0">
                <a:latin typeface="Times New Roman" pitchFamily="18" charset="0"/>
                <a:cs typeface="Times New Roman" pitchFamily="18" charset="0"/>
              </a:rPr>
              <a:t>Any matter dealt with chapter IV or (</a:t>
            </a:r>
            <a:r>
              <a:rPr lang="en-IN" sz="2400" dirty="0" smtClean="0">
                <a:latin typeface="Times New Roman" pitchFamily="18" charset="0"/>
                <a:cs typeface="Times New Roman" pitchFamily="18" charset="0"/>
              </a:rPr>
              <a:t>For the purpose of treating diseases and alleviating sufferings of human beings, animals and plants, experimentation on animals is made lawful under the Act. </a:t>
            </a:r>
            <a:r>
              <a:rPr lang="en-US" sz="2400" dirty="0" smtClean="0">
                <a:latin typeface="Times New Roman" pitchFamily="18" charset="0"/>
                <a:cs typeface="Times New Roman" pitchFamily="18" charset="0"/>
              </a:rPr>
              <a:t>)</a:t>
            </a:r>
            <a:endParaRPr lang="en-IN" sz="2400" dirty="0" smtClean="0">
              <a:latin typeface="Times New Roman" pitchFamily="18" charset="0"/>
              <a:cs typeface="Times New Roman" pitchFamily="18" charset="0"/>
            </a:endParaRPr>
          </a:p>
          <a:p>
            <a:pPr lvl="0" algn="just">
              <a:lnSpc>
                <a:spcPct val="170000"/>
              </a:lnSpc>
            </a:pPr>
            <a:r>
              <a:rPr lang="en-US" sz="2400" dirty="0" smtClean="0">
                <a:latin typeface="Times New Roman" pitchFamily="18" charset="0"/>
                <a:cs typeface="Times New Roman" pitchFamily="18" charset="0"/>
              </a:rPr>
              <a:t>The commission or omission of any act in the course of the destruction or the preparation for destruction of any animal as food for mankind unless such destruction or preparation was accompanied by the infliction of unnecessary pain or sufferings</a:t>
            </a:r>
            <a:endParaRPr lang="en-IN" sz="24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609600"/>
            <a:ext cx="8229600" cy="1754326"/>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en-IN" b="1" dirty="0" smtClean="0">
                <a:latin typeface="Times New Roman" pitchFamily="18" charset="0"/>
                <a:cs typeface="Times New Roman" pitchFamily="18" charset="0"/>
              </a:rPr>
              <a:t>Cow blowing</a:t>
            </a:r>
            <a:r>
              <a:rPr lang="en-IN"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Kuhblasen</a:t>
            </a:r>
            <a:r>
              <a:rPr lang="en-IN"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phooka</a:t>
            </a:r>
            <a:r>
              <a:rPr lang="en-IN" dirty="0" smtClean="0">
                <a:latin typeface="Times New Roman" pitchFamily="18" charset="0"/>
                <a:cs typeface="Times New Roman" pitchFamily="18" charset="0"/>
              </a:rPr>
              <a:t>, or </a:t>
            </a:r>
            <a:r>
              <a:rPr lang="en-IN" b="1" dirty="0" smtClean="0">
                <a:latin typeface="Times New Roman" pitchFamily="18" charset="0"/>
                <a:cs typeface="Times New Roman" pitchFamily="18" charset="0"/>
              </a:rPr>
              <a:t>doom dev</a:t>
            </a:r>
            <a:r>
              <a:rPr lang="en-IN" dirty="0" smtClean="0">
                <a:latin typeface="Times New Roman" pitchFamily="18" charset="0"/>
                <a:cs typeface="Times New Roman" pitchFamily="18" charset="0"/>
              </a:rPr>
              <a:t>, is a process used in many countries according to ethnographers, in which forceful blowing of air into a cows vagina  (or sometimes anus ) is applied to induce her to produce more milk</a:t>
            </a:r>
          </a:p>
          <a:p>
            <a:pPr algn="just"/>
            <a:r>
              <a:rPr lang="en-IN" dirty="0" smtClean="0">
                <a:latin typeface="Times New Roman" pitchFamily="18" charset="0"/>
                <a:cs typeface="Times New Roman" pitchFamily="18" charset="0"/>
              </a:rPr>
              <a:t>Cow blowing was the reason why Gandhi abjured cow milk, saying that "since I had come to know that the cow and the buffalo were subjected to the process of </a:t>
            </a:r>
            <a:r>
              <a:rPr lang="en-IN" dirty="0" err="1" smtClean="0">
                <a:latin typeface="Times New Roman" pitchFamily="18" charset="0"/>
                <a:cs typeface="Times New Roman" pitchFamily="18" charset="0"/>
              </a:rPr>
              <a:t>phooka</a:t>
            </a:r>
            <a:r>
              <a:rPr lang="en-IN" dirty="0" smtClean="0">
                <a:latin typeface="Times New Roman" pitchFamily="18" charset="0"/>
                <a:cs typeface="Times New Roman" pitchFamily="18" charset="0"/>
              </a:rPr>
              <a:t>, I had conceived a strong disgust for milk."</a:t>
            </a:r>
            <a:endParaRPr lang="en-IN" dirty="0">
              <a:latin typeface="Times New Roman" pitchFamily="18" charset="0"/>
              <a:cs typeface="Times New Roman" pitchFamily="18" charset="0"/>
            </a:endParaRPr>
          </a:p>
        </p:txBody>
      </p:sp>
      <p:sp>
        <p:nvSpPr>
          <p:cNvPr id="6" name="Content Placeholder 2"/>
          <p:cNvSpPr txBox="1">
            <a:spLocks/>
          </p:cNvSpPr>
          <p:nvPr/>
        </p:nvSpPr>
        <p:spPr>
          <a:xfrm>
            <a:off x="457200" y="4724400"/>
            <a:ext cx="8305800" cy="1782763"/>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fontScale="70000" lnSpcReduction="20000"/>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Section 12: penalty for practicing </a:t>
            </a:r>
            <a:r>
              <a:rPr kumimoji="0" lang="en-US" sz="23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phooka</a:t>
            </a:r>
            <a:r>
              <a:rPr kumimoji="0" lang="en-US" sz="2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or doom dev-</a:t>
            </a:r>
            <a:endParaRPr kumimoji="0" lang="en-IN" sz="23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3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If any person upon any cow or other </a:t>
            </a:r>
            <a:r>
              <a:rPr kumimoji="0" lang="en-US" sz="23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milch</a:t>
            </a:r>
            <a:r>
              <a:rPr kumimoji="0" lang="en-US" sz="23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animal the operation called practicing </a:t>
            </a:r>
            <a:r>
              <a:rPr kumimoji="0" lang="en-US" sz="23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phooka</a:t>
            </a:r>
            <a:r>
              <a:rPr kumimoji="0" lang="en-US" sz="23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or doom dev or any other operation (including injection of any or doom dev substance)  to improve lactation which is injurious to the health of the animals or permits such operation being performed upon any such animal in his possession or under his control,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3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He shall be punishable with fine which may extend to </a:t>
            </a:r>
            <a:r>
              <a:rPr kumimoji="0" lang="en-US" sz="2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one thousand rupees </a:t>
            </a:r>
            <a:r>
              <a:rPr kumimoji="0" lang="en-US" sz="23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or with imprisonment for a term which may extend to </a:t>
            </a:r>
            <a:r>
              <a:rPr kumimoji="0" lang="en-US" sz="2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two years </a:t>
            </a:r>
            <a:r>
              <a:rPr kumimoji="0" lang="en-US" sz="23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or with both and the animal on which the operation was performed shall be forfeited to the government</a:t>
            </a:r>
            <a:endParaRPr kumimoji="0" lang="en-IN" sz="23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IN"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Picture 2" descr="C:\Users\user\Desktop\download.jpg"/>
          <p:cNvPicPr>
            <a:picLocks noChangeAspect="1" noChangeArrowheads="1"/>
          </p:cNvPicPr>
          <p:nvPr/>
        </p:nvPicPr>
        <p:blipFill>
          <a:blip r:embed="rId2" cstate="print"/>
          <a:srcRect/>
          <a:stretch>
            <a:fillRect/>
          </a:stretch>
        </p:blipFill>
        <p:spPr bwMode="auto">
          <a:xfrm>
            <a:off x="3429000" y="2438400"/>
            <a:ext cx="2438400" cy="18764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additive="base">
                                        <p:cTn id="1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style>
          <a:lnRef idx="2">
            <a:schemeClr val="accent6"/>
          </a:lnRef>
          <a:fillRef idx="1">
            <a:schemeClr val="lt1"/>
          </a:fillRef>
          <a:effectRef idx="0">
            <a:schemeClr val="accent6"/>
          </a:effectRef>
          <a:fontRef idx="minor">
            <a:schemeClr val="dk1"/>
          </a:fontRef>
        </p:style>
        <p:txBody>
          <a:bodyPr>
            <a:normAutofit fontScale="25000" lnSpcReduction="20000"/>
          </a:bodyPr>
          <a:lstStyle/>
          <a:p>
            <a:pPr algn="just">
              <a:lnSpc>
                <a:spcPct val="170000"/>
              </a:lnSpc>
            </a:pPr>
            <a:r>
              <a:rPr lang="en-US" sz="6400" b="1" dirty="0" smtClean="0">
                <a:latin typeface="Times New Roman" pitchFamily="18" charset="0"/>
                <a:cs typeface="Times New Roman" pitchFamily="18" charset="0"/>
              </a:rPr>
              <a:t>Section 13: destruction of suffering animals</a:t>
            </a:r>
            <a:endParaRPr lang="en-IN" sz="6400" dirty="0" smtClean="0">
              <a:latin typeface="Times New Roman" pitchFamily="18" charset="0"/>
              <a:cs typeface="Times New Roman" pitchFamily="18" charset="0"/>
            </a:endParaRPr>
          </a:p>
          <a:p>
            <a:pPr algn="just">
              <a:lnSpc>
                <a:spcPct val="120000"/>
              </a:lnSpc>
              <a:buFont typeface="Wingdings" pitchFamily="2" charset="2"/>
              <a:buChar char="ü"/>
            </a:pPr>
            <a:r>
              <a:rPr lang="en-US" sz="6400" dirty="0" smtClean="0">
                <a:latin typeface="Times New Roman" pitchFamily="18" charset="0"/>
                <a:cs typeface="Times New Roman" pitchFamily="18" charset="0"/>
              </a:rPr>
              <a:t>Where the owner of an animal is convicted of an offence under section 11, </a:t>
            </a:r>
          </a:p>
          <a:p>
            <a:pPr algn="just">
              <a:lnSpc>
                <a:spcPct val="120000"/>
              </a:lnSpc>
              <a:buFont typeface="Wingdings" pitchFamily="2" charset="2"/>
              <a:buChar char="ü"/>
            </a:pPr>
            <a:r>
              <a:rPr lang="en-US" sz="6400" dirty="0" smtClean="0">
                <a:latin typeface="Times New Roman" pitchFamily="18" charset="0"/>
                <a:cs typeface="Times New Roman" pitchFamily="18" charset="0"/>
              </a:rPr>
              <a:t>It shall be lawful for the court, if the court is satisfied that it would be cruel to keep the animal alive, </a:t>
            </a:r>
          </a:p>
          <a:p>
            <a:pPr algn="just">
              <a:lnSpc>
                <a:spcPct val="120000"/>
              </a:lnSpc>
              <a:buFont typeface="Wingdings" pitchFamily="2" charset="2"/>
              <a:buChar char="ü"/>
            </a:pPr>
            <a:r>
              <a:rPr lang="en-US" sz="6400" dirty="0" smtClean="0">
                <a:latin typeface="Times New Roman" pitchFamily="18" charset="0"/>
                <a:cs typeface="Times New Roman" pitchFamily="18" charset="0"/>
              </a:rPr>
              <a:t>To direct that the animal be destroyed and to assign the animal to any suitable person for that purpose, </a:t>
            </a:r>
          </a:p>
          <a:p>
            <a:pPr algn="just">
              <a:lnSpc>
                <a:spcPct val="120000"/>
              </a:lnSpc>
              <a:buFont typeface="Wingdings" pitchFamily="2" charset="2"/>
              <a:buChar char="ü"/>
            </a:pPr>
            <a:r>
              <a:rPr lang="en-US" sz="6400" dirty="0" smtClean="0">
                <a:latin typeface="Times New Roman" pitchFamily="18" charset="0"/>
                <a:cs typeface="Times New Roman" pitchFamily="18" charset="0"/>
              </a:rPr>
              <a:t>And the person to whom such animal is so assigned shall, as soon as possible, destroy such animal or cause such animal to be destroyed in his presence without unnecessary suffering, and </a:t>
            </a:r>
          </a:p>
          <a:p>
            <a:pPr algn="just">
              <a:lnSpc>
                <a:spcPct val="120000"/>
              </a:lnSpc>
              <a:buFont typeface="Wingdings" pitchFamily="2" charset="2"/>
              <a:buChar char="ü"/>
            </a:pPr>
            <a:r>
              <a:rPr lang="en-US" sz="6400" dirty="0" smtClean="0">
                <a:latin typeface="Times New Roman" pitchFamily="18" charset="0"/>
                <a:cs typeface="Times New Roman" pitchFamily="18" charset="0"/>
              </a:rPr>
              <a:t>Any reasonable expense incurred in destroying the animal may be ordered by the court to be recovered from the owner as if it were a fine: </a:t>
            </a:r>
          </a:p>
          <a:p>
            <a:pPr algn="just">
              <a:lnSpc>
                <a:spcPct val="120000"/>
              </a:lnSpc>
              <a:buFont typeface="Wingdings" pitchFamily="2" charset="2"/>
              <a:buChar char="ü"/>
            </a:pPr>
            <a:r>
              <a:rPr lang="en-US" sz="6400" dirty="0" smtClean="0">
                <a:latin typeface="Times New Roman" pitchFamily="18" charset="0"/>
                <a:cs typeface="Times New Roman" pitchFamily="18" charset="0"/>
              </a:rPr>
              <a:t>Provided that unless the owner assents thereto, no order shall be made under this section except upon the evidence of a veterinary officer in charge of the area. </a:t>
            </a:r>
            <a:endParaRPr lang="en-IN" sz="6400" dirty="0" smtClean="0">
              <a:latin typeface="Times New Roman" pitchFamily="18" charset="0"/>
              <a:cs typeface="Times New Roman" pitchFamily="18" charset="0"/>
            </a:endParaRPr>
          </a:p>
          <a:p>
            <a:pPr algn="just">
              <a:lnSpc>
                <a:spcPct val="170000"/>
              </a:lnSpc>
            </a:pPr>
            <a:endParaRPr lang="en-IN" sz="6400" dirty="0" smtClean="0">
              <a:latin typeface="Times New Roman" pitchFamily="18" charset="0"/>
              <a:cs typeface="Times New Roman" pitchFamily="18" charset="0"/>
            </a:endParaRPr>
          </a:p>
          <a:p>
            <a:pPr algn="just">
              <a:lnSpc>
                <a:spcPct val="120000"/>
              </a:lnSpc>
            </a:pPr>
            <a:r>
              <a:rPr lang="en-IN" sz="6400" dirty="0" smtClean="0">
                <a:latin typeface="Times New Roman" pitchFamily="18" charset="0"/>
                <a:cs typeface="Times New Roman" pitchFamily="18" charset="0"/>
              </a:rPr>
              <a:t>In order to ensure effective implementation of the provisions of the Act, special powers have been vested with the Police and the Courts. The Police, under this Act, have the authority to seize any animal if they have reason to believe that such animal has been subjected to cruelty or may be subjected to cruelty, and produce it before a magistrate or a veterinary officer for examination. The Courts are empowered by the Act to forfeit an animal to the government, upon the conviction of its owner for an offence committed under the Act. The State Governments are therefore required to appoint infirmaries for the treatment and care of animals, against whom any offence is committed. </a:t>
            </a:r>
          </a:p>
          <a:p>
            <a:pPr>
              <a:lnSpc>
                <a:spcPct val="120000"/>
              </a:lnSpc>
            </a:pP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style>
          <a:lnRef idx="1">
            <a:schemeClr val="accent6"/>
          </a:lnRef>
          <a:fillRef idx="2">
            <a:schemeClr val="accent6"/>
          </a:fillRef>
          <a:effectRef idx="1">
            <a:schemeClr val="accent6"/>
          </a:effectRef>
          <a:fontRef idx="minor">
            <a:schemeClr val="dk1"/>
          </a:fontRef>
        </p:style>
        <p:txBody>
          <a:bodyPr>
            <a:normAutofit/>
          </a:bodyPr>
          <a:lstStyle/>
          <a:p>
            <a:r>
              <a:rPr lang="en-IN" sz="3200" b="1" dirty="0" smtClean="0">
                <a:latin typeface="Times New Roman" pitchFamily="18" charset="0"/>
                <a:cs typeface="Times New Roman" pitchFamily="18" charset="0"/>
              </a:rPr>
              <a:t>LAWS ON GROUND</a:t>
            </a:r>
            <a:endParaRPr lang="en-IN" sz="3200" dirty="0"/>
          </a:p>
        </p:txBody>
      </p:sp>
      <p:sp>
        <p:nvSpPr>
          <p:cNvPr id="3" name="Content Placeholder 2"/>
          <p:cNvSpPr>
            <a:spLocks noGrp="1"/>
          </p:cNvSpPr>
          <p:nvPr>
            <p:ph idx="1"/>
          </p:nvPr>
        </p:nvSpPr>
        <p:spPr>
          <a:xfrm>
            <a:off x="457200" y="838200"/>
            <a:ext cx="8229600" cy="5791199"/>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just">
              <a:lnSpc>
                <a:spcPct val="170000"/>
              </a:lnSpc>
            </a:pPr>
            <a:r>
              <a:rPr lang="en-IN" sz="2900" b="1" dirty="0" smtClean="0">
                <a:latin typeface="Times New Roman" pitchFamily="18" charset="0"/>
                <a:cs typeface="Times New Roman" pitchFamily="18" charset="0"/>
              </a:rPr>
              <a:t>Government Initiatives</a:t>
            </a:r>
            <a:endParaRPr lang="en-IN" sz="2900" dirty="0" smtClean="0">
              <a:latin typeface="Times New Roman" pitchFamily="18" charset="0"/>
              <a:cs typeface="Times New Roman" pitchFamily="18" charset="0"/>
            </a:endParaRPr>
          </a:p>
          <a:p>
            <a:pPr algn="just">
              <a:lnSpc>
                <a:spcPct val="170000"/>
              </a:lnSpc>
            </a:pPr>
            <a:r>
              <a:rPr lang="en-IN" sz="2900" b="1" dirty="0" smtClean="0">
                <a:latin typeface="Times New Roman" pitchFamily="18" charset="0"/>
                <a:cs typeface="Times New Roman" pitchFamily="18" charset="0"/>
              </a:rPr>
              <a:t>Ban On Captive Dolphin Shows:</a:t>
            </a:r>
          </a:p>
          <a:p>
            <a:pPr algn="just">
              <a:lnSpc>
                <a:spcPct val="170000"/>
              </a:lnSpc>
            </a:pPr>
            <a:r>
              <a:rPr lang="en-IN" sz="2900" b="1" dirty="0" smtClean="0">
                <a:latin typeface="Times New Roman" pitchFamily="18" charset="0"/>
                <a:cs typeface="Times New Roman" pitchFamily="18" charset="0"/>
              </a:rPr>
              <a:t>In May 2013, </a:t>
            </a:r>
            <a:r>
              <a:rPr lang="en-IN" sz="2900" dirty="0" smtClean="0">
                <a:latin typeface="Times New Roman" pitchFamily="18" charset="0"/>
                <a:cs typeface="Times New Roman" pitchFamily="18" charset="0"/>
              </a:rPr>
              <a:t>the Ministry of Environment &amp; Forest, Government of India, prohibits the capture and use of Dolphins for entertainment purposes in the country. It also issued a policy and directed the state governments to deny the permission to any </a:t>
            </a:r>
            <a:r>
              <a:rPr lang="en-IN" sz="2900" dirty="0" err="1" smtClean="0">
                <a:latin typeface="Times New Roman" pitchFamily="18" charset="0"/>
                <a:cs typeface="Times New Roman" pitchFamily="18" charset="0"/>
              </a:rPr>
              <a:t>Dolphinarium</a:t>
            </a:r>
            <a:r>
              <a:rPr lang="en-IN" sz="2900" dirty="0" smtClean="0">
                <a:latin typeface="Times New Roman" pitchFamily="18" charset="0"/>
                <a:cs typeface="Times New Roman" pitchFamily="18" charset="0"/>
              </a:rPr>
              <a:t>. </a:t>
            </a:r>
          </a:p>
          <a:p>
            <a:pPr algn="just">
              <a:lnSpc>
                <a:spcPct val="170000"/>
              </a:lnSpc>
            </a:pPr>
            <a:r>
              <a:rPr lang="en-IN" sz="2900" b="1" dirty="0" smtClean="0">
                <a:latin typeface="Times New Roman" pitchFamily="18" charset="0"/>
                <a:cs typeface="Times New Roman" pitchFamily="18" charset="0"/>
              </a:rPr>
              <a:t>Ban On Imports Of Animal Tested Cosmetics:</a:t>
            </a:r>
          </a:p>
          <a:p>
            <a:pPr algn="just">
              <a:lnSpc>
                <a:spcPct val="170000"/>
              </a:lnSpc>
            </a:pPr>
            <a:r>
              <a:rPr lang="en-IN" sz="2900" b="1" dirty="0" smtClean="0">
                <a:latin typeface="Times New Roman" pitchFamily="18" charset="0"/>
                <a:cs typeface="Times New Roman" pitchFamily="18" charset="0"/>
              </a:rPr>
              <a:t>In Nov, 2014, </a:t>
            </a:r>
            <a:r>
              <a:rPr lang="en-IN" sz="2900" dirty="0" smtClean="0">
                <a:latin typeface="Times New Roman" pitchFamily="18" charset="0"/>
                <a:cs typeface="Times New Roman" pitchFamily="18" charset="0"/>
              </a:rPr>
              <a:t>India became the first South Asian Nation to impose ban on imports of animal tested cosmetics in India. By this bold step India has become the first cruelty-free zone in South Asia.</a:t>
            </a:r>
          </a:p>
          <a:p>
            <a:pPr>
              <a:buNone/>
            </a:pP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orizontal Scroll 4"/>
          <p:cNvSpPr/>
          <p:nvPr/>
        </p:nvSpPr>
        <p:spPr>
          <a:xfrm>
            <a:off x="457200" y="2286000"/>
            <a:ext cx="4953000" cy="2362200"/>
          </a:xfrm>
          <a:prstGeom prst="horizont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IN" sz="6600" b="1" dirty="0" smtClean="0">
                <a:ln w="11430"/>
                <a:solidFill>
                  <a:srgbClr val="7030A0"/>
                </a:solidFill>
                <a:effectLst>
                  <a:outerShdw blurRad="50800" dist="39000" dir="5460000" algn="tl">
                    <a:srgbClr val="000000">
                      <a:alpha val="38000"/>
                    </a:srgbClr>
                  </a:outerShdw>
                </a:effectLst>
              </a:rPr>
              <a:t>THANK YOU</a:t>
            </a:r>
            <a:endParaRPr lang="en-IN" sz="6600" b="1" dirty="0">
              <a:ln w="11430"/>
              <a:solidFill>
                <a:srgbClr val="7030A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20416 -0.09437 L -0.0993 -0.00855 C -0.07725 0.01111 -0.04427 0.02198 -0.01007 0.02198 C 0.02917 0.02198 0.06042 0.01111 0.08247 -0.00855 L 0.1875 -0.09437 " pathEditMode="relative" rAng="0" ptsTypes="FffFF">
                                      <p:cBhvr>
                                        <p:cTn id="6" dur="2000" fill="hold"/>
                                        <p:tgtEl>
                                          <p:spTgt spid="5"/>
                                        </p:tgtEl>
                                        <p:attrNameLst>
                                          <p:attrName>ppt_x</p:attrName>
                                          <p:attrName>ppt_y</p:attrName>
                                        </p:attrNameLst>
                                      </p:cBhvr>
                                      <p:rCtr x="196" y="5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dirty="0" smtClean="0"/>
              <a:t>Animal welfare</a:t>
            </a:r>
            <a:endParaRPr lang="en-IN" dirty="0"/>
          </a:p>
        </p:txBody>
      </p:sp>
      <p:sp>
        <p:nvSpPr>
          <p:cNvPr id="3" name="Content Placeholder 2"/>
          <p:cNvSpPr>
            <a:spLocks noGrp="1"/>
          </p:cNvSpPr>
          <p:nvPr>
            <p:ph idx="1"/>
          </p:nvPr>
        </p:nvSpPr>
        <p:spPr>
          <a:xfrm>
            <a:off x="457200" y="1143000"/>
            <a:ext cx="8229600" cy="5486400"/>
          </a:xfrm>
        </p:spPr>
        <p:style>
          <a:lnRef idx="2">
            <a:schemeClr val="accent6"/>
          </a:lnRef>
          <a:fillRef idx="1">
            <a:schemeClr val="lt1"/>
          </a:fillRef>
          <a:effectRef idx="0">
            <a:schemeClr val="accent6"/>
          </a:effectRef>
          <a:fontRef idx="minor">
            <a:schemeClr val="dk1"/>
          </a:fontRef>
        </p:style>
        <p:txBody>
          <a:bodyPr>
            <a:normAutofit/>
          </a:bodyPr>
          <a:lstStyle/>
          <a:p>
            <a:pPr algn="just"/>
            <a:r>
              <a:rPr lang="en-IN" sz="1800" b="1" dirty="0" smtClean="0">
                <a:latin typeface="Times New Roman" pitchFamily="18" charset="0"/>
                <a:cs typeface="Times New Roman" pitchFamily="18" charset="0"/>
              </a:rPr>
              <a:t>The greatness of a nation and its moral progress can be judged by the way its animals are treated. - </a:t>
            </a:r>
            <a:r>
              <a:rPr lang="en-IN" sz="1800" dirty="0" smtClean="0">
                <a:latin typeface="Times New Roman" pitchFamily="18" charset="0"/>
                <a:cs typeface="Times New Roman" pitchFamily="18" charset="0"/>
              </a:rPr>
              <a:t>Mahatma Gandhi (Father of the Nation)</a:t>
            </a:r>
          </a:p>
          <a:p>
            <a:pPr algn="just"/>
            <a:r>
              <a:rPr lang="en-IN" sz="1800" dirty="0" smtClean="0">
                <a:latin typeface="Times New Roman" pitchFamily="18" charset="0"/>
                <a:cs typeface="Times New Roman" pitchFamily="18" charset="0"/>
              </a:rPr>
              <a:t>Animal welfare denotes to the quality of life that experienced by animals and how well they are coping with their conditions and surroundings. </a:t>
            </a:r>
          </a:p>
          <a:p>
            <a:pPr algn="just">
              <a:buNone/>
            </a:pPr>
            <a:r>
              <a:rPr lang="en-IN" sz="1800" b="1" dirty="0" smtClean="0">
                <a:latin typeface="Times New Roman" pitchFamily="18" charset="0"/>
                <a:cs typeface="Times New Roman" pitchFamily="18" charset="0"/>
              </a:rPr>
              <a:t>The five freedoms are:</a:t>
            </a:r>
          </a:p>
          <a:p>
            <a:pPr algn="just"/>
            <a:r>
              <a:rPr lang="en-IN" sz="1800" b="1" dirty="0" smtClean="0">
                <a:latin typeface="Times New Roman" pitchFamily="18" charset="0"/>
                <a:cs typeface="Times New Roman" pitchFamily="18" charset="0"/>
              </a:rPr>
              <a:t>Nutrition: </a:t>
            </a:r>
            <a:r>
              <a:rPr lang="en-IN" sz="1800" dirty="0" smtClean="0">
                <a:latin typeface="Times New Roman" pitchFamily="18" charset="0"/>
                <a:cs typeface="Times New Roman" pitchFamily="18" charset="0"/>
              </a:rPr>
              <a:t>freedom from thirst and hunger</a:t>
            </a:r>
          </a:p>
          <a:p>
            <a:pPr algn="just"/>
            <a:r>
              <a:rPr lang="en-IN" sz="1800" b="1" dirty="0" smtClean="0">
                <a:latin typeface="Times New Roman" pitchFamily="18" charset="0"/>
                <a:cs typeface="Times New Roman" pitchFamily="18" charset="0"/>
              </a:rPr>
              <a:t>Environment: </a:t>
            </a:r>
            <a:r>
              <a:rPr lang="en-IN" sz="1800" dirty="0" smtClean="0">
                <a:latin typeface="Times New Roman" pitchFamily="18" charset="0"/>
                <a:cs typeface="Times New Roman" pitchFamily="18" charset="0"/>
              </a:rPr>
              <a:t>freedom from discomfort by providing appropriate shelter</a:t>
            </a:r>
          </a:p>
          <a:p>
            <a:pPr algn="just"/>
            <a:r>
              <a:rPr lang="en-IN" sz="1800" b="1" dirty="0" smtClean="0">
                <a:latin typeface="Times New Roman" pitchFamily="18" charset="0"/>
                <a:cs typeface="Times New Roman" pitchFamily="18" charset="0"/>
              </a:rPr>
              <a:t>Health: </a:t>
            </a:r>
            <a:r>
              <a:rPr lang="en-IN" sz="1800" dirty="0" smtClean="0">
                <a:latin typeface="Times New Roman" pitchFamily="18" charset="0"/>
                <a:cs typeface="Times New Roman" pitchFamily="18" charset="0"/>
              </a:rPr>
              <a:t>freedom from injury and disease by providing proper treatment</a:t>
            </a:r>
          </a:p>
          <a:p>
            <a:pPr algn="just"/>
            <a:r>
              <a:rPr lang="en-IN" sz="1800" b="1" dirty="0" err="1" smtClean="0">
                <a:latin typeface="Times New Roman" pitchFamily="18" charset="0"/>
                <a:cs typeface="Times New Roman" pitchFamily="18" charset="0"/>
              </a:rPr>
              <a:t>Behavior</a:t>
            </a:r>
            <a:r>
              <a:rPr lang="en-IN" sz="1800" b="1" dirty="0" smtClean="0">
                <a:latin typeface="Times New Roman" pitchFamily="18" charset="0"/>
                <a:cs typeface="Times New Roman" pitchFamily="18" charset="0"/>
              </a:rPr>
              <a:t>: </a:t>
            </a:r>
            <a:r>
              <a:rPr lang="en-IN" sz="1800" dirty="0" smtClean="0">
                <a:latin typeface="Times New Roman" pitchFamily="18" charset="0"/>
                <a:cs typeface="Times New Roman" pitchFamily="18" charset="0"/>
              </a:rPr>
              <a:t>freedom to express their own kind by providing proper facilities</a:t>
            </a:r>
          </a:p>
          <a:p>
            <a:pPr algn="just"/>
            <a:r>
              <a:rPr lang="en-IN" sz="1800" b="1" dirty="0" smtClean="0">
                <a:latin typeface="Times New Roman" pitchFamily="18" charset="0"/>
                <a:cs typeface="Times New Roman" pitchFamily="18" charset="0"/>
              </a:rPr>
              <a:t>Mental state: </a:t>
            </a:r>
            <a:r>
              <a:rPr lang="en-IN" sz="1800" dirty="0" smtClean="0">
                <a:latin typeface="Times New Roman" pitchFamily="18" charset="0"/>
                <a:cs typeface="Times New Roman" pitchFamily="18" charset="0"/>
              </a:rPr>
              <a:t>freedom from fear and mental suffering</a:t>
            </a:r>
          </a:p>
          <a:p>
            <a:pPr algn="just"/>
            <a:endParaRPr lang="en-IN" sz="1800" dirty="0" smtClean="0">
              <a:latin typeface="Times New Roman" pitchFamily="18" charset="0"/>
              <a:cs typeface="Times New Roman" pitchFamily="18" charset="0"/>
            </a:endParaRPr>
          </a:p>
          <a:p>
            <a:pPr algn="just"/>
            <a:r>
              <a:rPr lang="en-IN" sz="1800" dirty="0" smtClean="0">
                <a:latin typeface="Times New Roman" pitchFamily="18" charset="0"/>
                <a:cs typeface="Times New Roman" pitchFamily="18" charset="0"/>
              </a:rPr>
              <a:t>The terms animal welfare and animal rights used interchangeably</a:t>
            </a:r>
          </a:p>
          <a:p>
            <a:pPr algn="just">
              <a:buNone/>
            </a:pPr>
            <a:r>
              <a:rPr lang="en-IN" sz="1800" dirty="0" smtClean="0">
                <a:latin typeface="Times New Roman" pitchFamily="18" charset="0"/>
                <a:cs typeface="Times New Roman" pitchFamily="18" charset="0"/>
              </a:rPr>
              <a:t/>
            </a:r>
            <a:br>
              <a:rPr lang="en-IN" sz="1800" dirty="0" smtClean="0">
                <a:latin typeface="Times New Roman" pitchFamily="18" charset="0"/>
                <a:cs typeface="Times New Roman" pitchFamily="18" charset="0"/>
              </a:rPr>
            </a:br>
            <a:r>
              <a:rPr lang="en-IN" sz="1800" dirty="0" smtClean="0">
                <a:latin typeface="Times New Roman" pitchFamily="18" charset="0"/>
                <a:cs typeface="Times New Roman" pitchFamily="18" charset="0"/>
              </a:rPr>
              <a:t>Animal welfare refers to the relationship between the human and animal. It also prescribes certain duties for human towards animals. </a:t>
            </a:r>
          </a:p>
          <a:p>
            <a:pPr algn="just">
              <a:buNone/>
            </a:pPr>
            <a:r>
              <a:rPr lang="en-IN" sz="1800" dirty="0" smtClean="0">
                <a:latin typeface="Times New Roman" pitchFamily="18" charset="0"/>
                <a:cs typeface="Times New Roman" pitchFamily="18" charset="0"/>
              </a:rPr>
              <a:t>Animal lives are not at the mercy of humans and we must co-exist in peace.</a:t>
            </a:r>
          </a:p>
          <a:p>
            <a:pPr algn="just">
              <a:buNone/>
            </a:pPr>
            <a:endParaRPr lang="en-IN"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397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dirty="0" smtClean="0"/>
              <a:t/>
            </a:r>
            <a:br>
              <a:rPr lang="en-IN" dirty="0" smtClean="0"/>
            </a:br>
            <a:r>
              <a:rPr lang="en-IN" sz="3100" b="1" dirty="0" smtClean="0"/>
              <a:t>ACTIVITIES RELATED TO AW</a:t>
            </a:r>
            <a:r>
              <a:rPr lang="en-IN" dirty="0" smtClean="0"/>
              <a:t/>
            </a:r>
            <a:br>
              <a:rPr lang="en-IN" dirty="0" smtClean="0"/>
            </a:br>
            <a:endParaRPr lang="en-IN" dirty="0"/>
          </a:p>
        </p:txBody>
      </p:sp>
      <p:sp>
        <p:nvSpPr>
          <p:cNvPr id="4" name="TextBox 3"/>
          <p:cNvSpPr txBox="1"/>
          <p:nvPr/>
        </p:nvSpPr>
        <p:spPr>
          <a:xfrm>
            <a:off x="228600" y="838200"/>
            <a:ext cx="8763000" cy="577081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lnSpc>
                <a:spcPct val="150000"/>
              </a:lnSpc>
            </a:pPr>
            <a:r>
              <a:rPr lang="en-IN" dirty="0" smtClean="0">
                <a:latin typeface="Times New Roman" pitchFamily="18" charset="0"/>
                <a:cs typeface="Times New Roman" pitchFamily="18" charset="0"/>
              </a:rPr>
              <a:t>To protect the rights and to prevent the cruelty to animals</a:t>
            </a:r>
          </a:p>
          <a:p>
            <a:pPr algn="just">
              <a:lnSpc>
                <a:spcPct val="150000"/>
              </a:lnSpc>
              <a:buFont typeface="Wingdings" pitchFamily="2" charset="2"/>
              <a:buChar char="Ø"/>
            </a:pPr>
            <a:r>
              <a:rPr lang="en-IN" dirty="0" smtClean="0">
                <a:latin typeface="Times New Roman" pitchFamily="18" charset="0"/>
                <a:cs typeface="Times New Roman" pitchFamily="18" charset="0"/>
              </a:rPr>
              <a:t>Social awareness among people about the rights and welfare of the animals.</a:t>
            </a:r>
          </a:p>
          <a:p>
            <a:pPr algn="just">
              <a:lnSpc>
                <a:spcPct val="150000"/>
              </a:lnSpc>
              <a:buFont typeface="Wingdings" pitchFamily="2" charset="2"/>
              <a:buChar char="Ø"/>
            </a:pPr>
            <a:r>
              <a:rPr lang="en-IN" dirty="0" smtClean="0">
                <a:latin typeface="Times New Roman" pitchFamily="18" charset="0"/>
                <a:cs typeface="Times New Roman" pitchFamily="18" charset="0"/>
              </a:rPr>
              <a:t>Requirement of stringent laws to protect the animals and to punish the wrong doers.</a:t>
            </a:r>
          </a:p>
          <a:p>
            <a:pPr algn="just">
              <a:lnSpc>
                <a:spcPct val="150000"/>
              </a:lnSpc>
              <a:buFont typeface="Wingdings" pitchFamily="2" charset="2"/>
              <a:buChar char="Ø"/>
            </a:pPr>
            <a:r>
              <a:rPr lang="en-IN" dirty="0" smtClean="0">
                <a:latin typeface="Times New Roman" pitchFamily="18" charset="0"/>
                <a:cs typeface="Times New Roman" pitchFamily="18" charset="0"/>
              </a:rPr>
              <a:t>Community development through various programs to promote animal rights and to reduce animal cruelty.</a:t>
            </a:r>
          </a:p>
          <a:p>
            <a:pPr algn="just">
              <a:lnSpc>
                <a:spcPct val="150000"/>
              </a:lnSpc>
              <a:buFont typeface="Wingdings" pitchFamily="2" charset="2"/>
              <a:buChar char="v"/>
            </a:pPr>
            <a:r>
              <a:rPr lang="en-IN" b="1" dirty="0" smtClean="0">
                <a:latin typeface="Times New Roman" pitchFamily="18" charset="0"/>
                <a:cs typeface="Times New Roman" pitchFamily="18" charset="0"/>
              </a:rPr>
              <a:t>Regulatory- </a:t>
            </a:r>
            <a:r>
              <a:rPr lang="en-IN" dirty="0" smtClean="0">
                <a:latin typeface="Times New Roman" pitchFamily="18" charset="0"/>
                <a:cs typeface="Times New Roman" pitchFamily="18" charset="0"/>
              </a:rPr>
              <a:t>to implement the various provisions of prevention of cruelty to animals act</a:t>
            </a:r>
          </a:p>
          <a:p>
            <a:pPr algn="just">
              <a:lnSpc>
                <a:spcPct val="150000"/>
              </a:lnSpc>
            </a:pPr>
            <a:r>
              <a:rPr lang="en-IN" dirty="0" smtClean="0">
                <a:latin typeface="Times New Roman" pitchFamily="18" charset="0"/>
                <a:cs typeface="Times New Roman" pitchFamily="18" charset="0"/>
              </a:rPr>
              <a:t>Using animals for the purposes of religious sacrifice or entertainment or for any other activities which amounts to cruelty to animals should be avoided and made punishable under the law. Every such activity should be strictly investigated by the Animal welfare board, Government, courts and NGOs. </a:t>
            </a:r>
          </a:p>
          <a:p>
            <a:pPr algn="just">
              <a:lnSpc>
                <a:spcPct val="150000"/>
              </a:lnSpc>
              <a:buFont typeface="Wingdings" pitchFamily="2" charset="2"/>
              <a:buChar char="v"/>
            </a:pPr>
            <a:r>
              <a:rPr lang="en-IN" b="1" dirty="0" smtClean="0">
                <a:latin typeface="Times New Roman" pitchFamily="18" charset="0"/>
                <a:cs typeface="Times New Roman" pitchFamily="18" charset="0"/>
              </a:rPr>
              <a:t>Developmental-</a:t>
            </a:r>
            <a:r>
              <a:rPr lang="en-IN" dirty="0" smtClean="0">
                <a:latin typeface="Times New Roman" pitchFamily="18" charset="0"/>
                <a:cs typeface="Times New Roman" pitchFamily="18" charset="0"/>
              </a:rPr>
              <a:t> provide financial assistance through AWBI. For construction of shelter house, dispensaries etc. for stray, infirm and abandoned animals</a:t>
            </a:r>
          </a:p>
          <a:p>
            <a:pPr algn="just">
              <a:lnSpc>
                <a:spcPct val="150000"/>
              </a:lnSpc>
              <a:buFont typeface="Wingdings" pitchFamily="2" charset="2"/>
              <a:buChar char="v"/>
            </a:pPr>
            <a:r>
              <a:rPr lang="en-IN" b="1" dirty="0" smtClean="0">
                <a:latin typeface="Times New Roman" pitchFamily="18" charset="0"/>
                <a:cs typeface="Times New Roman" pitchFamily="18" charset="0"/>
              </a:rPr>
              <a:t>Educational-</a:t>
            </a:r>
            <a:r>
              <a:rPr lang="en-IN" dirty="0" smtClean="0">
                <a:latin typeface="Times New Roman" pitchFamily="18" charset="0"/>
                <a:cs typeface="Times New Roman" pitchFamily="18" charset="0"/>
              </a:rPr>
              <a:t> Workshops, seminars, conferences are organized from time to time</a:t>
            </a:r>
          </a:p>
          <a:p>
            <a:pPr algn="just"/>
            <a:endParaRPr lang="en-I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sz="3100" b="1" dirty="0" smtClean="0">
                <a:latin typeface="Times New Roman" pitchFamily="18" charset="0"/>
                <a:cs typeface="Times New Roman" pitchFamily="18" charset="0"/>
              </a:rPr>
              <a:t>MILESTONES IN ANIMAL WELFARE </a:t>
            </a:r>
            <a:r>
              <a:rPr lang="en-IN" dirty="0" smtClean="0"/>
              <a:t/>
            </a:r>
            <a:br>
              <a:rPr lang="en-IN" dirty="0" smtClean="0"/>
            </a:br>
            <a:endParaRPr lang="en-IN" dirty="0"/>
          </a:p>
        </p:txBody>
      </p:sp>
      <p:sp>
        <p:nvSpPr>
          <p:cNvPr id="3" name="Content Placeholder 2"/>
          <p:cNvSpPr>
            <a:spLocks noGrp="1"/>
          </p:cNvSpPr>
          <p:nvPr>
            <p:ph idx="1"/>
          </p:nvPr>
        </p:nvSpPr>
        <p:spPr>
          <a:xfrm>
            <a:off x="381000" y="838200"/>
            <a:ext cx="8229600" cy="54102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lgn="just">
              <a:lnSpc>
                <a:spcPct val="150000"/>
              </a:lnSpc>
            </a:pPr>
            <a:endParaRPr lang="en-IN" sz="1800" dirty="0" smtClean="0">
              <a:latin typeface="Times New Roman" pitchFamily="18" charset="0"/>
              <a:cs typeface="Times New Roman" pitchFamily="18" charset="0"/>
            </a:endParaRPr>
          </a:p>
          <a:p>
            <a:pPr algn="just">
              <a:lnSpc>
                <a:spcPct val="150000"/>
              </a:lnSpc>
            </a:pPr>
            <a:r>
              <a:rPr lang="en-IN" sz="1800" b="1" dirty="0" smtClean="0">
                <a:solidFill>
                  <a:schemeClr val="tx1"/>
                </a:solidFill>
                <a:latin typeface="Times New Roman" pitchFamily="18" charset="0"/>
                <a:cs typeface="Times New Roman" pitchFamily="18" charset="0"/>
              </a:rPr>
              <a:t>1822</a:t>
            </a:r>
            <a:r>
              <a:rPr lang="en-IN" sz="1800" dirty="0" smtClean="0">
                <a:solidFill>
                  <a:schemeClr val="tx1"/>
                </a:solidFill>
                <a:latin typeface="Times New Roman" pitchFamily="18" charset="0"/>
                <a:cs typeface="Times New Roman" pitchFamily="18" charset="0"/>
              </a:rPr>
              <a:t> Led by Richard Martin, British Parliament passes the "Act to Prevent the Cruel and Improper Treatment of Cattle".</a:t>
            </a:r>
            <a:endParaRPr lang="en-IN" sz="1800" baseline="30000" dirty="0" smtClean="0">
              <a:solidFill>
                <a:schemeClr val="tx1"/>
              </a:solidFill>
              <a:latin typeface="Times New Roman" pitchFamily="18" charset="0"/>
              <a:cs typeface="Times New Roman" pitchFamily="18" charset="0"/>
            </a:endParaRPr>
          </a:p>
          <a:p>
            <a:pPr algn="just">
              <a:lnSpc>
                <a:spcPct val="150000"/>
              </a:lnSpc>
            </a:pPr>
            <a:r>
              <a:rPr lang="en-IN" sz="1800" b="1" dirty="0" smtClean="0">
                <a:solidFill>
                  <a:schemeClr val="tx1"/>
                </a:solidFill>
                <a:latin typeface="Times New Roman" pitchFamily="18" charset="0"/>
                <a:cs typeface="Times New Roman" pitchFamily="18" charset="0"/>
              </a:rPr>
              <a:t>1824</a:t>
            </a:r>
            <a:r>
              <a:rPr lang="en-IN" sz="1800" dirty="0" smtClean="0">
                <a:solidFill>
                  <a:schemeClr val="tx1"/>
                </a:solidFill>
                <a:latin typeface="Times New Roman" pitchFamily="18" charset="0"/>
                <a:cs typeface="Times New Roman" pitchFamily="18" charset="0"/>
              </a:rPr>
              <a:t> Richard Martin, founds the Society for the Prevention of Cruelty to Animals (now the royal society for the prevention of cruelty to animals), the world's first animal protection organization. </a:t>
            </a:r>
          </a:p>
          <a:p>
            <a:pPr algn="just">
              <a:lnSpc>
                <a:spcPct val="150000"/>
              </a:lnSpc>
            </a:pPr>
            <a:r>
              <a:rPr lang="en-IN" sz="1800" b="1" dirty="0" smtClean="0">
                <a:solidFill>
                  <a:schemeClr val="tx1"/>
                </a:solidFill>
                <a:latin typeface="Times New Roman" pitchFamily="18" charset="0"/>
                <a:cs typeface="Times New Roman" pitchFamily="18" charset="0"/>
              </a:rPr>
              <a:t>1835</a:t>
            </a:r>
            <a:r>
              <a:rPr lang="en-IN" sz="1800" dirty="0" smtClean="0">
                <a:solidFill>
                  <a:schemeClr val="tx1"/>
                </a:solidFill>
                <a:latin typeface="Times New Roman" pitchFamily="18" charset="0"/>
                <a:cs typeface="Times New Roman" pitchFamily="18" charset="0"/>
              </a:rPr>
              <a:t> Britain passes its first  Cruelty to animals act after lobbying from the Society for the Prevention of Cruelty to Animals, expanding existing legislation to protect bulls, dogs, bears, and sheep, and prohibit bear-baiting and cock-fighting</a:t>
            </a:r>
          </a:p>
          <a:p>
            <a:pPr algn="just">
              <a:lnSpc>
                <a:spcPct val="150000"/>
              </a:lnSpc>
            </a:pPr>
            <a:r>
              <a:rPr lang="en-IN" sz="1800" b="1" dirty="0" smtClean="0">
                <a:solidFill>
                  <a:schemeClr val="tx1"/>
                </a:solidFill>
                <a:latin typeface="Times New Roman" pitchFamily="18" charset="0"/>
                <a:cs typeface="Times New Roman" pitchFamily="18" charset="0"/>
              </a:rPr>
              <a:t>1944</a:t>
            </a:r>
            <a:r>
              <a:rPr lang="en-IN" sz="1800" dirty="0" smtClean="0">
                <a:solidFill>
                  <a:schemeClr val="tx1"/>
                </a:solidFill>
                <a:latin typeface="Times New Roman" pitchFamily="18" charset="0"/>
                <a:cs typeface="Times New Roman" pitchFamily="18" charset="0"/>
              </a:rPr>
              <a:t> Donald Watson coins the word </a:t>
            </a:r>
            <a:r>
              <a:rPr lang="en-IN" sz="1800" b="1" dirty="0" smtClean="0">
                <a:solidFill>
                  <a:schemeClr val="tx1"/>
                </a:solidFill>
                <a:latin typeface="Times New Roman" pitchFamily="18" charset="0"/>
                <a:cs typeface="Times New Roman" pitchFamily="18" charset="0"/>
              </a:rPr>
              <a:t>“Vegan" </a:t>
            </a:r>
            <a:r>
              <a:rPr lang="en-IN" sz="1800" dirty="0" smtClean="0">
                <a:solidFill>
                  <a:schemeClr val="tx1"/>
                </a:solidFill>
                <a:latin typeface="Times New Roman" pitchFamily="18" charset="0"/>
                <a:cs typeface="Times New Roman" pitchFamily="18" charset="0"/>
              </a:rPr>
              <a:t>and founds the vegan society in Britain</a:t>
            </a:r>
          </a:p>
          <a:p>
            <a:pPr algn="just">
              <a:lnSpc>
                <a:spcPct val="150000"/>
              </a:lnSpc>
            </a:pPr>
            <a:r>
              <a:rPr lang="en-IN" sz="1800" b="1" dirty="0" smtClean="0">
                <a:solidFill>
                  <a:schemeClr val="tx1"/>
                </a:solidFill>
                <a:latin typeface="Times New Roman" pitchFamily="18" charset="0"/>
                <a:cs typeface="Times New Roman" pitchFamily="18" charset="0"/>
              </a:rPr>
              <a:t>1876</a:t>
            </a:r>
            <a:r>
              <a:rPr lang="en-IN" sz="1800" dirty="0" smtClean="0">
                <a:solidFill>
                  <a:schemeClr val="tx1"/>
                </a:solidFill>
                <a:latin typeface="Times New Roman" pitchFamily="18" charset="0"/>
                <a:cs typeface="Times New Roman" pitchFamily="18" charset="0"/>
              </a:rPr>
              <a:t> After lobbying from anti-vivisectionists, Britain passes the Cruelty to animals act, the first piece of national legislation to regulate animal experimentation</a:t>
            </a:r>
          </a:p>
          <a:p>
            <a:pPr algn="just">
              <a:lnSpc>
                <a:spcPct val="150000"/>
              </a:lnSpc>
            </a:pPr>
            <a:r>
              <a:rPr lang="en-IN" sz="1800" b="1" dirty="0" smtClean="0">
                <a:solidFill>
                  <a:schemeClr val="tx1"/>
                </a:solidFill>
                <a:latin typeface="Times New Roman" pitchFamily="18" charset="0"/>
                <a:cs typeface="Times New Roman" pitchFamily="18" charset="0"/>
              </a:rPr>
              <a:t>1960</a:t>
            </a:r>
            <a:r>
              <a:rPr lang="en-IN" sz="1800" dirty="0" smtClean="0">
                <a:solidFill>
                  <a:schemeClr val="tx1"/>
                </a:solidFill>
                <a:latin typeface="Times New Roman" pitchFamily="18" charset="0"/>
                <a:cs typeface="Times New Roman" pitchFamily="18" charset="0"/>
              </a:rPr>
              <a:t> Indian parliament passes its first national animal welfare legislation, the prevention of cruelty to animals act</a:t>
            </a:r>
            <a:endParaRPr lang="en-IN" sz="1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6397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dirty="0" smtClean="0"/>
              <a:t/>
            </a:r>
            <a:br>
              <a:rPr lang="en-IN" dirty="0" smtClean="0"/>
            </a:br>
            <a:r>
              <a:rPr lang="en-IN" sz="3100" b="1" dirty="0" smtClean="0"/>
              <a:t>INSTANCES OF ANIMAL CRUELTY IN INDIA</a:t>
            </a:r>
            <a:r>
              <a:rPr lang="en-IN" sz="3600" dirty="0" smtClean="0"/>
              <a:t/>
            </a:r>
            <a:br>
              <a:rPr lang="en-IN" sz="3600" dirty="0" smtClean="0"/>
            </a:br>
            <a:endParaRPr lang="en-IN" sz="3600" dirty="0"/>
          </a:p>
        </p:txBody>
      </p:sp>
      <p:sp>
        <p:nvSpPr>
          <p:cNvPr id="3" name="Content Placeholder 2"/>
          <p:cNvSpPr>
            <a:spLocks noGrp="1"/>
          </p:cNvSpPr>
          <p:nvPr>
            <p:ph idx="1"/>
          </p:nvPr>
        </p:nvSpPr>
        <p:spPr>
          <a:xfrm>
            <a:off x="228600" y="838200"/>
            <a:ext cx="8686800" cy="5791200"/>
          </a:xfrm>
        </p:spPr>
        <p:style>
          <a:lnRef idx="2">
            <a:schemeClr val="accent6"/>
          </a:lnRef>
          <a:fillRef idx="1">
            <a:schemeClr val="lt1"/>
          </a:fillRef>
          <a:effectRef idx="0">
            <a:schemeClr val="accent6"/>
          </a:effectRef>
          <a:fontRef idx="minor">
            <a:schemeClr val="dk1"/>
          </a:fontRef>
        </p:style>
        <p:txBody>
          <a:bodyPr>
            <a:noAutofit/>
          </a:bodyPr>
          <a:lstStyle/>
          <a:p>
            <a:pPr algn="just"/>
            <a:r>
              <a:rPr lang="en-IN" sz="1600" b="1" dirty="0" smtClean="0">
                <a:latin typeface="Times New Roman" pitchFamily="18" charset="0"/>
                <a:cs typeface="Times New Roman" pitchFamily="18" charset="0"/>
              </a:rPr>
              <a:t>Killing Of A Pregnant Elephant In Kerala:</a:t>
            </a:r>
          </a:p>
          <a:p>
            <a:pPr algn="just">
              <a:buNone/>
            </a:pPr>
            <a:r>
              <a:rPr lang="en-IN" sz="1600" dirty="0" smtClean="0">
                <a:latin typeface="Times New Roman" pitchFamily="18" charset="0"/>
                <a:cs typeface="Times New Roman" pitchFamily="18" charset="0"/>
              </a:rPr>
              <a:t>	</a:t>
            </a:r>
            <a:r>
              <a:rPr lang="en-IN" sz="1600" b="1" dirty="0" smtClean="0">
                <a:latin typeface="Times New Roman" pitchFamily="18" charset="0"/>
                <a:cs typeface="Times New Roman" pitchFamily="18" charset="0"/>
              </a:rPr>
              <a:t>In April 2020</a:t>
            </a:r>
            <a:r>
              <a:rPr lang="en-IN" sz="1600" dirty="0" smtClean="0">
                <a:latin typeface="Times New Roman" pitchFamily="18" charset="0"/>
                <a:cs typeface="Times New Roman" pitchFamily="18" charset="0"/>
              </a:rPr>
              <a:t>, a 10 year old female elephant in at </a:t>
            </a:r>
            <a:r>
              <a:rPr lang="en-IN" sz="1600" dirty="0" err="1" smtClean="0">
                <a:latin typeface="Times New Roman" pitchFamily="18" charset="0"/>
                <a:cs typeface="Times New Roman" pitchFamily="18" charset="0"/>
              </a:rPr>
              <a:t>Pathanapuram</a:t>
            </a:r>
            <a:r>
              <a:rPr lang="en-IN" sz="1600" dirty="0" smtClean="0">
                <a:latin typeface="Times New Roman" pitchFamily="18" charset="0"/>
                <a:cs typeface="Times New Roman" pitchFamily="18" charset="0"/>
              </a:rPr>
              <a:t> in </a:t>
            </a:r>
            <a:r>
              <a:rPr lang="en-IN" sz="1600" dirty="0" err="1" smtClean="0">
                <a:latin typeface="Times New Roman" pitchFamily="18" charset="0"/>
                <a:cs typeface="Times New Roman" pitchFamily="18" charset="0"/>
              </a:rPr>
              <a:t>Kollam</a:t>
            </a:r>
            <a:r>
              <a:rPr lang="en-IN" sz="1600" dirty="0" smtClean="0">
                <a:latin typeface="Times New Roman" pitchFamily="18" charset="0"/>
                <a:cs typeface="Times New Roman" pitchFamily="18" charset="0"/>
              </a:rPr>
              <a:t> district in Kerala was killed by the villagers. </a:t>
            </a:r>
          </a:p>
          <a:p>
            <a:pPr algn="just"/>
            <a:r>
              <a:rPr lang="en-IN" sz="1600" b="1" dirty="0" smtClean="0">
                <a:latin typeface="Times New Roman" pitchFamily="18" charset="0"/>
                <a:cs typeface="Times New Roman" pitchFamily="18" charset="0"/>
              </a:rPr>
              <a:t>A Female Street Dog Was Raped By A Man In Kolkata:</a:t>
            </a:r>
          </a:p>
          <a:p>
            <a:pPr algn="just">
              <a:buNone/>
            </a:pPr>
            <a:r>
              <a:rPr lang="en-IN" sz="1600" dirty="0" smtClean="0">
                <a:latin typeface="Times New Roman" pitchFamily="18" charset="0"/>
                <a:cs typeface="Times New Roman" pitchFamily="18" charset="0"/>
              </a:rPr>
              <a:t>	</a:t>
            </a:r>
            <a:r>
              <a:rPr lang="en-IN" sz="1600" b="1" dirty="0" smtClean="0">
                <a:latin typeface="Times New Roman" pitchFamily="18" charset="0"/>
                <a:cs typeface="Times New Roman" pitchFamily="18" charset="0"/>
              </a:rPr>
              <a:t>In July 2018, </a:t>
            </a:r>
            <a:r>
              <a:rPr lang="en-IN" sz="1600" dirty="0" smtClean="0">
                <a:latin typeface="Times New Roman" pitchFamily="18" charset="0"/>
                <a:cs typeface="Times New Roman" pitchFamily="18" charset="0"/>
              </a:rPr>
              <a:t>35 years old man from Kolkata was arrested for allegedly having unnatural offence with the dog. </a:t>
            </a:r>
          </a:p>
          <a:p>
            <a:pPr algn="just"/>
            <a:r>
              <a:rPr lang="en-IN" sz="1600" b="1" dirty="0" smtClean="0">
                <a:latin typeface="Times New Roman" pitchFamily="18" charset="0"/>
                <a:cs typeface="Times New Roman" pitchFamily="18" charset="0"/>
              </a:rPr>
              <a:t>Man Had Unnatural Sex With Cows In </a:t>
            </a:r>
            <a:r>
              <a:rPr lang="en-IN" sz="1600" b="1" dirty="0" err="1" smtClean="0">
                <a:latin typeface="Times New Roman" pitchFamily="18" charset="0"/>
                <a:cs typeface="Times New Roman" pitchFamily="18" charset="0"/>
              </a:rPr>
              <a:t>Vadodara</a:t>
            </a:r>
            <a:r>
              <a:rPr lang="en-IN" sz="1600" b="1" dirty="0" smtClean="0">
                <a:latin typeface="Times New Roman" pitchFamily="18" charset="0"/>
                <a:cs typeface="Times New Roman" pitchFamily="18" charset="0"/>
              </a:rPr>
              <a:t>:</a:t>
            </a:r>
          </a:p>
          <a:p>
            <a:pPr algn="just">
              <a:buNone/>
            </a:pPr>
            <a:r>
              <a:rPr lang="en-IN" sz="1600" b="1" dirty="0" smtClean="0">
                <a:latin typeface="Times New Roman" pitchFamily="18" charset="0"/>
                <a:cs typeface="Times New Roman" pitchFamily="18" charset="0"/>
              </a:rPr>
              <a:t>         In January 2018 </a:t>
            </a:r>
            <a:r>
              <a:rPr lang="en-IN" sz="1600" dirty="0" smtClean="0">
                <a:latin typeface="Times New Roman" pitchFamily="18" charset="0"/>
                <a:cs typeface="Times New Roman" pitchFamily="18" charset="0"/>
              </a:rPr>
              <a:t>a man in </a:t>
            </a:r>
            <a:r>
              <a:rPr lang="en-IN" sz="1600" dirty="0" err="1" smtClean="0">
                <a:latin typeface="Times New Roman" pitchFamily="18" charset="0"/>
                <a:cs typeface="Times New Roman" pitchFamily="18" charset="0"/>
              </a:rPr>
              <a:t>Vadodara</a:t>
            </a:r>
            <a:r>
              <a:rPr lang="en-IN" sz="1600" dirty="0" smtClean="0">
                <a:latin typeface="Times New Roman" pitchFamily="18" charset="0"/>
                <a:cs typeface="Times New Roman" pitchFamily="18" charset="0"/>
              </a:rPr>
              <a:t> worked as a labour at a cowshed allegedly indulge in the offence of unnatural sex with three cows. </a:t>
            </a:r>
          </a:p>
          <a:p>
            <a:pPr algn="just"/>
            <a:r>
              <a:rPr lang="en-IN" sz="1600" b="1" dirty="0" smtClean="0">
                <a:latin typeface="Times New Roman" pitchFamily="18" charset="0"/>
                <a:cs typeface="Times New Roman" pitchFamily="18" charset="0"/>
              </a:rPr>
              <a:t> Monkeys Were Brutally Killed And Dumped In Rajasthan:</a:t>
            </a:r>
          </a:p>
          <a:p>
            <a:pPr algn="just">
              <a:buNone/>
            </a:pPr>
            <a:r>
              <a:rPr lang="en-IN" sz="1600" dirty="0" smtClean="0">
                <a:latin typeface="Times New Roman" pitchFamily="18" charset="0"/>
                <a:cs typeface="Times New Roman" pitchFamily="18" charset="0"/>
              </a:rPr>
              <a:t>	</a:t>
            </a:r>
            <a:r>
              <a:rPr lang="en-IN" sz="1600" b="1" dirty="0" smtClean="0">
                <a:latin typeface="Times New Roman" pitchFamily="18" charset="0"/>
                <a:cs typeface="Times New Roman" pitchFamily="18" charset="0"/>
              </a:rPr>
              <a:t>In January 2018, </a:t>
            </a:r>
            <a:r>
              <a:rPr lang="en-IN" sz="1600" dirty="0" smtClean="0">
                <a:latin typeface="Times New Roman" pitchFamily="18" charset="0"/>
                <a:cs typeface="Times New Roman" pitchFamily="18" charset="0"/>
              </a:rPr>
              <a:t>11 monkeys where found killed near the highway in Rajasthan..</a:t>
            </a:r>
          </a:p>
          <a:p>
            <a:pPr algn="just"/>
            <a:r>
              <a:rPr lang="en-IN" sz="1600" b="1" dirty="0" smtClean="0">
                <a:latin typeface="Times New Roman" pitchFamily="18" charset="0"/>
                <a:cs typeface="Times New Roman" pitchFamily="18" charset="0"/>
              </a:rPr>
              <a:t>Medical Student Threw A Dog Off The Terrace In Chennai:</a:t>
            </a:r>
          </a:p>
          <a:p>
            <a:pPr algn="just">
              <a:buNone/>
            </a:pPr>
            <a:r>
              <a:rPr lang="en-IN" sz="1600" dirty="0" smtClean="0">
                <a:latin typeface="Times New Roman" pitchFamily="18" charset="0"/>
                <a:cs typeface="Times New Roman" pitchFamily="18" charset="0"/>
              </a:rPr>
              <a:t>	</a:t>
            </a:r>
            <a:r>
              <a:rPr lang="en-IN" sz="1600" b="1" dirty="0" smtClean="0">
                <a:latin typeface="Times New Roman" pitchFamily="18" charset="0"/>
                <a:cs typeface="Times New Roman" pitchFamily="18" charset="0"/>
              </a:rPr>
              <a:t>In July 2016</a:t>
            </a:r>
            <a:r>
              <a:rPr lang="en-IN" sz="1600" dirty="0" smtClean="0">
                <a:latin typeface="Times New Roman" pitchFamily="18" charset="0"/>
                <a:cs typeface="Times New Roman" pitchFamily="18" charset="0"/>
              </a:rPr>
              <a:t>, a student from </a:t>
            </a:r>
            <a:r>
              <a:rPr lang="en-IN" sz="1600" dirty="0" err="1" smtClean="0">
                <a:latin typeface="Times New Roman" pitchFamily="18" charset="0"/>
                <a:cs typeface="Times New Roman" pitchFamily="18" charset="0"/>
              </a:rPr>
              <a:t>Madha</a:t>
            </a:r>
            <a:r>
              <a:rPr lang="en-IN" sz="1600" dirty="0" smtClean="0">
                <a:latin typeface="Times New Roman" pitchFamily="18" charset="0"/>
                <a:cs typeface="Times New Roman" pitchFamily="18" charset="0"/>
              </a:rPr>
              <a:t> medical College in Chennai, threw a 5 month old dog from the rooftop. </a:t>
            </a:r>
          </a:p>
          <a:p>
            <a:pPr algn="just"/>
            <a:r>
              <a:rPr lang="en-IN" sz="1600" dirty="0" smtClean="0">
                <a:latin typeface="Times New Roman" pitchFamily="18" charset="0"/>
                <a:cs typeface="Times New Roman" pitchFamily="18" charset="0"/>
              </a:rPr>
              <a:t>As per a report by </a:t>
            </a:r>
            <a:r>
              <a:rPr lang="en-IN" sz="1600" b="1" dirty="0" smtClean="0">
                <a:latin typeface="Times New Roman" pitchFamily="18" charset="0"/>
                <a:cs typeface="Times New Roman" pitchFamily="18" charset="0"/>
              </a:rPr>
              <a:t>PETA</a:t>
            </a:r>
            <a:r>
              <a:rPr lang="en-IN" sz="1600" dirty="0" smtClean="0">
                <a:latin typeface="Times New Roman" pitchFamily="18" charset="0"/>
                <a:cs typeface="Times New Roman" pitchFamily="18" charset="0"/>
              </a:rPr>
              <a:t> (People for the ethical treatment of animals), </a:t>
            </a:r>
            <a:r>
              <a:rPr lang="en-IN" sz="1600" b="1" dirty="0" smtClean="0">
                <a:latin typeface="Times New Roman" pitchFamily="18" charset="0"/>
                <a:cs typeface="Times New Roman" pitchFamily="18" charset="0"/>
              </a:rPr>
              <a:t>more than 100 million </a:t>
            </a:r>
            <a:r>
              <a:rPr lang="en-IN" sz="1600" dirty="0" smtClean="0">
                <a:latin typeface="Times New Roman" pitchFamily="18" charset="0"/>
                <a:cs typeface="Times New Roman" pitchFamily="18" charset="0"/>
              </a:rPr>
              <a:t>animals suffer and die every year due to the chemical, drug, food, cosmetics and medical experiments.</a:t>
            </a:r>
            <a:endParaRPr lang="en-IN"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style>
          <a:lnRef idx="2">
            <a:schemeClr val="accent6"/>
          </a:lnRef>
          <a:fillRef idx="1">
            <a:schemeClr val="lt1"/>
          </a:fillRef>
          <a:effectRef idx="0">
            <a:schemeClr val="accent6"/>
          </a:effectRef>
          <a:fontRef idx="minor">
            <a:schemeClr val="dk1"/>
          </a:fontRef>
        </p:style>
        <p:txBody>
          <a:bodyPr>
            <a:normAutofit fontScale="62500" lnSpcReduction="20000"/>
          </a:bodyPr>
          <a:lstStyle/>
          <a:p>
            <a:pPr algn="just">
              <a:lnSpc>
                <a:spcPct val="170000"/>
              </a:lnSpc>
            </a:pPr>
            <a:r>
              <a:rPr lang="en-IN" sz="2600" dirty="0" smtClean="0">
                <a:latin typeface="Times New Roman" pitchFamily="18" charset="0"/>
                <a:cs typeface="Times New Roman" pitchFamily="18" charset="0"/>
              </a:rPr>
              <a:t>In 2016, Kerala government carried out a mass killing of stray dogs in the State in order to curb the canine population. Association and groups were formed for the purpose of training children to kill stray dogs and subsidized airguns were made available to the people. Even the business communities promoted the culling process by providing incentives. </a:t>
            </a:r>
          </a:p>
          <a:p>
            <a:pPr algn="just">
              <a:lnSpc>
                <a:spcPct val="170000"/>
              </a:lnSpc>
            </a:pPr>
            <a:r>
              <a:rPr lang="en-IN" sz="2600" dirty="0" smtClean="0">
                <a:latin typeface="Times New Roman" pitchFamily="18" charset="0"/>
                <a:cs typeface="Times New Roman" pitchFamily="18" charset="0"/>
              </a:rPr>
              <a:t>Involvement of animals in religious practices has led to a conflict between human and animal interests. In the name of religious practices, animals are often subjected to unnecessary pain and suffering. </a:t>
            </a:r>
          </a:p>
          <a:p>
            <a:pPr algn="just">
              <a:lnSpc>
                <a:spcPct val="170000"/>
              </a:lnSpc>
            </a:pPr>
            <a:r>
              <a:rPr lang="en-IN" sz="2600" dirty="0" smtClean="0">
                <a:latin typeface="Times New Roman" pitchFamily="18" charset="0"/>
                <a:cs typeface="Times New Roman" pitchFamily="18" charset="0"/>
              </a:rPr>
              <a:t>One such controversy came to the fore, with respect to the age-old practice of </a:t>
            </a:r>
            <a:r>
              <a:rPr lang="en-IN" sz="2600" dirty="0" err="1" smtClean="0">
                <a:latin typeface="Times New Roman" pitchFamily="18" charset="0"/>
                <a:cs typeface="Times New Roman" pitchFamily="18" charset="0"/>
              </a:rPr>
              <a:t>Jallikattu</a:t>
            </a:r>
            <a:r>
              <a:rPr lang="en-IN" sz="2600" dirty="0" smtClean="0">
                <a:latin typeface="Times New Roman" pitchFamily="18" charset="0"/>
                <a:cs typeface="Times New Roman" pitchFamily="18" charset="0"/>
              </a:rPr>
              <a:t>, in Southern India. </a:t>
            </a:r>
          </a:p>
          <a:p>
            <a:pPr algn="just">
              <a:lnSpc>
                <a:spcPct val="170000"/>
              </a:lnSpc>
            </a:pPr>
            <a:r>
              <a:rPr lang="en-IN" sz="2600" dirty="0" smtClean="0">
                <a:latin typeface="Times New Roman" pitchFamily="18" charset="0"/>
                <a:cs typeface="Times New Roman" pitchFamily="18" charset="0"/>
              </a:rPr>
              <a:t>It is a traditional bull-taming practice, organized during the festival of </a:t>
            </a:r>
            <a:r>
              <a:rPr lang="en-IN" sz="2600" dirty="0" err="1" smtClean="0">
                <a:latin typeface="Times New Roman" pitchFamily="18" charset="0"/>
                <a:cs typeface="Times New Roman" pitchFamily="18" charset="0"/>
              </a:rPr>
              <a:t>Pongal</a:t>
            </a:r>
            <a:r>
              <a:rPr lang="en-IN" sz="2600" dirty="0" smtClean="0">
                <a:latin typeface="Times New Roman" pitchFamily="18" charset="0"/>
                <a:cs typeface="Times New Roman" pitchFamily="18" charset="0"/>
              </a:rPr>
              <a:t>. </a:t>
            </a:r>
          </a:p>
          <a:p>
            <a:pPr algn="just">
              <a:lnSpc>
                <a:spcPct val="170000"/>
              </a:lnSpc>
            </a:pPr>
            <a:r>
              <a:rPr lang="en-IN" sz="2600" dirty="0" smtClean="0">
                <a:latin typeface="Times New Roman" pitchFamily="18" charset="0"/>
                <a:cs typeface="Times New Roman" pitchFamily="18" charset="0"/>
              </a:rPr>
              <a:t>The exercise involves a challenge wherein, the bull needs to be tamed by humans, using their hands. To make the process even more challenging, the bulls are often pierced and burned to make them more aggressive. </a:t>
            </a:r>
          </a:p>
          <a:p>
            <a:pPr algn="just">
              <a:lnSpc>
                <a:spcPct val="170000"/>
              </a:lnSpc>
            </a:pPr>
            <a:r>
              <a:rPr lang="en-IN" sz="2600" dirty="0" smtClean="0">
                <a:latin typeface="Times New Roman" pitchFamily="18" charset="0"/>
                <a:cs typeface="Times New Roman" pitchFamily="18" charset="0"/>
              </a:rPr>
              <a:t>In 2017, the Supreme Court, considering the practice as a cruelty to animals, banned  it. </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1">
            <a:schemeClr val="accent6"/>
          </a:lnRef>
          <a:fillRef idx="2">
            <a:schemeClr val="accent6"/>
          </a:fillRef>
          <a:effectRef idx="1">
            <a:schemeClr val="accent6"/>
          </a:effectRef>
          <a:fontRef idx="minor">
            <a:schemeClr val="dk1"/>
          </a:fontRef>
        </p:style>
        <p:txBody>
          <a:bodyPr>
            <a:normAutofit/>
          </a:bodyPr>
          <a:lstStyle/>
          <a:p>
            <a:r>
              <a:rPr lang="en-IN" sz="2400" b="1" i="1" dirty="0" smtClean="0">
                <a:latin typeface="Times New Roman" pitchFamily="18" charset="0"/>
                <a:cs typeface="Times New Roman" pitchFamily="18" charset="0"/>
              </a:rPr>
              <a:t>The Question Is Not, Can They Reason? Nor, Can They Talk? But, Can They Suffer?’</a:t>
            </a:r>
            <a:endParaRPr lang="en-IN" sz="2400" b="1" dirty="0"/>
          </a:p>
        </p:txBody>
      </p:sp>
      <p:sp>
        <p:nvSpPr>
          <p:cNvPr id="3" name="Content Placeholder 2"/>
          <p:cNvSpPr>
            <a:spLocks noGrp="1"/>
          </p:cNvSpPr>
          <p:nvPr>
            <p:ph idx="1"/>
          </p:nvPr>
        </p:nvSpPr>
        <p:spPr>
          <a:xfrm>
            <a:off x="457200" y="1447800"/>
            <a:ext cx="8229600" cy="5105400"/>
          </a:xfrm>
        </p:spPr>
        <p:style>
          <a:lnRef idx="2">
            <a:schemeClr val="accent6"/>
          </a:lnRef>
          <a:fillRef idx="1">
            <a:schemeClr val="lt1"/>
          </a:fillRef>
          <a:effectRef idx="0">
            <a:schemeClr val="accent6"/>
          </a:effectRef>
          <a:fontRef idx="minor">
            <a:schemeClr val="dk1"/>
          </a:fontRef>
        </p:style>
        <p:txBody>
          <a:bodyPr>
            <a:normAutofit fontScale="55000" lnSpcReduction="20000"/>
          </a:bodyPr>
          <a:lstStyle/>
          <a:p>
            <a:pPr algn="just">
              <a:buNone/>
            </a:pPr>
            <a:endParaRPr lang="en-IN" sz="3800" dirty="0" smtClean="0">
              <a:latin typeface="Times New Roman" pitchFamily="18" charset="0"/>
              <a:cs typeface="Times New Roman" pitchFamily="18" charset="0"/>
            </a:endParaRPr>
          </a:p>
          <a:p>
            <a:pPr algn="just">
              <a:buNone/>
            </a:pPr>
            <a:r>
              <a:rPr lang="en-IN" sz="3800" dirty="0" smtClean="0">
                <a:latin typeface="Times New Roman" pitchFamily="18" charset="0"/>
                <a:cs typeface="Times New Roman" pitchFamily="18" charset="0"/>
              </a:rPr>
              <a:t>	1780In </a:t>
            </a:r>
            <a:r>
              <a:rPr lang="en-IN" sz="3800" i="1" dirty="0" smtClean="0">
                <a:latin typeface="Times New Roman" pitchFamily="18" charset="0"/>
                <a:cs typeface="Times New Roman" pitchFamily="18" charset="0"/>
              </a:rPr>
              <a:t>An Introduction to the Principles of Morals and Legislation</a:t>
            </a:r>
            <a:r>
              <a:rPr lang="en-IN" sz="3800" dirty="0" smtClean="0">
                <a:latin typeface="Times New Roman" pitchFamily="18" charset="0"/>
                <a:cs typeface="Times New Roman" pitchFamily="18" charset="0"/>
              </a:rPr>
              <a:t> philosopher </a:t>
            </a:r>
            <a:r>
              <a:rPr lang="en-IN" sz="3800" b="1" dirty="0" smtClean="0">
                <a:latin typeface="Times New Roman" pitchFamily="18" charset="0"/>
                <a:cs typeface="Times New Roman" pitchFamily="18" charset="0"/>
              </a:rPr>
              <a:t>Jeremy Bentham </a:t>
            </a:r>
            <a:r>
              <a:rPr lang="en-IN" sz="3800" dirty="0" smtClean="0">
                <a:latin typeface="Times New Roman" pitchFamily="18" charset="0"/>
                <a:cs typeface="Times New Roman" pitchFamily="18" charset="0"/>
              </a:rPr>
              <a:t>argues for better treatment of animals on the basis of their ability to feel pleasure and pain</a:t>
            </a:r>
            <a:endParaRPr lang="en-IN" sz="3800" baseline="30000" dirty="0" smtClean="0">
              <a:latin typeface="Times New Roman" pitchFamily="18" charset="0"/>
              <a:cs typeface="Times New Roman" pitchFamily="18" charset="0"/>
            </a:endParaRPr>
          </a:p>
          <a:p>
            <a:pPr algn="r">
              <a:buFont typeface="Wingdings" pitchFamily="2" charset="2"/>
              <a:buChar char="ü"/>
            </a:pPr>
            <a:endParaRPr lang="en-IN" sz="3800" dirty="0" smtClean="0">
              <a:latin typeface="Times New Roman" pitchFamily="18" charset="0"/>
              <a:cs typeface="Times New Roman" pitchFamily="18" charset="0"/>
            </a:endParaRPr>
          </a:p>
          <a:p>
            <a:pPr algn="just">
              <a:buFont typeface="Wingdings" pitchFamily="2" charset="2"/>
              <a:buChar char="ü"/>
            </a:pPr>
            <a:r>
              <a:rPr lang="en-IN" sz="3800" dirty="0" smtClean="0">
                <a:latin typeface="Times New Roman" pitchFamily="18" charset="0"/>
                <a:cs typeface="Times New Roman" pitchFamily="18" charset="0"/>
              </a:rPr>
              <a:t>Our sufferings lie on the same footing as to those of the animals surrounding us. </a:t>
            </a:r>
          </a:p>
          <a:p>
            <a:pPr algn="just">
              <a:buFont typeface="Wingdings" pitchFamily="2" charset="2"/>
              <a:buChar char="ü"/>
            </a:pPr>
            <a:r>
              <a:rPr lang="en-IN" sz="3800" dirty="0" smtClean="0">
                <a:latin typeface="Times New Roman" pitchFamily="18" charset="0"/>
                <a:cs typeface="Times New Roman" pitchFamily="18" charset="0"/>
              </a:rPr>
              <a:t>Moral obligation upon us to alleviate the pain and suffering of animals</a:t>
            </a:r>
          </a:p>
          <a:p>
            <a:pPr algn="just">
              <a:buFont typeface="Wingdings" pitchFamily="2" charset="2"/>
              <a:buChar char="ü"/>
            </a:pPr>
            <a:r>
              <a:rPr lang="en-IN" sz="3800" dirty="0" smtClean="0">
                <a:latin typeface="Times New Roman" pitchFamily="18" charset="0"/>
                <a:cs typeface="Times New Roman" pitchFamily="18" charset="0"/>
              </a:rPr>
              <a:t>The Prevention of Cruelty to Animals Act 1960, was enacted with a similar object, to prevent the infliction of unnecessary pain and suffering on animals. </a:t>
            </a:r>
          </a:p>
          <a:p>
            <a:pPr algn="just">
              <a:buFont typeface="Wingdings" pitchFamily="2" charset="2"/>
              <a:buChar char="ü"/>
            </a:pPr>
            <a:r>
              <a:rPr lang="en-IN" sz="3800" dirty="0" smtClean="0">
                <a:latin typeface="Times New Roman" pitchFamily="18" charset="0"/>
                <a:cs typeface="Times New Roman" pitchFamily="18" charset="0"/>
              </a:rPr>
              <a:t>The Act vests every person with the duty to take all reasonable care in order to ensure the welfare of such animals. </a:t>
            </a:r>
          </a:p>
          <a:p>
            <a:pPr algn="just">
              <a:buFont typeface="Wingdings" pitchFamily="2" charset="2"/>
              <a:buChar char="ü"/>
            </a:pPr>
            <a:r>
              <a:rPr lang="en-IN" sz="3800" dirty="0" smtClean="0">
                <a:latin typeface="Times New Roman" pitchFamily="18" charset="0"/>
                <a:cs typeface="Times New Roman" pitchFamily="18" charset="0"/>
              </a:rPr>
              <a:t>The Act consists of </a:t>
            </a:r>
            <a:r>
              <a:rPr lang="en-IN" sz="3800" b="1" dirty="0" smtClean="0">
                <a:latin typeface="Times New Roman" pitchFamily="18" charset="0"/>
                <a:cs typeface="Times New Roman" pitchFamily="18" charset="0"/>
              </a:rPr>
              <a:t>six chapters </a:t>
            </a:r>
            <a:r>
              <a:rPr lang="en-IN" sz="3800" dirty="0" smtClean="0">
                <a:latin typeface="Times New Roman" pitchFamily="18" charset="0"/>
                <a:cs typeface="Times New Roman" pitchFamily="18" charset="0"/>
              </a:rPr>
              <a:t>and </a:t>
            </a:r>
            <a:r>
              <a:rPr lang="en-IN" sz="3800" b="1" dirty="0" smtClean="0">
                <a:latin typeface="Times New Roman" pitchFamily="18" charset="0"/>
                <a:cs typeface="Times New Roman" pitchFamily="18" charset="0"/>
              </a:rPr>
              <a:t>forty-one sections</a:t>
            </a:r>
            <a:r>
              <a:rPr lang="en-IN" sz="3800" dirty="0" smtClean="0">
                <a:latin typeface="Times New Roman" pitchFamily="18" charset="0"/>
                <a:cs typeface="Times New Roman" pitchFamily="18" charset="0"/>
              </a:rPr>
              <a:t>, addressing crucial points, such as cruelty to animals, their training and experimentation.</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2362"/>
          </a:xfrm>
        </p:spPr>
        <p:style>
          <a:lnRef idx="1">
            <a:schemeClr val="accent6"/>
          </a:lnRef>
          <a:fillRef idx="2">
            <a:schemeClr val="accent6"/>
          </a:fillRef>
          <a:effectRef idx="1">
            <a:schemeClr val="accent6"/>
          </a:effectRef>
          <a:fontRef idx="minor">
            <a:schemeClr val="dk1"/>
          </a:fontRef>
        </p:style>
        <p:txBody>
          <a:bodyPr>
            <a:noAutofit/>
          </a:bodyPr>
          <a:lstStyle/>
          <a:p>
            <a:r>
              <a:rPr lang="en-IN" sz="1800" b="1" dirty="0" smtClean="0"/>
              <a:t>THE PREVENTION OF CRUELTY TO ANIMALS ACT, 1960</a:t>
            </a:r>
            <a:r>
              <a:rPr lang="en-IN" sz="1800" dirty="0" smtClean="0"/>
              <a:t/>
            </a:r>
            <a:br>
              <a:rPr lang="en-IN" sz="1800" dirty="0" smtClean="0"/>
            </a:br>
            <a:r>
              <a:rPr lang="en-IN" sz="1800" b="1" dirty="0" smtClean="0"/>
              <a:t>(59 OF 1960)</a:t>
            </a:r>
            <a:r>
              <a:rPr lang="en-IN" sz="1800" dirty="0" smtClean="0"/>
              <a:t/>
            </a:r>
            <a:br>
              <a:rPr lang="en-IN" sz="1800" dirty="0" smtClean="0"/>
            </a:br>
            <a:r>
              <a:rPr lang="en-IN" sz="1800" b="1" dirty="0" smtClean="0"/>
              <a:t>(26 December, 1960)</a:t>
            </a:r>
            <a:r>
              <a:rPr lang="en-IN" sz="1800" dirty="0" smtClean="0"/>
              <a:t/>
            </a:r>
            <a:br>
              <a:rPr lang="en-IN" sz="1800" dirty="0" smtClean="0"/>
            </a:br>
            <a:r>
              <a:rPr lang="en-IN" sz="1800" b="1" dirty="0" smtClean="0"/>
              <a:t>AN ACT</a:t>
            </a:r>
            <a:r>
              <a:rPr lang="en-IN" sz="1800" dirty="0" smtClean="0"/>
              <a:t/>
            </a:r>
            <a:br>
              <a:rPr lang="en-IN" sz="1800" dirty="0" smtClean="0"/>
            </a:br>
            <a:r>
              <a:rPr lang="en-IN" sz="1800" dirty="0" smtClean="0"/>
              <a:t/>
            </a:r>
            <a:br>
              <a:rPr lang="en-IN" sz="1800" dirty="0" smtClean="0"/>
            </a:br>
            <a:endParaRPr lang="en-IN" sz="1800" dirty="0"/>
          </a:p>
        </p:txBody>
      </p:sp>
      <p:graphicFrame>
        <p:nvGraphicFramePr>
          <p:cNvPr id="4" name="Table 3"/>
          <p:cNvGraphicFramePr>
            <a:graphicFrameLocks noGrp="1"/>
          </p:cNvGraphicFramePr>
          <p:nvPr/>
        </p:nvGraphicFramePr>
        <p:xfrm>
          <a:off x="1828800" y="3200400"/>
          <a:ext cx="5220335" cy="2743200"/>
        </p:xfrm>
        <a:graphic>
          <a:graphicData uri="http://schemas.openxmlformats.org/drawingml/2006/table">
            <a:tbl>
              <a:tblPr/>
              <a:tblGrid>
                <a:gridCol w="1662351"/>
                <a:gridCol w="3557984"/>
              </a:tblGrid>
              <a:tr h="444500">
                <a:tc>
                  <a:txBody>
                    <a:bodyPr/>
                    <a:lstStyle/>
                    <a:p>
                      <a:pPr algn="l">
                        <a:lnSpc>
                          <a:spcPct val="150000"/>
                        </a:lnSpc>
                        <a:spcAft>
                          <a:spcPts val="0"/>
                        </a:spcAft>
                      </a:pPr>
                      <a:r>
                        <a:rPr lang="en-US" sz="2000" dirty="0">
                          <a:latin typeface="Times New Roman"/>
                          <a:ea typeface="Times New Roman"/>
                          <a:cs typeface="Times New Roman"/>
                        </a:rPr>
                        <a:t>Chapter I</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lnSpc>
                          <a:spcPct val="150000"/>
                        </a:lnSpc>
                        <a:spcAft>
                          <a:spcPts val="0"/>
                        </a:spcAft>
                      </a:pPr>
                      <a:r>
                        <a:rPr lang="en-US" sz="2000">
                          <a:latin typeface="Times New Roman"/>
                          <a:ea typeface="Times New Roman"/>
                          <a:cs typeface="Times New Roman"/>
                        </a:rPr>
                        <a:t>Preliminary</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44500">
                <a:tc>
                  <a:txBody>
                    <a:bodyPr/>
                    <a:lstStyle/>
                    <a:p>
                      <a:pPr algn="l">
                        <a:lnSpc>
                          <a:spcPct val="150000"/>
                        </a:lnSpc>
                        <a:spcAft>
                          <a:spcPts val="0"/>
                        </a:spcAft>
                      </a:pPr>
                      <a:r>
                        <a:rPr lang="en-US" sz="2000">
                          <a:latin typeface="Times New Roman"/>
                          <a:ea typeface="Times New Roman"/>
                          <a:cs typeface="Times New Roman"/>
                        </a:rPr>
                        <a:t>Chapter II</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lnSpc>
                          <a:spcPct val="150000"/>
                        </a:lnSpc>
                        <a:spcAft>
                          <a:spcPts val="0"/>
                        </a:spcAft>
                      </a:pPr>
                      <a:r>
                        <a:rPr lang="en-US" sz="2000" dirty="0">
                          <a:latin typeface="Times New Roman"/>
                          <a:ea typeface="Times New Roman"/>
                          <a:cs typeface="Times New Roman"/>
                        </a:rPr>
                        <a:t>Animal welfare board of India</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44500">
                <a:tc>
                  <a:txBody>
                    <a:bodyPr/>
                    <a:lstStyle/>
                    <a:p>
                      <a:pPr algn="l">
                        <a:lnSpc>
                          <a:spcPct val="150000"/>
                        </a:lnSpc>
                        <a:spcAft>
                          <a:spcPts val="0"/>
                        </a:spcAft>
                      </a:pPr>
                      <a:r>
                        <a:rPr lang="en-US" sz="2000">
                          <a:latin typeface="Times New Roman"/>
                          <a:ea typeface="Times New Roman"/>
                          <a:cs typeface="Times New Roman"/>
                        </a:rPr>
                        <a:t>Chapter III</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lnSpc>
                          <a:spcPct val="150000"/>
                        </a:lnSpc>
                        <a:spcAft>
                          <a:spcPts val="0"/>
                        </a:spcAft>
                      </a:pPr>
                      <a:r>
                        <a:rPr lang="en-US" sz="2000" dirty="0">
                          <a:latin typeface="Times New Roman"/>
                          <a:ea typeface="Times New Roman"/>
                          <a:cs typeface="Times New Roman"/>
                        </a:rPr>
                        <a:t>Cruelty to animals in general</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44500">
                <a:tc>
                  <a:txBody>
                    <a:bodyPr/>
                    <a:lstStyle/>
                    <a:p>
                      <a:pPr algn="l">
                        <a:lnSpc>
                          <a:spcPct val="150000"/>
                        </a:lnSpc>
                        <a:spcAft>
                          <a:spcPts val="0"/>
                        </a:spcAft>
                      </a:pPr>
                      <a:r>
                        <a:rPr lang="en-US" sz="2000">
                          <a:latin typeface="Times New Roman"/>
                          <a:ea typeface="Times New Roman"/>
                          <a:cs typeface="Times New Roman"/>
                        </a:rPr>
                        <a:t>Chapter IV</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lnSpc>
                          <a:spcPct val="150000"/>
                        </a:lnSpc>
                        <a:spcAft>
                          <a:spcPts val="0"/>
                        </a:spcAft>
                      </a:pPr>
                      <a:r>
                        <a:rPr lang="en-US" sz="2000">
                          <a:latin typeface="Times New Roman"/>
                          <a:ea typeface="Times New Roman"/>
                          <a:cs typeface="Times New Roman"/>
                        </a:rPr>
                        <a:t>Experimentation of animals</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44500">
                <a:tc>
                  <a:txBody>
                    <a:bodyPr/>
                    <a:lstStyle/>
                    <a:p>
                      <a:pPr algn="l">
                        <a:lnSpc>
                          <a:spcPct val="150000"/>
                        </a:lnSpc>
                        <a:spcAft>
                          <a:spcPts val="0"/>
                        </a:spcAft>
                      </a:pPr>
                      <a:r>
                        <a:rPr lang="en-US" sz="2000">
                          <a:latin typeface="Times New Roman"/>
                          <a:ea typeface="Times New Roman"/>
                          <a:cs typeface="Times New Roman"/>
                        </a:rPr>
                        <a:t>Chapter V</a:t>
                      </a:r>
                      <a:endParaRPr lang="en-IN"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lnSpc>
                          <a:spcPct val="150000"/>
                        </a:lnSpc>
                        <a:spcAft>
                          <a:spcPts val="0"/>
                        </a:spcAft>
                      </a:pPr>
                      <a:r>
                        <a:rPr lang="en-US" sz="2000" dirty="0">
                          <a:latin typeface="Times New Roman"/>
                          <a:ea typeface="Times New Roman"/>
                          <a:cs typeface="Times New Roman"/>
                        </a:rPr>
                        <a:t>Performing animals</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44500">
                <a:tc>
                  <a:txBody>
                    <a:bodyPr/>
                    <a:lstStyle/>
                    <a:p>
                      <a:pPr algn="l">
                        <a:lnSpc>
                          <a:spcPct val="150000"/>
                        </a:lnSpc>
                        <a:spcAft>
                          <a:spcPts val="0"/>
                        </a:spcAft>
                      </a:pPr>
                      <a:r>
                        <a:rPr lang="en-US" sz="2000" dirty="0">
                          <a:latin typeface="Times New Roman"/>
                          <a:ea typeface="Times New Roman"/>
                          <a:cs typeface="Times New Roman"/>
                        </a:rPr>
                        <a:t>Chapter VI</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lnSpc>
                          <a:spcPct val="150000"/>
                        </a:lnSpc>
                        <a:spcAft>
                          <a:spcPts val="0"/>
                        </a:spcAft>
                      </a:pPr>
                      <a:r>
                        <a:rPr lang="en-US" sz="2000" dirty="0">
                          <a:latin typeface="Times New Roman"/>
                          <a:ea typeface="Times New Roman"/>
                          <a:cs typeface="Times New Roman"/>
                        </a:rPr>
                        <a:t>Miscellaneous</a:t>
                      </a:r>
                      <a:endParaRPr lang="en-IN"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sz="3600" b="1" dirty="0" smtClean="0"/>
              <a:t/>
            </a:r>
            <a:br>
              <a:rPr lang="en-IN" sz="3600" b="1" dirty="0" smtClean="0"/>
            </a:br>
            <a:r>
              <a:rPr lang="en-IN" sz="3600" b="1" dirty="0" smtClean="0"/>
              <a:t>CHAPTER 1 PRELIMINARY</a:t>
            </a:r>
            <a:r>
              <a:rPr lang="en-IN" dirty="0" smtClean="0"/>
              <a:t/>
            </a:r>
            <a:br>
              <a:rPr lang="en-IN" dirty="0" smtClean="0"/>
            </a:br>
            <a:endParaRPr lang="en-IN" dirty="0"/>
          </a:p>
        </p:txBody>
      </p:sp>
      <p:sp>
        <p:nvSpPr>
          <p:cNvPr id="3" name="Content Placeholder 2"/>
          <p:cNvSpPr>
            <a:spLocks noGrp="1"/>
          </p:cNvSpPr>
          <p:nvPr>
            <p:ph idx="1"/>
          </p:nvPr>
        </p:nvSpPr>
        <p:spPr>
          <a:xfrm>
            <a:off x="228600" y="609600"/>
            <a:ext cx="8686800" cy="1524000"/>
          </a:xfrm>
        </p:spPr>
        <p:style>
          <a:lnRef idx="2">
            <a:schemeClr val="accent6"/>
          </a:lnRef>
          <a:fillRef idx="1">
            <a:schemeClr val="lt1"/>
          </a:fillRef>
          <a:effectRef idx="0">
            <a:schemeClr val="accent6"/>
          </a:effectRef>
          <a:fontRef idx="minor">
            <a:schemeClr val="dk1"/>
          </a:fontRef>
        </p:style>
        <p:txBody>
          <a:bodyPr>
            <a:normAutofit fontScale="32500" lnSpcReduction="20000"/>
          </a:bodyPr>
          <a:lstStyle/>
          <a:p>
            <a:pPr algn="just"/>
            <a:r>
              <a:rPr lang="en-IN" sz="4900" b="1" dirty="0" smtClean="0">
                <a:latin typeface="Times New Roman" pitchFamily="18" charset="0"/>
                <a:cs typeface="Times New Roman" pitchFamily="18" charset="0"/>
              </a:rPr>
              <a:t>Short title, extent and commencement</a:t>
            </a:r>
          </a:p>
          <a:p>
            <a:pPr algn="just">
              <a:buFont typeface="Wingdings" pitchFamily="2" charset="2"/>
              <a:buChar char="Ø"/>
            </a:pPr>
            <a:r>
              <a:rPr lang="en-IN" sz="4900" dirty="0" smtClean="0">
                <a:latin typeface="Times New Roman" pitchFamily="18" charset="0"/>
                <a:cs typeface="Times New Roman" pitchFamily="18" charset="0"/>
              </a:rPr>
              <a:t>(1) This Act may be called the Prevention of Cruelty to Animals Act, 1960</a:t>
            </a:r>
          </a:p>
          <a:p>
            <a:pPr algn="just">
              <a:buFont typeface="Wingdings" pitchFamily="2" charset="2"/>
              <a:buChar char="Ø"/>
            </a:pPr>
            <a:r>
              <a:rPr lang="en-IN" sz="4900" dirty="0" smtClean="0">
                <a:latin typeface="Times New Roman" pitchFamily="18" charset="0"/>
                <a:cs typeface="Times New Roman" pitchFamily="18" charset="0"/>
              </a:rPr>
              <a:t>(2) It extends to the whole of India except the State of Jammu and Kashmir</a:t>
            </a:r>
          </a:p>
          <a:p>
            <a:pPr algn="just">
              <a:buFont typeface="Wingdings" pitchFamily="2" charset="2"/>
              <a:buChar char="Ø"/>
            </a:pPr>
            <a:r>
              <a:rPr lang="en-IN" sz="4900" dirty="0" smtClean="0">
                <a:latin typeface="Times New Roman" pitchFamily="18" charset="0"/>
                <a:cs typeface="Times New Roman" pitchFamily="18" charset="0"/>
              </a:rPr>
              <a:t>(3) It shall come into force on such date as the Central Government may, by notification in the official Gazette, appoint, and different dates may be Appointed for different States and for the different Provisions contained in this Act.</a:t>
            </a:r>
            <a:endParaRPr lang="en-IN" dirty="0"/>
          </a:p>
        </p:txBody>
      </p:sp>
      <p:sp>
        <p:nvSpPr>
          <p:cNvPr id="4" name="TextBox 3"/>
          <p:cNvSpPr txBox="1"/>
          <p:nvPr/>
        </p:nvSpPr>
        <p:spPr>
          <a:xfrm>
            <a:off x="152400" y="2209801"/>
            <a:ext cx="8915400" cy="384720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en-IN" sz="1600" b="1" dirty="0" smtClean="0">
                <a:latin typeface="Times New Roman" pitchFamily="18" charset="0"/>
                <a:cs typeface="Times New Roman" pitchFamily="18" charset="0"/>
              </a:rPr>
              <a:t>Definitions</a:t>
            </a:r>
            <a:endParaRPr lang="en-IN" sz="1600" dirty="0" smtClean="0">
              <a:latin typeface="Times New Roman" pitchFamily="18" charset="0"/>
              <a:cs typeface="Times New Roman" pitchFamily="18" charset="0"/>
            </a:endParaRPr>
          </a:p>
          <a:p>
            <a:pPr algn="just">
              <a:lnSpc>
                <a:spcPct val="150000"/>
              </a:lnSpc>
            </a:pPr>
            <a:r>
              <a:rPr lang="en-IN" sz="1600" dirty="0" smtClean="0">
                <a:latin typeface="Times New Roman" pitchFamily="18" charset="0"/>
                <a:cs typeface="Times New Roman" pitchFamily="18" charset="0"/>
              </a:rPr>
              <a:t>2. In this Act, unless the context otherwise requires,-</a:t>
            </a:r>
          </a:p>
          <a:p>
            <a:pPr marL="342900" indent="-342900" algn="just">
              <a:lnSpc>
                <a:spcPct val="150000"/>
              </a:lnSpc>
              <a:buAutoNum type="alphaLcParenBoth"/>
            </a:pPr>
            <a:r>
              <a:rPr lang="en-IN" sz="1600" dirty="0" smtClean="0">
                <a:latin typeface="Times New Roman" pitchFamily="18" charset="0"/>
                <a:cs typeface="Times New Roman" pitchFamily="18" charset="0"/>
              </a:rPr>
              <a:t>“</a:t>
            </a:r>
            <a:r>
              <a:rPr lang="en-IN" sz="1600" b="1" dirty="0" smtClean="0">
                <a:solidFill>
                  <a:srgbClr val="7030A0"/>
                </a:solidFill>
                <a:latin typeface="Times New Roman" pitchFamily="18" charset="0"/>
                <a:cs typeface="Times New Roman" pitchFamily="18" charset="0"/>
              </a:rPr>
              <a:t>animal” </a:t>
            </a:r>
            <a:r>
              <a:rPr lang="en-IN" sz="1600" dirty="0" smtClean="0">
                <a:solidFill>
                  <a:srgbClr val="7030A0"/>
                </a:solidFill>
                <a:latin typeface="Times New Roman" pitchFamily="18" charset="0"/>
                <a:cs typeface="Times New Roman" pitchFamily="18" charset="0"/>
              </a:rPr>
              <a:t>means any living creature other than a human being</a:t>
            </a:r>
            <a:endParaRPr lang="en-IN" sz="1600" dirty="0" smtClean="0">
              <a:latin typeface="Times New Roman" pitchFamily="18" charset="0"/>
              <a:cs typeface="Times New Roman" pitchFamily="18" charset="0"/>
            </a:endParaRPr>
          </a:p>
          <a:p>
            <a:pPr algn="just">
              <a:lnSpc>
                <a:spcPct val="150000"/>
              </a:lnSpc>
            </a:pPr>
            <a:r>
              <a:rPr lang="en-IN" sz="1600" dirty="0" smtClean="0">
                <a:latin typeface="Times New Roman" pitchFamily="18" charset="0"/>
                <a:cs typeface="Times New Roman" pitchFamily="18" charset="0"/>
              </a:rPr>
              <a:t>(b) “</a:t>
            </a:r>
            <a:r>
              <a:rPr lang="en-IN" sz="1600" b="1" dirty="0" smtClean="0">
                <a:latin typeface="Times New Roman" pitchFamily="18" charset="0"/>
                <a:cs typeface="Times New Roman" pitchFamily="18" charset="0"/>
              </a:rPr>
              <a:t>Board” </a:t>
            </a:r>
            <a:r>
              <a:rPr lang="en-IN" sz="1600" dirty="0" smtClean="0">
                <a:latin typeface="Times New Roman" pitchFamily="18" charset="0"/>
                <a:cs typeface="Times New Roman" pitchFamily="18" charset="0"/>
              </a:rPr>
              <a:t>means the Board established under Section 4, and as reconstituted from time to time</a:t>
            </a:r>
          </a:p>
          <a:p>
            <a:pPr algn="just">
              <a:lnSpc>
                <a:spcPct val="150000"/>
              </a:lnSpc>
            </a:pPr>
            <a:r>
              <a:rPr lang="en-IN" sz="1600" dirty="0" smtClean="0">
                <a:latin typeface="Times New Roman" pitchFamily="18" charset="0"/>
                <a:cs typeface="Times New Roman" pitchFamily="18" charset="0"/>
              </a:rPr>
              <a:t>(c) </a:t>
            </a:r>
            <a:r>
              <a:rPr lang="en-IN" sz="1600" b="1" dirty="0" smtClean="0">
                <a:latin typeface="Times New Roman" pitchFamily="18" charset="0"/>
                <a:cs typeface="Times New Roman" pitchFamily="18" charset="0"/>
              </a:rPr>
              <a:t>“captive animal” </a:t>
            </a:r>
            <a:r>
              <a:rPr lang="en-IN" sz="1600" dirty="0" smtClean="0">
                <a:latin typeface="Times New Roman" pitchFamily="18" charset="0"/>
                <a:cs typeface="Times New Roman" pitchFamily="18" charset="0"/>
              </a:rPr>
              <a:t>means any animal (not being a domestic animal) which is in captivity or confinement, whether permanent or temporary, or which is subjected to any appliance of contrivance for the purpose of hindering or preventing its escape from captivity or confinement or which is pinioned or which is or appears to be maimed;</a:t>
            </a:r>
          </a:p>
          <a:p>
            <a:pPr algn="just">
              <a:lnSpc>
                <a:spcPct val="150000"/>
              </a:lnSpc>
            </a:pPr>
            <a:r>
              <a:rPr lang="en-IN" sz="1600" dirty="0" smtClean="0">
                <a:latin typeface="Times New Roman" pitchFamily="18" charset="0"/>
                <a:cs typeface="Times New Roman" pitchFamily="18" charset="0"/>
              </a:rPr>
              <a:t>•Any animal other than domestic animal which is in captivity or </a:t>
            </a:r>
            <a:r>
              <a:rPr lang="en-IN" sz="1600" dirty="0" err="1" smtClean="0">
                <a:latin typeface="Times New Roman" pitchFamily="18" charset="0"/>
                <a:cs typeface="Times New Roman" pitchFamily="18" charset="0"/>
              </a:rPr>
              <a:t>confinment</a:t>
            </a:r>
            <a:r>
              <a:rPr lang="en-IN" sz="1600" dirty="0" smtClean="0">
                <a:latin typeface="Times New Roman" pitchFamily="18" charset="0"/>
                <a:cs typeface="Times New Roman" pitchFamily="18" charset="0"/>
              </a:rPr>
              <a:t> or made to prevent its escape</a:t>
            </a:r>
          </a:p>
          <a:p>
            <a:pPr algn="just"/>
            <a:endParaRPr lang="en-IN"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TotalTime>
  <Words>1924</Words>
  <Application>Microsoft Office PowerPoint</Application>
  <PresentationFormat>On-screen Show (4:3)</PresentationFormat>
  <Paragraphs>148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THE PREVENTION OF CRUELTY TO ANIMALS ACT, 1960</vt:lpstr>
      <vt:lpstr>Animal welfare</vt:lpstr>
      <vt:lpstr> ACTIVITIES RELATED TO AW </vt:lpstr>
      <vt:lpstr> MILESTONES IN ANIMAL WELFARE  </vt:lpstr>
      <vt:lpstr> INSTANCES OF ANIMAL CRUELTY IN INDIA </vt:lpstr>
      <vt:lpstr>Slide 6</vt:lpstr>
      <vt:lpstr>The Question Is Not, Can They Reason? Nor, Can They Talk? But, Can They Suffer?’</vt:lpstr>
      <vt:lpstr>THE PREVENTION OF CRUELTY TO ANIMALS ACT, 1960 (59 OF 1960) (26 December, 1960) AN ACT  </vt:lpstr>
      <vt:lpstr> CHAPTER 1 PRELIMINARY </vt:lpstr>
      <vt:lpstr>Slide 10</vt:lpstr>
      <vt:lpstr>CHAPTER III</vt:lpstr>
      <vt:lpstr>Slide 12</vt:lpstr>
      <vt:lpstr> CRUELTY DOES NOT APPLY TO   </vt:lpstr>
      <vt:lpstr>Slide 14</vt:lpstr>
      <vt:lpstr>Slide 15</vt:lpstr>
      <vt:lpstr>LAWS ON GROUND</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DELL</cp:lastModifiedBy>
  <cp:revision>107</cp:revision>
  <dcterms:created xsi:type="dcterms:W3CDTF">2006-08-16T00:00:00Z</dcterms:created>
  <dcterms:modified xsi:type="dcterms:W3CDTF">2023-07-14T06:09:01Z</dcterms:modified>
</cp:coreProperties>
</file>