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57" r:id="rId5"/>
    <p:sldId id="261" r:id="rId6"/>
    <p:sldId id="265" r:id="rId7"/>
    <p:sldId id="258" r:id="rId8"/>
    <p:sldId id="259" r:id="rId9"/>
    <p:sldId id="263" r:id="rId10"/>
    <p:sldId id="262" r:id="rId11"/>
    <p:sldId id="264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4572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Plants Producing </a:t>
            </a:r>
            <a:r>
              <a:rPr lang="en-US" sz="3600" b="1" u="sng" dirty="0" smtClean="0">
                <a:solidFill>
                  <a:srgbClr val="FF0000"/>
                </a:solidFill>
              </a:rPr>
              <a:t>Photosensitization</a:t>
            </a:r>
            <a:endParaRPr lang="en-IN" sz="36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Photosensitization</a:t>
            </a:r>
            <a:r>
              <a:rPr lang="en-US" b="1" dirty="0" smtClean="0"/>
              <a:t>: Abnormal sensitivity of the light pigmented areas of skin to sunlight due to presence of photodynamic agent(s) in the peripheral circulation and skin.</a:t>
            </a:r>
            <a:endParaRPr lang="en-IN" b="1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377035" y="2090241"/>
            <a:ext cx="38993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71600" y="2286000"/>
            <a:ext cx="62484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143000" y="2514600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7390606" y="25138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6200" y="27432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Primary  Photosensitization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48400" y="27432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92D050"/>
                </a:solidFill>
              </a:rPr>
              <a:t>Secondary </a:t>
            </a:r>
            <a:r>
              <a:rPr lang="en-US" b="1" dirty="0" smtClean="0">
                <a:solidFill>
                  <a:srgbClr val="7030A0"/>
                </a:solidFill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</a:rPr>
              <a:t>Hepatogenous</a:t>
            </a:r>
            <a:r>
              <a:rPr lang="en-US" b="1" dirty="0" smtClean="0">
                <a:solidFill>
                  <a:srgbClr val="7030A0"/>
                </a:solidFill>
              </a:rPr>
              <a:t>) </a:t>
            </a:r>
            <a:r>
              <a:rPr lang="en-US" b="1" dirty="0" smtClean="0">
                <a:solidFill>
                  <a:srgbClr val="92D050"/>
                </a:solidFill>
              </a:rPr>
              <a:t>Photosensitization</a:t>
            </a:r>
            <a:endParaRPr lang="en-IN" b="1" dirty="0">
              <a:solidFill>
                <a:srgbClr val="92D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3657600"/>
            <a:ext cx="2362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Photodynamic agents/Photodynamic metabolite</a:t>
            </a:r>
            <a:endParaRPr lang="en-IN" sz="1400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1067594" y="44950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4648200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Absorbed from GIT Under skin through circulation and reacts with UV light</a:t>
            </a:r>
            <a:endParaRPr lang="en-IN" sz="1400" b="1" dirty="0">
              <a:solidFill>
                <a:srgbClr val="C000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2209800" y="3581400"/>
            <a:ext cx="4572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2667000" y="3733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B050"/>
                </a:solidFill>
              </a:rPr>
              <a:t>Polyphenolic</a:t>
            </a:r>
            <a:r>
              <a:rPr lang="en-US" sz="1400" b="1" dirty="0" smtClean="0">
                <a:solidFill>
                  <a:srgbClr val="00B050"/>
                </a:solidFill>
              </a:rPr>
              <a:t> pigments</a:t>
            </a:r>
            <a:endParaRPr lang="en-IN" sz="1400" b="1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1067594" y="55618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" y="571500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Dermatitis/Photosensitization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3048000"/>
            <a:ext cx="1371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Most Frequent</a:t>
            </a:r>
            <a:endParaRPr lang="en-IN" sz="1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791200" y="3200400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38100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“</a:t>
            </a:r>
            <a:r>
              <a:rPr lang="en-US" sz="1400" b="1" dirty="0" err="1" smtClean="0">
                <a:solidFill>
                  <a:srgbClr val="C00000"/>
                </a:solidFill>
              </a:rPr>
              <a:t>Phylloerythrin</a:t>
            </a:r>
            <a:r>
              <a:rPr lang="en-US" sz="1400" dirty="0" smtClean="0"/>
              <a:t>” bacterial breakdown product of </a:t>
            </a:r>
            <a:r>
              <a:rPr lang="en-US" sz="1400" b="1" dirty="0" smtClean="0"/>
              <a:t>chlorophyll</a:t>
            </a:r>
            <a:endParaRPr lang="en-IN" sz="1400" b="1" dirty="0"/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7390605" y="44950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19800" y="4648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Accumulate in peripheral blood: </a:t>
            </a:r>
            <a:r>
              <a:rPr lang="en-US" sz="1400" b="1" dirty="0" smtClean="0">
                <a:solidFill>
                  <a:srgbClr val="FF0000"/>
                </a:solidFill>
              </a:rPr>
              <a:t>Photosensitization</a:t>
            </a:r>
            <a:endParaRPr lang="en-IN" sz="1400" b="1" dirty="0">
              <a:solidFill>
                <a:srgbClr val="FF0000"/>
              </a:solidFill>
            </a:endParaRPr>
          </a:p>
        </p:txBody>
      </p:sp>
      <p:sp>
        <p:nvSpPr>
          <p:cNvPr id="29" name="Right Brace 28"/>
          <p:cNvSpPr/>
          <p:nvPr/>
        </p:nvSpPr>
        <p:spPr>
          <a:xfrm>
            <a:off x="2514600" y="4648200"/>
            <a:ext cx="457200" cy="129540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TextBox 29"/>
          <p:cNvSpPr txBox="1"/>
          <p:nvPr/>
        </p:nvSpPr>
        <p:spPr>
          <a:xfrm>
            <a:off x="3048000" y="4648200"/>
            <a:ext cx="2438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/>
              <a:t>Hypericum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perforatum</a:t>
            </a:r>
            <a:r>
              <a:rPr lang="en-US" sz="1400" b="1" i="1" dirty="0" smtClean="0"/>
              <a:t> </a:t>
            </a:r>
            <a:r>
              <a:rPr lang="en-US" sz="1400" dirty="0" smtClean="0"/>
              <a:t>(Saint John’s </a:t>
            </a:r>
            <a:r>
              <a:rPr lang="en-US" sz="1400" dirty="0" err="1" smtClean="0"/>
              <a:t>wort</a:t>
            </a:r>
            <a:r>
              <a:rPr lang="en-US" sz="1400" dirty="0" smtClean="0"/>
              <a:t>)</a:t>
            </a:r>
          </a:p>
          <a:p>
            <a:r>
              <a:rPr lang="en-US" sz="1400" b="1" i="1" dirty="0" err="1" smtClean="0"/>
              <a:t>Fagopyrum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esculentum</a:t>
            </a:r>
            <a:r>
              <a:rPr lang="en-US" sz="1400" b="1" i="1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Buckweed</a:t>
            </a:r>
            <a:r>
              <a:rPr lang="en-US" sz="1400" dirty="0" smtClean="0"/>
              <a:t>)</a:t>
            </a:r>
          </a:p>
          <a:p>
            <a:r>
              <a:rPr lang="en-US" sz="1400" b="1" i="1" dirty="0" err="1" smtClean="0"/>
              <a:t>Ammi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majus</a:t>
            </a:r>
            <a:r>
              <a:rPr lang="en-US" sz="1400" b="1" i="1" dirty="0" smtClean="0"/>
              <a:t> </a:t>
            </a:r>
            <a:r>
              <a:rPr lang="en-US" sz="1400" dirty="0" smtClean="0"/>
              <a:t>(Bishop’s Weed)</a:t>
            </a:r>
          </a:p>
          <a:p>
            <a:r>
              <a:rPr lang="en-US" sz="1400" i="1" dirty="0" err="1" smtClean="0"/>
              <a:t>Trifolium</a:t>
            </a:r>
            <a:r>
              <a:rPr lang="en-US" sz="1400" dirty="0" smtClean="0"/>
              <a:t> spp. , </a:t>
            </a:r>
            <a:r>
              <a:rPr lang="en-US" sz="1400" i="1" dirty="0" err="1" smtClean="0"/>
              <a:t>Medicago</a:t>
            </a:r>
            <a:r>
              <a:rPr lang="en-US" sz="1400" dirty="0" smtClean="0"/>
              <a:t> spp., </a:t>
            </a:r>
            <a:r>
              <a:rPr lang="en-US" sz="1400" i="1" dirty="0" err="1" smtClean="0"/>
              <a:t>Erosium</a:t>
            </a:r>
            <a:r>
              <a:rPr lang="en-US" sz="1400" i="1" dirty="0" smtClean="0"/>
              <a:t> </a:t>
            </a:r>
            <a:r>
              <a:rPr lang="en-US" sz="1400" dirty="0" smtClean="0"/>
              <a:t>spp., </a:t>
            </a:r>
            <a:r>
              <a:rPr lang="en-US" sz="1400" i="1" dirty="0" err="1" smtClean="0"/>
              <a:t>Brassica</a:t>
            </a:r>
            <a:r>
              <a:rPr lang="en-US" sz="1400" i="1" dirty="0" smtClean="0"/>
              <a:t> </a:t>
            </a:r>
            <a:r>
              <a:rPr lang="en-US" sz="1400" dirty="0" smtClean="0"/>
              <a:t>spp.</a:t>
            </a:r>
            <a:endParaRPr lang="en-IN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019800" y="51816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/>
              <a:t>Microcystis</a:t>
            </a:r>
            <a:r>
              <a:rPr lang="en-US" sz="1400" b="1" i="1" dirty="0" smtClean="0"/>
              <a:t> </a:t>
            </a:r>
            <a:r>
              <a:rPr lang="en-US" sz="1400" b="1" dirty="0" smtClean="0"/>
              <a:t>spp</a:t>
            </a:r>
            <a:r>
              <a:rPr lang="en-US" sz="1400" dirty="0" smtClean="0"/>
              <a:t>. (Blue green algae )</a:t>
            </a:r>
          </a:p>
          <a:p>
            <a:r>
              <a:rPr lang="en-US" sz="1400" b="1" i="1" dirty="0" err="1" smtClean="0"/>
              <a:t>Tetradymia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glabrata</a:t>
            </a:r>
            <a:r>
              <a:rPr lang="en-US" sz="1400" b="1" i="1" dirty="0" smtClean="0"/>
              <a:t> </a:t>
            </a:r>
            <a:r>
              <a:rPr lang="en-US" sz="1400" dirty="0" smtClean="0"/>
              <a:t>(Horse brush)</a:t>
            </a:r>
          </a:p>
          <a:p>
            <a:r>
              <a:rPr lang="en-US" sz="1400" b="1" i="1" dirty="0" smtClean="0"/>
              <a:t>Lantana </a:t>
            </a:r>
            <a:r>
              <a:rPr lang="en-US" sz="1400" b="1" i="1" dirty="0" err="1" smtClean="0"/>
              <a:t>camara</a:t>
            </a:r>
            <a:r>
              <a:rPr lang="en-US" sz="1400" b="1" i="1" dirty="0" smtClean="0"/>
              <a:t> </a:t>
            </a:r>
            <a:r>
              <a:rPr lang="en-US" sz="1400" dirty="0" smtClean="0"/>
              <a:t>(Lantana)</a:t>
            </a:r>
          </a:p>
          <a:p>
            <a:r>
              <a:rPr lang="en-US" sz="1400" b="1" dirty="0" err="1" smtClean="0"/>
              <a:t>Sporidesmin</a:t>
            </a:r>
            <a:r>
              <a:rPr lang="en-US" sz="1400" b="1" dirty="0" smtClean="0"/>
              <a:t> </a:t>
            </a:r>
            <a:r>
              <a:rPr lang="en-US" sz="1400" dirty="0" smtClean="0"/>
              <a:t>(Moulds)-</a:t>
            </a:r>
            <a:r>
              <a:rPr lang="en-US" sz="1400" dirty="0" err="1" smtClean="0"/>
              <a:t>Icterogenic</a:t>
            </a:r>
            <a:endParaRPr lang="en-IN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69642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 smtClean="0">
                <a:solidFill>
                  <a:srgbClr val="0070C0"/>
                </a:solidFill>
              </a:rPr>
              <a:t>TREATMENT</a:t>
            </a:r>
            <a:r>
              <a:rPr lang="en-IN" b="1" dirty="0" smtClean="0"/>
              <a:t> </a:t>
            </a:r>
          </a:p>
          <a:p>
            <a:pPr algn="ctr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FF0000"/>
                </a:solidFill>
              </a:rPr>
              <a:t>Unless treated quickly and effectively, animals may die within a week of ingesting the plant</a:t>
            </a:r>
            <a:r>
              <a:rPr lang="en-IN" dirty="0" smtClean="0"/>
              <a:t>. </a:t>
            </a:r>
          </a:p>
          <a:p>
            <a:pPr algn="just"/>
            <a:endParaRPr lang="en-IN" dirty="0" smtClean="0"/>
          </a:p>
          <a:p>
            <a:pPr algn="just">
              <a:buFontTx/>
              <a:buChar char="-"/>
            </a:pPr>
            <a:r>
              <a:rPr lang="en-IN" dirty="0" smtClean="0"/>
              <a:t>  Move animal to a lantana free area </a:t>
            </a:r>
          </a:p>
          <a:p>
            <a:pPr algn="just">
              <a:buFontTx/>
              <a:buChar char="-"/>
            </a:pPr>
            <a:endParaRPr lang="en-IN" dirty="0" smtClean="0"/>
          </a:p>
          <a:p>
            <a:pPr algn="just">
              <a:buFontTx/>
              <a:buChar char="-"/>
            </a:pPr>
            <a:r>
              <a:rPr lang="en-IN" dirty="0" smtClean="0"/>
              <a:t>  Place in the shade at all times due to sun sensitivity </a:t>
            </a:r>
          </a:p>
          <a:p>
            <a:pPr algn="just">
              <a:buFontTx/>
              <a:buChar char="-"/>
            </a:pPr>
            <a:endParaRPr lang="en-IN" dirty="0" smtClean="0"/>
          </a:p>
          <a:p>
            <a:pPr algn="just">
              <a:buFontTx/>
              <a:buChar char="-"/>
            </a:pPr>
            <a:r>
              <a:rPr lang="en-IN" dirty="0" smtClean="0"/>
              <a:t>  Early diagnosed animals may be drenched with activated charcoal to reduce toxin</a:t>
            </a:r>
          </a:p>
          <a:p>
            <a:pPr algn="just"/>
            <a:r>
              <a:rPr lang="en-IN" dirty="0" smtClean="0"/>
              <a:t>   absorption </a:t>
            </a:r>
          </a:p>
          <a:p>
            <a:pPr algn="just"/>
            <a:endParaRPr lang="en-IN" dirty="0" smtClean="0"/>
          </a:p>
          <a:p>
            <a:pPr algn="just">
              <a:buFontTx/>
              <a:buChar char="-"/>
            </a:pPr>
            <a:r>
              <a:rPr lang="en-IN" dirty="0" smtClean="0"/>
              <a:t>  Provide fresh water and good quality hay at all times </a:t>
            </a:r>
          </a:p>
          <a:p>
            <a:pPr algn="just">
              <a:buFontTx/>
              <a:buChar char="-"/>
            </a:pPr>
            <a:endParaRPr lang="en-IN" dirty="0" smtClean="0"/>
          </a:p>
          <a:p>
            <a:pPr algn="just">
              <a:buFontTx/>
              <a:buChar char="-"/>
            </a:pPr>
            <a:r>
              <a:rPr lang="en-IN" dirty="0" smtClean="0"/>
              <a:t>  Give oral electrolytes or intravenous fluids if animal is severely dehydrated </a:t>
            </a:r>
          </a:p>
          <a:p>
            <a:pPr algn="just">
              <a:buFontTx/>
              <a:buChar char="-"/>
            </a:pPr>
            <a:endParaRPr lang="en-IN" dirty="0" smtClean="0"/>
          </a:p>
          <a:p>
            <a:pPr algn="just"/>
            <a:r>
              <a:rPr lang="en-IN" dirty="0" smtClean="0"/>
              <a:t>-  Antibiotics and anti-</a:t>
            </a:r>
            <a:r>
              <a:rPr lang="en-IN" dirty="0" err="1" smtClean="0"/>
              <a:t>inflammatories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7924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u="sng" dirty="0" smtClean="0"/>
              <a:t>Effective treatment may include</a:t>
            </a:r>
            <a:r>
              <a:rPr lang="en-IN" dirty="0" smtClean="0"/>
              <a:t>:</a:t>
            </a:r>
          </a:p>
          <a:p>
            <a:endParaRPr lang="en-IN" dirty="0" smtClean="0"/>
          </a:p>
          <a:p>
            <a:r>
              <a:rPr lang="en-IN" dirty="0" smtClean="0"/>
              <a:t> </a:t>
            </a:r>
          </a:p>
          <a:p>
            <a:pPr algn="just"/>
            <a:r>
              <a:rPr lang="en-IN" dirty="0" smtClean="0">
                <a:solidFill>
                  <a:srgbClr val="C00000"/>
                </a:solidFill>
              </a:rPr>
              <a:t>Intravenous fluids and encouraging the animal to eat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>
                <a:solidFill>
                  <a:srgbClr val="0070C0"/>
                </a:solidFill>
              </a:rPr>
              <a:t>Treating skin damage with antibiotics and sunscreens; other drugs can provide relief but are available only on veterinary prescription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>
                <a:solidFill>
                  <a:srgbClr val="7030A0"/>
                </a:solidFill>
              </a:rPr>
              <a:t>Drenching with a slurry (2.5 kg activated charcoal in 20 litres of electrolyte replacement solution for cattle; 500 g in 4 litres for sheep and goats)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7924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u="sng" dirty="0" smtClean="0">
                <a:solidFill>
                  <a:schemeClr val="accent6">
                    <a:lumMod val="75000"/>
                  </a:schemeClr>
                </a:solidFill>
              </a:rPr>
              <a:t>HOW TO PREVENT LANTANA POISONING </a:t>
            </a:r>
          </a:p>
          <a:p>
            <a:endParaRPr lang="en-IN" b="1" dirty="0" smtClean="0"/>
          </a:p>
          <a:p>
            <a:r>
              <a:rPr lang="en-IN" dirty="0" smtClean="0"/>
              <a:t>Follow these key points to prevent your animals from being poisoned by lantana.</a:t>
            </a:r>
          </a:p>
          <a:p>
            <a:r>
              <a:rPr lang="en-IN" dirty="0" smtClean="0"/>
              <a:t> </a:t>
            </a:r>
          </a:p>
          <a:p>
            <a:pPr>
              <a:buFontTx/>
              <a:buChar char="-"/>
            </a:pPr>
            <a:r>
              <a:rPr lang="en-IN" dirty="0" smtClean="0"/>
              <a:t>Treat all lantana as being poisonous </a:t>
            </a:r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Keep your property lantana free – weed control is paramount </a:t>
            </a:r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Ensure stock have adequate feed at all times </a:t>
            </a:r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Never put new/young stock in areas where lantana is present </a:t>
            </a:r>
          </a:p>
          <a:p>
            <a:pPr>
              <a:buFontTx/>
              <a:buChar char="-"/>
            </a:pPr>
            <a:endParaRPr lang="en-IN" dirty="0" smtClean="0"/>
          </a:p>
          <a:p>
            <a:r>
              <a:rPr lang="en-IN" dirty="0" smtClean="0"/>
              <a:t>- Act quickly if poisoning is suspected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1066800"/>
            <a:ext cx="2590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Plants causing Liver damage </a:t>
            </a:r>
          </a:p>
          <a:p>
            <a:pPr algn="ctr"/>
            <a:r>
              <a:rPr lang="en-US" b="1" dirty="0" smtClean="0">
                <a:solidFill>
                  <a:srgbClr val="66FF33"/>
                </a:solidFill>
              </a:rPr>
              <a:t>(Pyrrolizidine alkaloids)</a:t>
            </a:r>
            <a:endParaRPr lang="en-IN" b="1" dirty="0">
              <a:solidFill>
                <a:srgbClr val="66FF33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447800" y="152400"/>
            <a:ext cx="6477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Secondary (</a:t>
            </a:r>
            <a:r>
              <a:rPr lang="en-US" b="1" dirty="0" err="1" smtClean="0">
                <a:solidFill>
                  <a:srgbClr val="C00000"/>
                </a:solidFill>
              </a:rPr>
              <a:t>Hepatogenous</a:t>
            </a:r>
            <a:r>
              <a:rPr lang="en-US" b="1" dirty="0" smtClean="0">
                <a:solidFill>
                  <a:srgbClr val="FFC000"/>
                </a:solidFill>
              </a:rPr>
              <a:t>) Photosensitization</a:t>
            </a:r>
            <a:endParaRPr lang="en-IN" b="1" dirty="0">
              <a:solidFill>
                <a:srgbClr val="FFC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rot="5400000">
            <a:off x="1448594" y="8374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>
            <a:off x="7314406" y="8374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248400" y="1066800"/>
            <a:ext cx="2590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Plants causing biliary occlusion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133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/>
              <a:t>Senecio</a:t>
            </a:r>
            <a:r>
              <a:rPr lang="en-US" b="1" dirty="0" smtClean="0"/>
              <a:t> spp., </a:t>
            </a:r>
            <a:r>
              <a:rPr lang="en-US" b="1" i="1" dirty="0" err="1" smtClean="0"/>
              <a:t>Crotolaria</a:t>
            </a:r>
            <a:r>
              <a:rPr lang="en-US" b="1" dirty="0" smtClean="0"/>
              <a:t> spp., </a:t>
            </a:r>
            <a:r>
              <a:rPr lang="en-US" b="1" i="1" dirty="0" err="1" smtClean="0"/>
              <a:t>Heliotropium</a:t>
            </a:r>
            <a:r>
              <a:rPr lang="en-US" b="1" dirty="0" smtClean="0"/>
              <a:t> spp.</a:t>
            </a:r>
            <a:endParaRPr lang="en-IN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448594" y="29710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3124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Bioactivated</a:t>
            </a:r>
            <a:r>
              <a:rPr lang="en-US" dirty="0" smtClean="0"/>
              <a:t> to “</a:t>
            </a:r>
            <a:r>
              <a:rPr lang="en-US" b="1" dirty="0" err="1" smtClean="0">
                <a:solidFill>
                  <a:srgbClr val="FF0000"/>
                </a:solidFill>
              </a:rPr>
              <a:t>Pyrroles</a:t>
            </a:r>
            <a:r>
              <a:rPr lang="en-US" dirty="0" smtClean="0"/>
              <a:t>” by Mono-</a:t>
            </a:r>
            <a:r>
              <a:rPr lang="en-US" dirty="0" err="1" smtClean="0"/>
              <a:t>oxygenase</a:t>
            </a:r>
            <a:r>
              <a:rPr lang="en-US" dirty="0" smtClean="0"/>
              <a:t> system</a:t>
            </a:r>
            <a:endParaRPr lang="en-IN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448594" y="39616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4114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Alkylate</a:t>
            </a:r>
            <a:r>
              <a:rPr lang="en-US" sz="1400" dirty="0" smtClean="0"/>
              <a:t> DNA, impairs cell division in </a:t>
            </a:r>
            <a:r>
              <a:rPr lang="en-US" sz="1400" dirty="0" err="1" smtClean="0"/>
              <a:t>hepatocytes</a:t>
            </a:r>
            <a:endParaRPr lang="en-IN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9530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Hepatocellular</a:t>
            </a:r>
            <a:r>
              <a:rPr lang="en-US" sz="1400" b="1" dirty="0" smtClean="0"/>
              <a:t> necrosis/</a:t>
            </a:r>
            <a:r>
              <a:rPr lang="en-US" sz="1400" b="1" dirty="0" err="1" smtClean="0"/>
              <a:t>Hepatomegaly</a:t>
            </a:r>
            <a:r>
              <a:rPr lang="en-US" sz="1400" b="1" dirty="0" smtClean="0"/>
              <a:t>/</a:t>
            </a:r>
            <a:r>
              <a:rPr lang="en-US" sz="1400" b="1" dirty="0" err="1" smtClean="0"/>
              <a:t>karyomegaly</a:t>
            </a:r>
            <a:r>
              <a:rPr lang="en-US" sz="1400" b="1" dirty="0" smtClean="0"/>
              <a:t>: </a:t>
            </a:r>
            <a:r>
              <a:rPr lang="en-US" sz="1400" b="1" dirty="0" smtClean="0">
                <a:solidFill>
                  <a:srgbClr val="FF0000"/>
                </a:solidFill>
              </a:rPr>
              <a:t>Death</a:t>
            </a:r>
            <a:endParaRPr lang="en-IN" sz="14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447006" y="47998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9600" y="5867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Pigs</a:t>
            </a:r>
            <a:r>
              <a:rPr lang="en-US" dirty="0" smtClean="0"/>
              <a:t> are most susceptible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76200" y="6336268"/>
            <a:ext cx="675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66FF33"/>
                </a:solidFill>
              </a:rPr>
              <a:t>Pyrrolizidine alkaloids: </a:t>
            </a:r>
            <a:r>
              <a:rPr lang="en-US" b="1" dirty="0" smtClean="0">
                <a:solidFill>
                  <a:srgbClr val="FF0000"/>
                </a:solidFill>
              </a:rPr>
              <a:t>Carcinogen/mutagen/</a:t>
            </a:r>
            <a:r>
              <a:rPr lang="en-US" b="1" dirty="0" err="1" smtClean="0">
                <a:solidFill>
                  <a:srgbClr val="FF0000"/>
                </a:solidFill>
              </a:rPr>
              <a:t>teratogen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abortifacient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6400" y="2971800"/>
            <a:ext cx="3657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Saponins</a:t>
            </a:r>
            <a:r>
              <a:rPr lang="en-US" sz="1400" b="1" dirty="0" smtClean="0"/>
              <a:t> (form crystals)</a:t>
            </a:r>
            <a:r>
              <a:rPr lang="en-US" sz="1400" dirty="0" smtClean="0"/>
              <a:t>: Inflammation and obstruction of bile duct</a:t>
            </a:r>
          </a:p>
          <a:p>
            <a:endParaRPr lang="en-US" sz="1400" dirty="0" smtClean="0"/>
          </a:p>
          <a:p>
            <a:r>
              <a:rPr lang="en-US" sz="1400" b="1" dirty="0" err="1" smtClean="0"/>
              <a:t>Phylloerythrin</a:t>
            </a:r>
            <a:r>
              <a:rPr lang="en-US" sz="1400" dirty="0" smtClean="0"/>
              <a:t>: Accumulate in blood stream  leads to photosensitization</a:t>
            </a:r>
            <a:endParaRPr lang="en-IN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19050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Tribulus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terrestris</a:t>
            </a:r>
            <a:r>
              <a:rPr lang="en-US" sz="1600" b="1" i="1" dirty="0" smtClean="0"/>
              <a:t> </a:t>
            </a:r>
            <a:r>
              <a:rPr lang="en-US" sz="1600" dirty="0" smtClean="0"/>
              <a:t>(Puncture vine)</a:t>
            </a:r>
          </a:p>
          <a:p>
            <a:r>
              <a:rPr lang="en-US" sz="1600" b="1" i="1" dirty="0" err="1" smtClean="0"/>
              <a:t>Panicum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colaratum</a:t>
            </a:r>
            <a:r>
              <a:rPr lang="en-US" sz="1600" b="1" i="1" dirty="0" smtClean="0"/>
              <a:t> </a:t>
            </a:r>
            <a:r>
              <a:rPr lang="en-US" sz="1600" dirty="0" smtClean="0"/>
              <a:t>(Klein grass)</a:t>
            </a:r>
          </a:p>
          <a:p>
            <a:r>
              <a:rPr lang="en-US" sz="1600" b="1" i="1" dirty="0" smtClean="0"/>
              <a:t>Agave </a:t>
            </a:r>
            <a:r>
              <a:rPr lang="en-US" sz="1600" b="1" i="1" dirty="0" err="1" smtClean="0"/>
              <a:t>lecheguilla</a:t>
            </a:r>
            <a:r>
              <a:rPr lang="en-US" sz="1600" b="1" i="1" dirty="0" smtClean="0"/>
              <a:t> </a:t>
            </a:r>
            <a:r>
              <a:rPr lang="en-US" sz="1600" dirty="0" smtClean="0"/>
              <a:t>(Agave)</a:t>
            </a:r>
          </a:p>
          <a:p>
            <a:r>
              <a:rPr lang="en-US" sz="1600" b="1" i="1" dirty="0" smtClean="0"/>
              <a:t>Lantana </a:t>
            </a:r>
            <a:r>
              <a:rPr lang="en-US" sz="1600" b="1" i="1" dirty="0" err="1" smtClean="0"/>
              <a:t>camara</a:t>
            </a:r>
            <a:r>
              <a:rPr lang="en-US" sz="1600" dirty="0" smtClean="0"/>
              <a:t> (Lantana</a:t>
            </a:r>
            <a:r>
              <a:rPr lang="en-US" sz="1600" b="1" i="1" dirty="0" smtClean="0"/>
              <a:t>)</a:t>
            </a:r>
            <a:endParaRPr lang="en-IN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28600"/>
            <a:ext cx="8153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u="sng" dirty="0" smtClean="0"/>
              <a:t>Lantana </a:t>
            </a:r>
            <a:r>
              <a:rPr lang="en-US" sz="4400" b="1" i="1" u="sng" dirty="0" err="1" smtClean="0"/>
              <a:t>c</a:t>
            </a:r>
            <a:r>
              <a:rPr lang="en-US" sz="4400" b="1" i="1" u="sng" dirty="0" err="1" smtClean="0"/>
              <a:t>amara</a:t>
            </a:r>
            <a:r>
              <a:rPr lang="en-US" sz="4400" b="1" i="1" u="sng" dirty="0" smtClean="0"/>
              <a:t> </a:t>
            </a:r>
            <a:r>
              <a:rPr lang="en-US" sz="4400" b="1" u="sng" dirty="0" smtClean="0">
                <a:solidFill>
                  <a:srgbClr val="FF0000"/>
                </a:solidFill>
              </a:rPr>
              <a:t>poisoning</a:t>
            </a:r>
          </a:p>
          <a:p>
            <a:endParaRPr lang="en-IN" sz="2000" dirty="0" smtClean="0"/>
          </a:p>
          <a:p>
            <a:r>
              <a:rPr lang="en-IN" sz="2000" dirty="0" smtClean="0"/>
              <a:t> (Shrub once grown as garden ornamentals, major weed across all states and territories of Australia); </a:t>
            </a:r>
            <a:r>
              <a:rPr lang="en-IN" sz="2800" b="1" dirty="0" smtClean="0">
                <a:solidFill>
                  <a:srgbClr val="00B050"/>
                </a:solidFill>
              </a:rPr>
              <a:t>Alien weed </a:t>
            </a:r>
            <a:endParaRPr lang="en-US" sz="2000" b="1" dirty="0" smtClean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09800"/>
            <a:ext cx="4724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Another variety, </a:t>
            </a:r>
            <a:r>
              <a:rPr lang="en-IN" b="1" i="1" dirty="0" smtClean="0"/>
              <a:t>Lantana </a:t>
            </a:r>
            <a:r>
              <a:rPr lang="en-IN" b="1" i="1" dirty="0" err="1" smtClean="0"/>
              <a:t>montevidensis</a:t>
            </a:r>
            <a:r>
              <a:rPr lang="en-IN" b="1" i="1" dirty="0" smtClean="0"/>
              <a:t> </a:t>
            </a:r>
          </a:p>
          <a:p>
            <a:endParaRPr lang="en-IN" dirty="0" smtClean="0"/>
          </a:p>
          <a:p>
            <a:r>
              <a:rPr lang="en-IN" dirty="0" smtClean="0"/>
              <a:t>Treated as poisonous to stock</a:t>
            </a:r>
          </a:p>
          <a:p>
            <a:endParaRPr lang="en-IN" dirty="0" smtClean="0"/>
          </a:p>
          <a:p>
            <a:r>
              <a:rPr lang="en-IN" dirty="0" smtClean="0"/>
              <a:t>Red flowered varieties most toxic </a:t>
            </a:r>
          </a:p>
          <a:p>
            <a:endParaRPr lang="en-IN" dirty="0" smtClean="0"/>
          </a:p>
          <a:p>
            <a:r>
              <a:rPr lang="en-IN" dirty="0" smtClean="0"/>
              <a:t>White and pink flowered can also be highly toxic  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4724400"/>
            <a:ext cx="22288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4539" y="4724400"/>
            <a:ext cx="252046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4724400"/>
            <a:ext cx="2590800" cy="188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715000" y="2209800"/>
            <a:ext cx="32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b="1" dirty="0" smtClean="0">
                <a:solidFill>
                  <a:srgbClr val="C00000"/>
                </a:solidFill>
              </a:rPr>
              <a:t>Red-yellow, orange-pink and white depending on the location and plant maturity. Lantana is mostly seen in </a:t>
            </a: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coastal and sub-tropical </a:t>
            </a:r>
            <a:r>
              <a:rPr lang="en-IN" b="1" dirty="0" smtClean="0">
                <a:solidFill>
                  <a:srgbClr val="C00000"/>
                </a:solidFill>
              </a:rPr>
              <a:t>areas however it can survive in </a:t>
            </a: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dry areas</a:t>
            </a:r>
            <a:r>
              <a:rPr lang="en-IN" b="1" dirty="0" smtClean="0">
                <a:solidFill>
                  <a:srgbClr val="C00000"/>
                </a:solidFill>
              </a:rPr>
              <a:t> as well 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3048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0070C0"/>
                </a:solidFill>
              </a:rPr>
              <a:t> </a:t>
            </a:r>
            <a:r>
              <a:rPr lang="en-IN" sz="3600" b="1" u="sng" dirty="0" smtClean="0">
                <a:solidFill>
                  <a:srgbClr val="0070C0"/>
                </a:solidFill>
              </a:rPr>
              <a:t>Susceptible Species  </a:t>
            </a:r>
            <a:endParaRPr lang="en-IN" sz="3600" b="1" u="sng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371600"/>
            <a:ext cx="8001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Cattle, sheep, goats and </a:t>
            </a:r>
            <a:r>
              <a:rPr lang="en-IN" sz="2000" dirty="0" err="1" smtClean="0"/>
              <a:t>camelids</a:t>
            </a:r>
            <a:r>
              <a:rPr lang="en-IN" sz="2000" dirty="0" smtClean="0"/>
              <a:t> are affected by the plants.</a:t>
            </a:r>
          </a:p>
          <a:p>
            <a:r>
              <a:rPr lang="en-IN" sz="2000" dirty="0" smtClean="0"/>
              <a:t> </a:t>
            </a:r>
          </a:p>
          <a:p>
            <a:r>
              <a:rPr lang="en-IN" sz="2000" dirty="0" smtClean="0"/>
              <a:t>Lantana is </a:t>
            </a:r>
            <a:r>
              <a:rPr lang="en-IN" sz="2000" b="1" dirty="0" smtClean="0"/>
              <a:t>not toxic to humans </a:t>
            </a:r>
            <a:r>
              <a:rPr lang="en-IN" sz="2000" dirty="0" smtClean="0"/>
              <a:t>unless berries are ingested.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 algn="just"/>
            <a:r>
              <a:rPr lang="en-IN" sz="2400" b="1" dirty="0" smtClean="0">
                <a:solidFill>
                  <a:srgbClr val="7030A0"/>
                </a:solidFill>
              </a:rPr>
              <a:t>Lantana poisoning occur when animals are introduced to an area where toxic forms of lantana grows or during droughts when other feed sources are scarce </a:t>
            </a:r>
            <a:r>
              <a:rPr lang="en-IN" b="1" dirty="0" smtClean="0"/>
              <a:t> </a:t>
            </a:r>
            <a:endParaRPr lang="en-IN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447800" y="381000"/>
            <a:ext cx="6096000" cy="5334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Toxic principles of </a:t>
            </a:r>
            <a:r>
              <a:rPr lang="en-US" sz="2800" i="1" dirty="0" smtClean="0">
                <a:solidFill>
                  <a:srgbClr val="FFFF00"/>
                </a:solidFill>
              </a:rPr>
              <a:t>Lantana </a:t>
            </a:r>
            <a:r>
              <a:rPr lang="en-US" sz="2800" i="1" dirty="0" err="1" smtClean="0">
                <a:solidFill>
                  <a:srgbClr val="FFFF00"/>
                </a:solidFill>
              </a:rPr>
              <a:t>camara</a:t>
            </a:r>
            <a:endParaRPr lang="en-IN" sz="2800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10668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Lantadenes</a:t>
            </a:r>
            <a:r>
              <a:rPr lang="en-US" sz="2000" b="1" dirty="0" smtClean="0"/>
              <a:t> (Polycyclic </a:t>
            </a:r>
            <a:r>
              <a:rPr lang="en-US" sz="2000" b="1" dirty="0" err="1" smtClean="0"/>
              <a:t>triterpenes</a:t>
            </a:r>
            <a:r>
              <a:rPr lang="en-US" sz="2000" b="1" dirty="0" smtClean="0"/>
              <a:t>) </a:t>
            </a:r>
          </a:p>
          <a:p>
            <a:pPr algn="ctr"/>
            <a:r>
              <a:rPr lang="en-US" sz="2000" b="1" dirty="0" smtClean="0"/>
              <a:t>(Sheep is most susceptible)</a:t>
            </a:r>
            <a:endParaRPr lang="en-IN" sz="2000" b="1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3962400" y="-762000"/>
            <a:ext cx="495300" cy="56007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228600" y="2362200"/>
            <a:ext cx="32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Major </a:t>
            </a:r>
            <a:r>
              <a:rPr lang="en-US" b="1" dirty="0" err="1" smtClean="0"/>
              <a:t>lantadenes</a:t>
            </a:r>
            <a:endParaRPr lang="en-US" b="1" dirty="0" smtClean="0"/>
          </a:p>
          <a:p>
            <a:r>
              <a:rPr lang="en-US" dirty="0" smtClean="0"/>
              <a:t>	</a:t>
            </a:r>
            <a:r>
              <a:rPr lang="en-US" b="1" dirty="0" err="1" smtClean="0">
                <a:solidFill>
                  <a:srgbClr val="C00000"/>
                </a:solidFill>
              </a:rPr>
              <a:t>Lantadene</a:t>
            </a:r>
            <a:r>
              <a:rPr lang="en-US" b="1" dirty="0" smtClean="0">
                <a:solidFill>
                  <a:srgbClr val="C00000"/>
                </a:solidFill>
              </a:rPr>
              <a:t> A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en-US" b="1" dirty="0" err="1" smtClean="0">
                <a:solidFill>
                  <a:srgbClr val="C00000"/>
                </a:solidFill>
              </a:rPr>
              <a:t>Lantadene</a:t>
            </a:r>
            <a:r>
              <a:rPr lang="en-US" b="1" dirty="0" smtClean="0">
                <a:solidFill>
                  <a:srgbClr val="C00000"/>
                </a:solidFill>
              </a:rPr>
              <a:t> B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Lantadene</a:t>
            </a:r>
            <a:r>
              <a:rPr lang="en-US" dirty="0" smtClean="0"/>
              <a:t> C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Lantadene</a:t>
            </a:r>
            <a:r>
              <a:rPr lang="en-US" dirty="0" smtClean="0"/>
              <a:t> D</a:t>
            </a:r>
          </a:p>
          <a:p>
            <a:endParaRPr lang="en-US" dirty="0" smtClean="0"/>
          </a:p>
          <a:p>
            <a:r>
              <a:rPr lang="en-US" b="1" dirty="0" smtClean="0"/>
              <a:t>Minor </a:t>
            </a:r>
            <a:r>
              <a:rPr lang="en-US" b="1" dirty="0" err="1" smtClean="0"/>
              <a:t>lantadenes</a:t>
            </a:r>
            <a:endParaRPr lang="en-US" b="1" dirty="0" smtClean="0"/>
          </a:p>
          <a:p>
            <a:r>
              <a:rPr lang="en-US" dirty="0" smtClean="0"/>
              <a:t>	Reduced </a:t>
            </a:r>
            <a:r>
              <a:rPr lang="en-US" dirty="0" err="1" smtClean="0"/>
              <a:t>lantadene</a:t>
            </a:r>
            <a:r>
              <a:rPr lang="en-US" dirty="0" smtClean="0"/>
              <a:t> A</a:t>
            </a:r>
          </a:p>
          <a:p>
            <a:r>
              <a:rPr lang="en-US" dirty="0" smtClean="0"/>
              <a:t>	Reduced </a:t>
            </a:r>
            <a:r>
              <a:rPr lang="en-US" dirty="0" err="1" smtClean="0"/>
              <a:t>lantadene</a:t>
            </a:r>
            <a:r>
              <a:rPr lang="en-US" dirty="0" smtClean="0"/>
              <a:t> B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2438400"/>
            <a:ext cx="381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    </a:t>
            </a:r>
            <a:r>
              <a:rPr lang="en-US" b="1" dirty="0" err="1" smtClean="0"/>
              <a:t>Icterogenins</a:t>
            </a:r>
            <a:endParaRPr lang="en-US" b="1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Olenonic</a:t>
            </a:r>
            <a:r>
              <a:rPr lang="en-US" dirty="0" smtClean="0"/>
              <a:t> acid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en-US" dirty="0" err="1" smtClean="0"/>
              <a:t>Oleanolic</a:t>
            </a:r>
            <a:r>
              <a:rPr lang="en-US" dirty="0" smtClean="0"/>
              <a:t> acid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Carmarinic</a:t>
            </a:r>
            <a:r>
              <a:rPr lang="en-US" dirty="0" smtClean="0"/>
              <a:t> acid</a:t>
            </a:r>
          </a:p>
          <a:p>
            <a:r>
              <a:rPr lang="en-US" dirty="0" smtClean="0"/>
              <a:t>	Trans fused cyclic lactones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Mechanism of Toxicity of </a:t>
            </a:r>
            <a:r>
              <a:rPr lang="en-US" sz="2800" b="1" i="1" u="sng" dirty="0" smtClean="0"/>
              <a:t>Lantana </a:t>
            </a:r>
            <a:r>
              <a:rPr lang="en-US" sz="2800" b="1" i="1" u="sng" dirty="0" err="1" smtClean="0"/>
              <a:t>camara</a:t>
            </a:r>
            <a:endParaRPr lang="en-IN" sz="2800" b="1" i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9906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Three factors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Photodynamic substance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UV light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Light pigmented skin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190500" y="3848100"/>
            <a:ext cx="6019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124200" y="762000"/>
            <a:ext cx="5562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Ingestion of plant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Photodynamic substance after absorption from GIT enters circulation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Energised</a:t>
            </a:r>
            <a:r>
              <a:rPr lang="en-US" dirty="0" smtClean="0"/>
              <a:t> by certain wavelength of UV light and molecule attain high energy state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Photodynamic agents return to lower energy state and releases energy- transferred to receptor molecules and initiate chemical reaction in skin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Tissue injury (by production of ROS)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Damage cell membrane and alters cell membrane permeability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Release of histamine (mast cells)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Inflammatory reactions: </a:t>
            </a:r>
            <a:r>
              <a:rPr lang="en-US" dirty="0" err="1" smtClean="0"/>
              <a:t>Erythema</a:t>
            </a:r>
            <a:r>
              <a:rPr lang="en-US" dirty="0" smtClean="0"/>
              <a:t>, edema, vesicles, </a:t>
            </a:r>
            <a:r>
              <a:rPr lang="en-US" dirty="0" err="1" smtClean="0"/>
              <a:t>pruritis</a:t>
            </a:r>
            <a:r>
              <a:rPr lang="en-US" dirty="0" smtClean="0"/>
              <a:t>, cellular necrosis, sloughing off of affected skin</a:t>
            </a:r>
            <a:endParaRPr lang="en-IN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5561806" y="28948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5561806" y="20566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561806" y="12184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5561806" y="39616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5561806" y="45712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5563394" y="53332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561806" y="59428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83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u="sng" dirty="0" smtClean="0"/>
              <a:t>CLINICAL SIGNS and SYMPTOMS OF LANTANA POISONING</a:t>
            </a:r>
          </a:p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Signs of lantana poisoning depend on the type of lantana consumed, how much of it and the intensity of sunlight. </a:t>
            </a:r>
            <a:r>
              <a:rPr lang="en-IN" b="1" dirty="0" smtClean="0">
                <a:solidFill>
                  <a:srgbClr val="FF0000"/>
                </a:solidFill>
              </a:rPr>
              <a:t>Acute signs appear with in 24 hours</a:t>
            </a:r>
            <a:r>
              <a:rPr lang="en-IN" dirty="0" smtClean="0"/>
              <a:t>. Signs include: </a:t>
            </a:r>
          </a:p>
          <a:p>
            <a:endParaRPr lang="en-IN" dirty="0" smtClean="0"/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Depression, loss of appetite , </a:t>
            </a:r>
            <a:r>
              <a:rPr lang="en-IN" b="1" dirty="0" smtClean="0">
                <a:solidFill>
                  <a:srgbClr val="C00000"/>
                </a:solidFill>
              </a:rPr>
              <a:t>Photophobia</a:t>
            </a:r>
          </a:p>
          <a:p>
            <a:pPr algn="just">
              <a:buFont typeface="Wingdings" pitchFamily="2" charset="2"/>
              <a:buChar char="q"/>
            </a:pPr>
            <a:endParaRPr lang="en-IN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Constipation, frequent urination</a:t>
            </a:r>
          </a:p>
          <a:p>
            <a:pPr algn="just">
              <a:buFont typeface="Wingdings" pitchFamily="2" charset="2"/>
              <a:buChar char="q"/>
            </a:pPr>
            <a:endParaRPr lang="en-IN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Jaundice (yellow discolouration) of the insides of the eyes, mouth and vulva </a:t>
            </a:r>
          </a:p>
          <a:p>
            <a:pPr algn="just">
              <a:buFont typeface="Wingdings" pitchFamily="2" charset="2"/>
              <a:buChar char="q"/>
            </a:pPr>
            <a:endParaRPr lang="en-IN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Drooling and weeping eyes (</a:t>
            </a:r>
            <a:r>
              <a:rPr lang="en-IN" b="1" dirty="0" smtClean="0">
                <a:solidFill>
                  <a:srgbClr val="C00000"/>
                </a:solidFill>
              </a:rPr>
              <a:t>Conjunctivitis</a:t>
            </a:r>
            <a:r>
              <a:rPr lang="en-IN" b="1" dirty="0" smtClean="0">
                <a:solidFill>
                  <a:srgbClr val="002060"/>
                </a:solidFill>
              </a:rPr>
              <a:t>), </a:t>
            </a:r>
            <a:r>
              <a:rPr lang="en-IN" b="1" dirty="0" smtClean="0">
                <a:solidFill>
                  <a:srgbClr val="C00000"/>
                </a:solidFill>
              </a:rPr>
              <a:t>Skin Sensitivity to sunlight </a:t>
            </a:r>
          </a:p>
          <a:p>
            <a:pPr algn="just"/>
            <a:endParaRPr lang="en-IN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Reddening and inflammation of </a:t>
            </a:r>
            <a:r>
              <a:rPr lang="en-IN" b="1" dirty="0" err="1" smtClean="0">
                <a:solidFill>
                  <a:srgbClr val="002060"/>
                </a:solidFill>
              </a:rPr>
              <a:t>unpigmented</a:t>
            </a:r>
            <a:r>
              <a:rPr lang="en-IN" b="1" dirty="0" smtClean="0">
                <a:solidFill>
                  <a:srgbClr val="002060"/>
                </a:solidFill>
              </a:rPr>
              <a:t> (white) skin; muzzle may become inflamed, moist, ulcerated and very painful (pink nose) and slough (fall off) </a:t>
            </a:r>
          </a:p>
          <a:p>
            <a:pPr algn="just"/>
            <a:endParaRPr lang="en-IN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Severely affected animals may have a short period of </a:t>
            </a:r>
            <a:r>
              <a:rPr lang="en-IN" b="1" dirty="0" err="1" smtClean="0">
                <a:solidFill>
                  <a:srgbClr val="002060"/>
                </a:solidFill>
              </a:rPr>
              <a:t>diarrhea</a:t>
            </a:r>
            <a:r>
              <a:rPr lang="en-IN" b="1" dirty="0" smtClean="0">
                <a:solidFill>
                  <a:srgbClr val="002060"/>
                </a:solidFill>
              </a:rPr>
              <a:t> with black strong smelling faeces </a:t>
            </a:r>
          </a:p>
          <a:p>
            <a:pPr algn="just">
              <a:buFont typeface="Wingdings" pitchFamily="2" charset="2"/>
              <a:buChar char="q"/>
            </a:pPr>
            <a:endParaRPr lang="en-IN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Death may take between 2d-3wks depending on the severity</a:t>
            </a:r>
            <a:endParaRPr lang="en-IN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610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 smtClean="0"/>
              <a:t>DIAGNOSIS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Diagnosis is based on the animal’s access to lantana and clinical signs shown (e.g. jaundice).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319377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" y="3581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400" dirty="0" smtClean="0"/>
              <a:t>Cattle may become sun sensitive and their skin may blister after eating lantana</a:t>
            </a:r>
            <a:endParaRPr lang="en-IN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28799"/>
            <a:ext cx="3048000" cy="1785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648200" y="3535308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400" dirty="0" smtClean="0"/>
              <a:t>Calves poisoned by lantana stop eating and become weak and depressed</a:t>
            </a:r>
            <a:endParaRPr lang="en-IN" sz="1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191000"/>
            <a:ext cx="3200400" cy="191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81000" y="6248400"/>
            <a:ext cx="32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/>
              <a:t>Jaundice (yellow discolouration) of eye</a:t>
            </a:r>
            <a:endParaRPr lang="en-IN" sz="14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4190999"/>
            <a:ext cx="3200400" cy="200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135835" y="6248400"/>
            <a:ext cx="2026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b="1" dirty="0" smtClean="0"/>
              <a:t>Photo-sensitisation</a:t>
            </a:r>
            <a:endParaRPr lang="en-IN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79248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POST MORTEM FINDINGS</a:t>
            </a:r>
          </a:p>
          <a:p>
            <a:pPr algn="ctr"/>
            <a:endParaRPr lang="en-IN" b="1" u="sng" dirty="0" smtClean="0"/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Yellow discolouration of tissues (jaundice) </a:t>
            </a:r>
          </a:p>
          <a:p>
            <a:pPr>
              <a:buFont typeface="Wingdings" pitchFamily="2" charset="2"/>
              <a:buChar char="v"/>
            </a:pP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Hard, dry, mucus-covered faecal masses in large intestine</a:t>
            </a:r>
          </a:p>
          <a:p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Dry, undigested plant material in the rumen </a:t>
            </a:r>
          </a:p>
          <a:p>
            <a:pPr>
              <a:buFont typeface="Wingdings" pitchFamily="2" charset="2"/>
              <a:buChar char="v"/>
            </a:pP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Swollen and discoloured (yellow to orange) liver </a:t>
            </a:r>
          </a:p>
          <a:p>
            <a:pPr>
              <a:buFont typeface="Wingdings" pitchFamily="2" charset="2"/>
              <a:buChar char="v"/>
            </a:pP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Swollen gall bladder </a:t>
            </a:r>
          </a:p>
          <a:p>
            <a:pPr>
              <a:buFont typeface="Wingdings" pitchFamily="2" charset="2"/>
              <a:buChar char="v"/>
            </a:pP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Swollen and pale kidneys that turn green when exposed to air and cutting </a:t>
            </a:r>
          </a:p>
          <a:p>
            <a:pPr>
              <a:buFont typeface="Wingdings" pitchFamily="2" charset="2"/>
              <a:buChar char="v"/>
            </a:pP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Ulcerated cheeks, muzzle, nostrils, tongue and gums (in severe cases in cattle) </a:t>
            </a:r>
          </a:p>
          <a:p>
            <a:endParaRPr lang="en-IN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0" y="4419601"/>
            <a:ext cx="5715000" cy="2248879"/>
            <a:chOff x="4800600" y="4267200"/>
            <a:chExt cx="3200400" cy="2482598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0600" y="4267200"/>
              <a:ext cx="2971800" cy="1825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4800600" y="6172201"/>
              <a:ext cx="3200400" cy="577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IN" sz="1400" dirty="0" smtClean="0"/>
                <a:t>Post-mortem changes—enlarged gall bladder and yellowing of all tissues</a:t>
              </a:r>
              <a:endParaRPr lang="en-IN" sz="14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950</Words>
  <Application>Microsoft Office PowerPoint</Application>
  <PresentationFormat>On-screen Show (4:3)</PresentationFormat>
  <Paragraphs>169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Atul Prakash</dc:creator>
  <cp:lastModifiedBy>Rishab Sharma</cp:lastModifiedBy>
  <cp:revision>45</cp:revision>
  <dcterms:created xsi:type="dcterms:W3CDTF">2006-08-16T00:00:00Z</dcterms:created>
  <dcterms:modified xsi:type="dcterms:W3CDTF">2019-07-25T09:54:05Z</dcterms:modified>
</cp:coreProperties>
</file>