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  <p:sldMasterId id="2147483737" r:id="rId3"/>
  </p:sldMasterIdLst>
  <p:notesMasterIdLst>
    <p:notesMasterId r:id="rId29"/>
  </p:notesMasterIdLst>
  <p:sldIdLst>
    <p:sldId id="352" r:id="rId4"/>
    <p:sldId id="266" r:id="rId5"/>
    <p:sldId id="358" r:id="rId6"/>
    <p:sldId id="359" r:id="rId7"/>
    <p:sldId id="360" r:id="rId8"/>
    <p:sldId id="260" r:id="rId9"/>
    <p:sldId id="361" r:id="rId10"/>
    <p:sldId id="362" r:id="rId11"/>
    <p:sldId id="261" r:id="rId12"/>
    <p:sldId id="259" r:id="rId13"/>
    <p:sldId id="363" r:id="rId14"/>
    <p:sldId id="262" r:id="rId15"/>
    <p:sldId id="364" r:id="rId16"/>
    <p:sldId id="265" r:id="rId17"/>
    <p:sldId id="365" r:id="rId18"/>
    <p:sldId id="367" r:id="rId19"/>
    <p:sldId id="366" r:id="rId20"/>
    <p:sldId id="368" r:id="rId21"/>
    <p:sldId id="370" r:id="rId22"/>
    <p:sldId id="267" r:id="rId23"/>
    <p:sldId id="270" r:id="rId24"/>
    <p:sldId id="271" r:id="rId25"/>
    <p:sldId id="272" r:id="rId26"/>
    <p:sldId id="369" r:id="rId27"/>
    <p:sldId id="35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97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AA738-38A4-43E3-8201-F8AF54D16F6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D0EE91-C7EF-4356-9653-FDC143FBB125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-</a:t>
          </a:r>
        </a:p>
      </dgm:t>
    </dgm:pt>
    <dgm:pt modelId="{0C18FB7A-2693-46F5-A05E-5F3369E4525A}" type="parTrans" cxnId="{023DC476-0F13-495F-A212-8580CA74400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670B37-FC4D-4002-AF33-9B81779BD116}" type="sibTrans" cxnId="{023DC476-0F13-495F-A212-8580CA74400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89E45B2-F311-4BBA-B0D5-ED772806A251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1. Large content of structural carbohydrate</a:t>
          </a:r>
        </a:p>
      </dgm:t>
    </dgm:pt>
    <dgm:pt modelId="{FC9466DA-CE18-406C-BAAF-556949025134}" type="parTrans" cxnId="{F5F4640A-85BF-4FC3-B52E-81F45ECA034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E2D93B6-4F3A-4271-9D4F-B1550F562724}" type="sibTrans" cxnId="{F5F4640A-85BF-4FC3-B52E-81F45ECA034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AD9FD4-451D-44A5-BB93-2AA964B837C6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2. Low level of storage carbohydrate</a:t>
          </a:r>
        </a:p>
      </dgm:t>
    </dgm:pt>
    <dgm:pt modelId="{CFDEA1A2-40FC-499F-B702-7F251B08D748}" type="parTrans" cxnId="{2FB37BB5-D5CF-4E58-9D43-0ED3D75F492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47EA18A-B9F3-4DBB-98D0-FD7754759E8B}" type="sibTrans" cxnId="{2FB37BB5-D5CF-4E58-9D43-0ED3D75F492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0798774-C4AE-42C1-90A7-531B71C4E093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-</a:t>
          </a:r>
        </a:p>
      </dgm:t>
    </dgm:pt>
    <dgm:pt modelId="{2A720767-2A7C-4751-9B71-14A77D2E2C84}" type="parTrans" cxnId="{8EE77BF6-FBD4-46FC-9DAC-B64EB47D54B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7FF45CE-C327-4AC5-9545-97018AD02D17}" type="sibTrans" cxnId="{8EE77BF6-FBD4-46FC-9DAC-B64EB47D54B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BD7B1F-F3D7-48BD-B7A8-30BBFB90B153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3. Low nitrogen/protein content</a:t>
          </a:r>
        </a:p>
      </dgm:t>
    </dgm:pt>
    <dgm:pt modelId="{5C00BE46-5FE5-4C20-944B-9AA569169D01}" type="parTrans" cxnId="{050CA92B-8E24-4245-A54A-205AC7EDBD3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156860F-8F33-4EFB-9650-6F0AFE90A602}" type="sibTrans" cxnId="{050CA92B-8E24-4245-A54A-205AC7EDBD3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6A13826-8279-4515-B749-52947146BE8D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4. Low mineral content</a:t>
          </a:r>
        </a:p>
      </dgm:t>
    </dgm:pt>
    <dgm:pt modelId="{CBF43160-EADF-4F17-A943-BB9E8316DD8E}" type="parTrans" cxnId="{73AF3C30-85E3-44DC-9C67-2CC9F71CABD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45002E8-1CE1-4FC0-89E7-A30F8B5FF548}" type="sibTrans" cxnId="{73AF3C30-85E3-44DC-9C67-2CC9F71CABD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FBB46C7-27D5-4AD2-96E9-D6D460608497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-</a:t>
          </a:r>
        </a:p>
      </dgm:t>
    </dgm:pt>
    <dgm:pt modelId="{B2887390-5C3E-4F95-B67D-99154F0A3683}" type="parTrans" cxnId="{46FCDB40-3A79-4011-A22B-ADF526BB917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B3D7925-DBB7-4026-8D0C-2F80CC682558}" type="sibTrans" cxnId="{46FCDB40-3A79-4011-A22B-ADF526BB917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96339B0-626B-4A2B-93CE-64D495A117A4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5. Presence of antinutritional factors</a:t>
          </a:r>
        </a:p>
      </dgm:t>
    </dgm:pt>
    <dgm:pt modelId="{B9F0B015-C21F-474D-A2D6-78FDAB483C50}" type="parTrans" cxnId="{B04B3A45-03F3-4DAA-986C-A753769EA06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BE8566B-7AF4-473F-A510-D17A77AC4DFF}" type="sibTrans" cxnId="{B04B3A45-03F3-4DAA-986C-A753769EA06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218F808-C6C1-4880-9C3A-1947213773CA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6. Poor/slow digestibility due to delayed microbial colonization</a:t>
          </a:r>
        </a:p>
      </dgm:t>
    </dgm:pt>
    <dgm:pt modelId="{0781205E-29A0-43BA-ADA1-2691A2BA0081}" type="parTrans" cxnId="{E7519D08-311B-4AD1-83F5-9BA47548C42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D91E671-A455-4418-9D76-DE394BD6558C}" type="sibTrans" cxnId="{E7519D08-311B-4AD1-83F5-9BA47548C42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D28D454-F8C9-4DC6-A8E9-E9371581F57D}" type="pres">
      <dgm:prSet presAssocID="{4B4AA738-38A4-43E3-8201-F8AF54D16F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7D9B7-FD58-4427-B823-2E274D2DE137}" type="pres">
      <dgm:prSet presAssocID="{F7D0EE91-C7EF-4356-9653-FDC143FBB125}" presName="composite" presStyleCnt="0"/>
      <dgm:spPr/>
    </dgm:pt>
    <dgm:pt modelId="{B3A46FF5-6DAB-44CE-9512-E4AF0874C915}" type="pres">
      <dgm:prSet presAssocID="{F7D0EE91-C7EF-4356-9653-FDC143FBB12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16926-86B2-4EE8-ADBF-24AD1753340C}" type="pres">
      <dgm:prSet presAssocID="{F7D0EE91-C7EF-4356-9653-FDC143FBB12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52280-CED9-4F37-9BDA-FF0D742FA0E3}" type="pres">
      <dgm:prSet presAssocID="{85670B37-FC4D-4002-AF33-9B81779BD116}" presName="sp" presStyleCnt="0"/>
      <dgm:spPr/>
    </dgm:pt>
    <dgm:pt modelId="{D09004F8-EFB6-42D7-8543-288580492333}" type="pres">
      <dgm:prSet presAssocID="{80798774-C4AE-42C1-90A7-531B71C4E093}" presName="composite" presStyleCnt="0"/>
      <dgm:spPr/>
    </dgm:pt>
    <dgm:pt modelId="{50291A6E-C8F5-4858-BFAA-DCB33B9265CD}" type="pres">
      <dgm:prSet presAssocID="{80798774-C4AE-42C1-90A7-531B71C4E09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FB110-F6CC-461F-885E-B03E931FAB01}" type="pres">
      <dgm:prSet presAssocID="{80798774-C4AE-42C1-90A7-531B71C4E09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F3B83-69B3-4570-96FD-F5CCB6639326}" type="pres">
      <dgm:prSet presAssocID="{D7FF45CE-C327-4AC5-9545-97018AD02D17}" presName="sp" presStyleCnt="0"/>
      <dgm:spPr/>
    </dgm:pt>
    <dgm:pt modelId="{9AA4C75A-674F-4821-8D0A-F17B0FF82D34}" type="pres">
      <dgm:prSet presAssocID="{1FBB46C7-27D5-4AD2-96E9-D6D460608497}" presName="composite" presStyleCnt="0"/>
      <dgm:spPr/>
    </dgm:pt>
    <dgm:pt modelId="{B0B118E9-BEAF-4C99-AE2E-8A235FD744AB}" type="pres">
      <dgm:prSet presAssocID="{1FBB46C7-27D5-4AD2-96E9-D6D4606084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1682E-ADDC-4F5B-B154-7C618A51683E}" type="pres">
      <dgm:prSet presAssocID="{1FBB46C7-27D5-4AD2-96E9-D6D46060849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119C97-0AC4-4620-959C-CFF6BC52BE85}" type="presOf" srcId="{1FBB46C7-27D5-4AD2-96E9-D6D460608497}" destId="{B0B118E9-BEAF-4C99-AE2E-8A235FD744AB}" srcOrd="0" destOrd="0" presId="urn:microsoft.com/office/officeart/2005/8/layout/chevron2"/>
    <dgm:cxn modelId="{2A584FEC-93C9-4787-82F3-04734DBC913E}" type="presOf" srcId="{889E45B2-F311-4BBA-B0D5-ED772806A251}" destId="{9B216926-86B2-4EE8-ADBF-24AD1753340C}" srcOrd="0" destOrd="0" presId="urn:microsoft.com/office/officeart/2005/8/layout/chevron2"/>
    <dgm:cxn modelId="{08EB0C24-BB3B-4267-ADC3-E6795AEE3A79}" type="presOf" srcId="{EAAD9FD4-451D-44A5-BB93-2AA964B837C6}" destId="{9B216926-86B2-4EE8-ADBF-24AD1753340C}" srcOrd="0" destOrd="1" presId="urn:microsoft.com/office/officeart/2005/8/layout/chevron2"/>
    <dgm:cxn modelId="{99295AE3-532A-41EA-801E-EC3A904FB195}" type="presOf" srcId="{596339B0-626B-4A2B-93CE-64D495A117A4}" destId="{3181682E-ADDC-4F5B-B154-7C618A51683E}" srcOrd="0" destOrd="0" presId="urn:microsoft.com/office/officeart/2005/8/layout/chevron2"/>
    <dgm:cxn modelId="{E7519D08-311B-4AD1-83F5-9BA47548C424}" srcId="{1FBB46C7-27D5-4AD2-96E9-D6D460608497}" destId="{B218F808-C6C1-4880-9C3A-1947213773CA}" srcOrd="1" destOrd="0" parTransId="{0781205E-29A0-43BA-ADA1-2691A2BA0081}" sibTransId="{8D91E671-A455-4418-9D76-DE394BD6558C}"/>
    <dgm:cxn modelId="{023DC476-0F13-495F-A212-8580CA74400C}" srcId="{4B4AA738-38A4-43E3-8201-F8AF54D16F62}" destId="{F7D0EE91-C7EF-4356-9653-FDC143FBB125}" srcOrd="0" destOrd="0" parTransId="{0C18FB7A-2693-46F5-A05E-5F3369E4525A}" sibTransId="{85670B37-FC4D-4002-AF33-9B81779BD116}"/>
    <dgm:cxn modelId="{D21D4A3F-B5DD-4C85-9BC6-873A5B21133E}" type="presOf" srcId="{23BD7B1F-F3D7-48BD-B7A8-30BBFB90B153}" destId="{BE2FB110-F6CC-461F-885E-B03E931FAB01}" srcOrd="0" destOrd="0" presId="urn:microsoft.com/office/officeart/2005/8/layout/chevron2"/>
    <dgm:cxn modelId="{4FE7273F-E6F4-41C8-86FA-B83231F4EFF1}" type="presOf" srcId="{4B4AA738-38A4-43E3-8201-F8AF54D16F62}" destId="{1D28D454-F8C9-4DC6-A8E9-E9371581F57D}" srcOrd="0" destOrd="0" presId="urn:microsoft.com/office/officeart/2005/8/layout/chevron2"/>
    <dgm:cxn modelId="{2FB37BB5-D5CF-4E58-9D43-0ED3D75F492B}" srcId="{F7D0EE91-C7EF-4356-9653-FDC143FBB125}" destId="{EAAD9FD4-451D-44A5-BB93-2AA964B837C6}" srcOrd="1" destOrd="0" parTransId="{CFDEA1A2-40FC-499F-B702-7F251B08D748}" sibTransId="{B47EA18A-B9F3-4DBB-98D0-FD7754759E8B}"/>
    <dgm:cxn modelId="{F5F4640A-85BF-4FC3-B52E-81F45ECA0340}" srcId="{F7D0EE91-C7EF-4356-9653-FDC143FBB125}" destId="{889E45B2-F311-4BBA-B0D5-ED772806A251}" srcOrd="0" destOrd="0" parTransId="{FC9466DA-CE18-406C-BAAF-556949025134}" sibTransId="{EE2D93B6-4F3A-4271-9D4F-B1550F562724}"/>
    <dgm:cxn modelId="{B04B3A45-03F3-4DAA-986C-A753769EA06F}" srcId="{1FBB46C7-27D5-4AD2-96E9-D6D460608497}" destId="{596339B0-626B-4A2B-93CE-64D495A117A4}" srcOrd="0" destOrd="0" parTransId="{B9F0B015-C21F-474D-A2D6-78FDAB483C50}" sibTransId="{EBE8566B-7AF4-473F-A510-D17A77AC4DFF}"/>
    <dgm:cxn modelId="{050CA92B-8E24-4245-A54A-205AC7EDBD39}" srcId="{80798774-C4AE-42C1-90A7-531B71C4E093}" destId="{23BD7B1F-F3D7-48BD-B7A8-30BBFB90B153}" srcOrd="0" destOrd="0" parTransId="{5C00BE46-5FE5-4C20-944B-9AA569169D01}" sibTransId="{A156860F-8F33-4EFB-9650-6F0AFE90A602}"/>
    <dgm:cxn modelId="{73AF3C30-85E3-44DC-9C67-2CC9F71CABD3}" srcId="{80798774-C4AE-42C1-90A7-531B71C4E093}" destId="{66A13826-8279-4515-B749-52947146BE8D}" srcOrd="1" destOrd="0" parTransId="{CBF43160-EADF-4F17-A943-BB9E8316DD8E}" sibTransId="{345002E8-1CE1-4FC0-89E7-A30F8B5FF548}"/>
    <dgm:cxn modelId="{F03B0336-1E58-4189-A6F0-CEA439DF6264}" type="presOf" srcId="{66A13826-8279-4515-B749-52947146BE8D}" destId="{BE2FB110-F6CC-461F-885E-B03E931FAB01}" srcOrd="0" destOrd="1" presId="urn:microsoft.com/office/officeart/2005/8/layout/chevron2"/>
    <dgm:cxn modelId="{5A22430C-F956-4918-BD01-FC849D2AEB37}" type="presOf" srcId="{B218F808-C6C1-4880-9C3A-1947213773CA}" destId="{3181682E-ADDC-4F5B-B154-7C618A51683E}" srcOrd="0" destOrd="1" presId="urn:microsoft.com/office/officeart/2005/8/layout/chevron2"/>
    <dgm:cxn modelId="{233A289F-6471-46C8-9608-038CCCB748F7}" type="presOf" srcId="{F7D0EE91-C7EF-4356-9653-FDC143FBB125}" destId="{B3A46FF5-6DAB-44CE-9512-E4AF0874C915}" srcOrd="0" destOrd="0" presId="urn:microsoft.com/office/officeart/2005/8/layout/chevron2"/>
    <dgm:cxn modelId="{8EE77BF6-FBD4-46FC-9DAC-B64EB47D54B5}" srcId="{4B4AA738-38A4-43E3-8201-F8AF54D16F62}" destId="{80798774-C4AE-42C1-90A7-531B71C4E093}" srcOrd="1" destOrd="0" parTransId="{2A720767-2A7C-4751-9B71-14A77D2E2C84}" sibTransId="{D7FF45CE-C327-4AC5-9545-97018AD02D17}"/>
    <dgm:cxn modelId="{4F756369-E580-4356-A7EF-07FC5DDED4CE}" type="presOf" srcId="{80798774-C4AE-42C1-90A7-531B71C4E093}" destId="{50291A6E-C8F5-4858-BFAA-DCB33B9265CD}" srcOrd="0" destOrd="0" presId="urn:microsoft.com/office/officeart/2005/8/layout/chevron2"/>
    <dgm:cxn modelId="{46FCDB40-3A79-4011-A22B-ADF526BB9178}" srcId="{4B4AA738-38A4-43E3-8201-F8AF54D16F62}" destId="{1FBB46C7-27D5-4AD2-96E9-D6D460608497}" srcOrd="2" destOrd="0" parTransId="{B2887390-5C3E-4F95-B67D-99154F0A3683}" sibTransId="{0B3D7925-DBB7-4026-8D0C-2F80CC682558}"/>
    <dgm:cxn modelId="{2C9A43B0-DB8A-4156-9191-AB8CF97D2B75}" type="presParOf" srcId="{1D28D454-F8C9-4DC6-A8E9-E9371581F57D}" destId="{46B7D9B7-FD58-4427-B823-2E274D2DE137}" srcOrd="0" destOrd="0" presId="urn:microsoft.com/office/officeart/2005/8/layout/chevron2"/>
    <dgm:cxn modelId="{D8F11789-5A9F-455D-9AEE-5C69D0246536}" type="presParOf" srcId="{46B7D9B7-FD58-4427-B823-2E274D2DE137}" destId="{B3A46FF5-6DAB-44CE-9512-E4AF0874C915}" srcOrd="0" destOrd="0" presId="urn:microsoft.com/office/officeart/2005/8/layout/chevron2"/>
    <dgm:cxn modelId="{28027C19-911F-47E4-9F85-58203AD503C2}" type="presParOf" srcId="{46B7D9B7-FD58-4427-B823-2E274D2DE137}" destId="{9B216926-86B2-4EE8-ADBF-24AD1753340C}" srcOrd="1" destOrd="0" presId="urn:microsoft.com/office/officeart/2005/8/layout/chevron2"/>
    <dgm:cxn modelId="{82FF55F5-95E0-44D4-8051-BF64E20B7CFF}" type="presParOf" srcId="{1D28D454-F8C9-4DC6-A8E9-E9371581F57D}" destId="{F9652280-CED9-4F37-9BDA-FF0D742FA0E3}" srcOrd="1" destOrd="0" presId="urn:microsoft.com/office/officeart/2005/8/layout/chevron2"/>
    <dgm:cxn modelId="{1B429C4D-D56B-4CCB-8200-2154F3FFFE21}" type="presParOf" srcId="{1D28D454-F8C9-4DC6-A8E9-E9371581F57D}" destId="{D09004F8-EFB6-42D7-8543-288580492333}" srcOrd="2" destOrd="0" presId="urn:microsoft.com/office/officeart/2005/8/layout/chevron2"/>
    <dgm:cxn modelId="{B13A3F70-7A0F-473C-85E9-558B3A0E7686}" type="presParOf" srcId="{D09004F8-EFB6-42D7-8543-288580492333}" destId="{50291A6E-C8F5-4858-BFAA-DCB33B9265CD}" srcOrd="0" destOrd="0" presId="urn:microsoft.com/office/officeart/2005/8/layout/chevron2"/>
    <dgm:cxn modelId="{A4647C2B-C0B3-424D-B44A-6A7EB087A07A}" type="presParOf" srcId="{D09004F8-EFB6-42D7-8543-288580492333}" destId="{BE2FB110-F6CC-461F-885E-B03E931FAB01}" srcOrd="1" destOrd="0" presId="urn:microsoft.com/office/officeart/2005/8/layout/chevron2"/>
    <dgm:cxn modelId="{D1D9DD67-D388-4067-BE5F-CA5D6F9D457A}" type="presParOf" srcId="{1D28D454-F8C9-4DC6-A8E9-E9371581F57D}" destId="{219F3B83-69B3-4570-96FD-F5CCB6639326}" srcOrd="3" destOrd="0" presId="urn:microsoft.com/office/officeart/2005/8/layout/chevron2"/>
    <dgm:cxn modelId="{4E7DDBDA-8BA8-4506-8FC5-26A2AB8B6AC9}" type="presParOf" srcId="{1D28D454-F8C9-4DC6-A8E9-E9371581F57D}" destId="{9AA4C75A-674F-4821-8D0A-F17B0FF82D34}" srcOrd="4" destOrd="0" presId="urn:microsoft.com/office/officeart/2005/8/layout/chevron2"/>
    <dgm:cxn modelId="{2409934D-F86A-4B9E-838D-B335B5A57F89}" type="presParOf" srcId="{9AA4C75A-674F-4821-8D0A-F17B0FF82D34}" destId="{B0B118E9-BEAF-4C99-AE2E-8A235FD744AB}" srcOrd="0" destOrd="0" presId="urn:microsoft.com/office/officeart/2005/8/layout/chevron2"/>
    <dgm:cxn modelId="{9ACDAE47-CCD2-492C-915F-63A85FD4755D}" type="presParOf" srcId="{9AA4C75A-674F-4821-8D0A-F17B0FF82D34}" destId="{3181682E-ADDC-4F5B-B154-7C618A5168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6FA97-649C-411A-836B-22F77CA4544C}" type="doc">
      <dgm:prSet loTypeId="urn:microsoft.com/office/officeart/2005/8/layout/orgChart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223CC0C-1786-400F-AE7A-EC82906EC601}">
      <dgm:prSet phldrT="[Text]" custT="1"/>
      <dgm:spPr/>
      <dgm:t>
        <a:bodyPr/>
        <a:lstStyle/>
        <a:p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NaOH treatment </a:t>
          </a:r>
        </a:p>
      </dgm:t>
    </dgm:pt>
    <dgm:pt modelId="{C60AE27A-F479-4CC4-83FC-4620BBA87F45}" type="parTrans" cxnId="{026E58FE-0878-4B43-B6BA-7136F825955B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C0E66-561C-4E91-9DEB-0ADCD450ABC2}" type="sibTrans" cxnId="{026E58FE-0878-4B43-B6BA-7136F825955B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75A3E-7F19-420E-9233-5DB79BDBFE45}">
      <dgm:prSet phldrT="[Text]" custT="1"/>
      <dgm:spPr/>
      <dgm:t>
        <a:bodyPr/>
        <a:lstStyle/>
        <a:p>
          <a:pPr algn="just">
            <a:spcAft>
              <a:spcPts val="0"/>
            </a:spcAft>
            <a:buNone/>
          </a:pP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A. Wet method</a:t>
          </a:r>
        </a:p>
        <a:p>
          <a:pPr algn="just">
            <a:spcAft>
              <a:spcPts val="0"/>
            </a:spcAft>
            <a:buNone/>
          </a:pP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1. Beckmann method</a:t>
          </a:r>
        </a:p>
        <a:p>
          <a:pPr algn="just">
            <a:spcAft>
              <a:spcPts val="0"/>
            </a:spcAft>
            <a:buFont typeface="+mj-lt"/>
            <a:buAutoNum type="arabicPeriod"/>
          </a:pP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2. Modified Beckmann method</a:t>
          </a:r>
        </a:p>
        <a:p>
          <a:pPr algn="just">
            <a:spcAft>
              <a:spcPts val="0"/>
            </a:spcAft>
            <a:buFont typeface="+mj-lt"/>
            <a:buAutoNum type="arabicPeriod"/>
          </a:pP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IN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Torgrimsby</a:t>
          </a: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method</a:t>
          </a:r>
        </a:p>
        <a:p>
          <a:pPr algn="just">
            <a:spcAft>
              <a:spcPts val="0"/>
            </a:spcAft>
            <a:buFont typeface="+mj-lt"/>
            <a:buAutoNum type="arabicPeriod"/>
          </a:pP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4. Dip method</a:t>
          </a:r>
        </a:p>
      </dgm:t>
    </dgm:pt>
    <dgm:pt modelId="{1A65E8C8-6E75-4F6A-A122-38771C217F7F}" type="parTrans" cxnId="{EF05CC4B-13C8-496A-BBCE-75D8B4434C8B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5159D-9A01-47A1-9934-11229B386C75}" type="sibTrans" cxnId="{EF05CC4B-13C8-496A-BBCE-75D8B4434C8B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C7C47-F270-4F52-AEB0-1050F7F70A2D}">
      <dgm:prSet phldrT="[Text]" custT="1"/>
      <dgm:spPr/>
      <dgm:t>
        <a:bodyPr/>
        <a:lstStyle/>
        <a:p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2-Dry method</a:t>
          </a:r>
        </a:p>
      </dgm:t>
    </dgm:pt>
    <dgm:pt modelId="{E7B6D6DA-C85B-4BAA-81D0-73B356952CD7}" type="parTrans" cxnId="{AF0EE837-F678-4FB9-8E08-A4757EAB47B8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93029-C10E-4E21-9B65-7D6A839B2512}" type="sibTrans" cxnId="{AF0EE837-F678-4FB9-8E08-A4757EAB47B8}">
      <dgm:prSet/>
      <dgm:spPr/>
      <dgm:t>
        <a:bodyPr/>
        <a:lstStyle/>
        <a:p>
          <a:endParaRPr lang="en-IN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93FED-A262-4809-AC2F-889941B73848}" type="pres">
      <dgm:prSet presAssocID="{EAF6FA97-649C-411A-836B-22F77CA454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BB659A-085B-4A3C-AD4A-55ECA6FFEDF8}" type="pres">
      <dgm:prSet presAssocID="{A223CC0C-1786-400F-AE7A-EC82906EC601}" presName="hierRoot1" presStyleCnt="0">
        <dgm:presLayoutVars>
          <dgm:hierBranch val="init"/>
        </dgm:presLayoutVars>
      </dgm:prSet>
      <dgm:spPr/>
    </dgm:pt>
    <dgm:pt modelId="{D00A8721-5774-4884-8AC8-9AC1C0F7F98A}" type="pres">
      <dgm:prSet presAssocID="{A223CC0C-1786-400F-AE7A-EC82906EC601}" presName="rootComposite1" presStyleCnt="0"/>
      <dgm:spPr/>
    </dgm:pt>
    <dgm:pt modelId="{2EAEC388-0A46-4C0A-8A0C-0834D4992F82}" type="pres">
      <dgm:prSet presAssocID="{A223CC0C-1786-400F-AE7A-EC82906EC60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0BCAF3-8A56-402D-9DAC-1F3749BA1857}" type="pres">
      <dgm:prSet presAssocID="{A223CC0C-1786-400F-AE7A-EC82906EC60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9FF7A7-9B56-4381-8423-6B7EF57930CC}" type="pres">
      <dgm:prSet presAssocID="{A223CC0C-1786-400F-AE7A-EC82906EC601}" presName="hierChild2" presStyleCnt="0"/>
      <dgm:spPr/>
    </dgm:pt>
    <dgm:pt modelId="{7B68BA4F-3882-4EEC-8D13-0268E0E51B99}" type="pres">
      <dgm:prSet presAssocID="{1A65E8C8-6E75-4F6A-A122-38771C217F7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7741EB4-F3EC-4C5E-811A-3D60D4CBF199}" type="pres">
      <dgm:prSet presAssocID="{06375A3E-7F19-420E-9233-5DB79BDBFE45}" presName="hierRoot2" presStyleCnt="0">
        <dgm:presLayoutVars>
          <dgm:hierBranch val="init"/>
        </dgm:presLayoutVars>
      </dgm:prSet>
      <dgm:spPr/>
    </dgm:pt>
    <dgm:pt modelId="{D57ABF5C-BF21-49E2-B63A-8DF3F99A267D}" type="pres">
      <dgm:prSet presAssocID="{06375A3E-7F19-420E-9233-5DB79BDBFE45}" presName="rootComposite" presStyleCnt="0"/>
      <dgm:spPr/>
    </dgm:pt>
    <dgm:pt modelId="{FA4CFD39-4CD1-47F1-8554-A3B9F714AF5B}" type="pres">
      <dgm:prSet presAssocID="{06375A3E-7F19-420E-9233-5DB79BDBFE45}" presName="rootText" presStyleLbl="node2" presStyleIdx="0" presStyleCnt="2" custScaleX="116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E1E531-629C-4AD0-ADFA-FD248A7E734C}" type="pres">
      <dgm:prSet presAssocID="{06375A3E-7F19-420E-9233-5DB79BDBFE45}" presName="rootConnector" presStyleLbl="node2" presStyleIdx="0" presStyleCnt="2"/>
      <dgm:spPr/>
      <dgm:t>
        <a:bodyPr/>
        <a:lstStyle/>
        <a:p>
          <a:endParaRPr lang="en-US"/>
        </a:p>
      </dgm:t>
    </dgm:pt>
    <dgm:pt modelId="{9975ED34-9FC8-4746-8B76-D1AD7091397E}" type="pres">
      <dgm:prSet presAssocID="{06375A3E-7F19-420E-9233-5DB79BDBFE45}" presName="hierChild4" presStyleCnt="0"/>
      <dgm:spPr/>
    </dgm:pt>
    <dgm:pt modelId="{009CA569-2739-483B-A8EE-287946C5ECFB}" type="pres">
      <dgm:prSet presAssocID="{06375A3E-7F19-420E-9233-5DB79BDBFE45}" presName="hierChild5" presStyleCnt="0"/>
      <dgm:spPr/>
    </dgm:pt>
    <dgm:pt modelId="{7C43A52F-666A-4EE3-92A3-C444DC611722}" type="pres">
      <dgm:prSet presAssocID="{E7B6D6DA-C85B-4BAA-81D0-73B356952CD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5673547-E17A-4E69-A615-0C400798D9A9}" type="pres">
      <dgm:prSet presAssocID="{B02C7C47-F270-4F52-AEB0-1050F7F70A2D}" presName="hierRoot2" presStyleCnt="0">
        <dgm:presLayoutVars>
          <dgm:hierBranch val="init"/>
        </dgm:presLayoutVars>
      </dgm:prSet>
      <dgm:spPr/>
    </dgm:pt>
    <dgm:pt modelId="{21EAC422-2072-409F-9E3C-40F3966FAAB7}" type="pres">
      <dgm:prSet presAssocID="{B02C7C47-F270-4F52-AEB0-1050F7F70A2D}" presName="rootComposite" presStyleCnt="0"/>
      <dgm:spPr/>
    </dgm:pt>
    <dgm:pt modelId="{9289B91E-FDE3-4117-94C1-E61EF7871C60}" type="pres">
      <dgm:prSet presAssocID="{B02C7C47-F270-4F52-AEB0-1050F7F70A2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8ACE0-78B9-48D7-9EE7-5E1CD5762531}" type="pres">
      <dgm:prSet presAssocID="{B02C7C47-F270-4F52-AEB0-1050F7F70A2D}" presName="rootConnector" presStyleLbl="node2" presStyleIdx="1" presStyleCnt="2"/>
      <dgm:spPr/>
      <dgm:t>
        <a:bodyPr/>
        <a:lstStyle/>
        <a:p>
          <a:endParaRPr lang="en-US"/>
        </a:p>
      </dgm:t>
    </dgm:pt>
    <dgm:pt modelId="{AE91A213-51A6-470B-AC4B-FAB5FEE22460}" type="pres">
      <dgm:prSet presAssocID="{B02C7C47-F270-4F52-AEB0-1050F7F70A2D}" presName="hierChild4" presStyleCnt="0"/>
      <dgm:spPr/>
    </dgm:pt>
    <dgm:pt modelId="{6BF8CC18-FA1C-4E5D-BB84-61EC44D3ADF3}" type="pres">
      <dgm:prSet presAssocID="{B02C7C47-F270-4F52-AEB0-1050F7F70A2D}" presName="hierChild5" presStyleCnt="0"/>
      <dgm:spPr/>
    </dgm:pt>
    <dgm:pt modelId="{533D5E96-3098-4AE5-A299-1DB17A51285C}" type="pres">
      <dgm:prSet presAssocID="{A223CC0C-1786-400F-AE7A-EC82906EC601}" presName="hierChild3" presStyleCnt="0"/>
      <dgm:spPr/>
    </dgm:pt>
  </dgm:ptLst>
  <dgm:cxnLst>
    <dgm:cxn modelId="{EF05CC4B-13C8-496A-BBCE-75D8B4434C8B}" srcId="{A223CC0C-1786-400F-AE7A-EC82906EC601}" destId="{06375A3E-7F19-420E-9233-5DB79BDBFE45}" srcOrd="0" destOrd="0" parTransId="{1A65E8C8-6E75-4F6A-A122-38771C217F7F}" sibTransId="{4595159D-9A01-47A1-9934-11229B386C75}"/>
    <dgm:cxn modelId="{0E33D817-265A-4164-B018-3DF1F0A749B2}" type="presOf" srcId="{1A65E8C8-6E75-4F6A-A122-38771C217F7F}" destId="{7B68BA4F-3882-4EEC-8D13-0268E0E51B99}" srcOrd="0" destOrd="0" presId="urn:microsoft.com/office/officeart/2005/8/layout/orgChart1"/>
    <dgm:cxn modelId="{2BEDDFA5-BAD6-447D-BA82-DF7715224F13}" type="presOf" srcId="{06375A3E-7F19-420E-9233-5DB79BDBFE45}" destId="{BAE1E531-629C-4AD0-ADFA-FD248A7E734C}" srcOrd="1" destOrd="0" presId="urn:microsoft.com/office/officeart/2005/8/layout/orgChart1"/>
    <dgm:cxn modelId="{F5F576DC-1E2C-4315-8ED6-0018DF8401FC}" type="presOf" srcId="{E7B6D6DA-C85B-4BAA-81D0-73B356952CD7}" destId="{7C43A52F-666A-4EE3-92A3-C444DC611722}" srcOrd="0" destOrd="0" presId="urn:microsoft.com/office/officeart/2005/8/layout/orgChart1"/>
    <dgm:cxn modelId="{AF0EE837-F678-4FB9-8E08-A4757EAB47B8}" srcId="{A223CC0C-1786-400F-AE7A-EC82906EC601}" destId="{B02C7C47-F270-4F52-AEB0-1050F7F70A2D}" srcOrd="1" destOrd="0" parTransId="{E7B6D6DA-C85B-4BAA-81D0-73B356952CD7}" sibTransId="{F0C93029-C10E-4E21-9B65-7D6A839B2512}"/>
    <dgm:cxn modelId="{C5F8D9C6-F605-4AB8-A8FF-88F6DEBFE58B}" type="presOf" srcId="{B02C7C47-F270-4F52-AEB0-1050F7F70A2D}" destId="{9289B91E-FDE3-4117-94C1-E61EF7871C60}" srcOrd="0" destOrd="0" presId="urn:microsoft.com/office/officeart/2005/8/layout/orgChart1"/>
    <dgm:cxn modelId="{DB7AF122-DB3B-46EA-BD15-C5F9B75AA3A3}" type="presOf" srcId="{A223CC0C-1786-400F-AE7A-EC82906EC601}" destId="{1D0BCAF3-8A56-402D-9DAC-1F3749BA1857}" srcOrd="1" destOrd="0" presId="urn:microsoft.com/office/officeart/2005/8/layout/orgChart1"/>
    <dgm:cxn modelId="{19D1DB1E-AAC6-4DF9-BDE9-FC4FC631007B}" type="presOf" srcId="{06375A3E-7F19-420E-9233-5DB79BDBFE45}" destId="{FA4CFD39-4CD1-47F1-8554-A3B9F714AF5B}" srcOrd="0" destOrd="0" presId="urn:microsoft.com/office/officeart/2005/8/layout/orgChart1"/>
    <dgm:cxn modelId="{147D2B92-29E9-4B53-8E92-9B5621456CE2}" type="presOf" srcId="{B02C7C47-F270-4F52-AEB0-1050F7F70A2D}" destId="{1D78ACE0-78B9-48D7-9EE7-5E1CD5762531}" srcOrd="1" destOrd="0" presId="urn:microsoft.com/office/officeart/2005/8/layout/orgChart1"/>
    <dgm:cxn modelId="{026E58FE-0878-4B43-B6BA-7136F825955B}" srcId="{EAF6FA97-649C-411A-836B-22F77CA4544C}" destId="{A223CC0C-1786-400F-AE7A-EC82906EC601}" srcOrd="0" destOrd="0" parTransId="{C60AE27A-F479-4CC4-83FC-4620BBA87F45}" sibTransId="{0F0C0E66-561C-4E91-9DEB-0ADCD450ABC2}"/>
    <dgm:cxn modelId="{55366F9E-6BE6-438D-9E51-C2E5E5B6800F}" type="presOf" srcId="{A223CC0C-1786-400F-AE7A-EC82906EC601}" destId="{2EAEC388-0A46-4C0A-8A0C-0834D4992F82}" srcOrd="0" destOrd="0" presId="urn:microsoft.com/office/officeart/2005/8/layout/orgChart1"/>
    <dgm:cxn modelId="{09012900-7690-44D9-9726-6B122DA83BF9}" type="presOf" srcId="{EAF6FA97-649C-411A-836B-22F77CA4544C}" destId="{63993FED-A262-4809-AC2F-889941B73848}" srcOrd="0" destOrd="0" presId="urn:microsoft.com/office/officeart/2005/8/layout/orgChart1"/>
    <dgm:cxn modelId="{E7A5043A-62B4-4B1A-9A1A-882810D62A55}" type="presParOf" srcId="{63993FED-A262-4809-AC2F-889941B73848}" destId="{53BB659A-085B-4A3C-AD4A-55ECA6FFEDF8}" srcOrd="0" destOrd="0" presId="urn:microsoft.com/office/officeart/2005/8/layout/orgChart1"/>
    <dgm:cxn modelId="{605CC111-BDB3-4D94-9BC4-447DC257F209}" type="presParOf" srcId="{53BB659A-085B-4A3C-AD4A-55ECA6FFEDF8}" destId="{D00A8721-5774-4884-8AC8-9AC1C0F7F98A}" srcOrd="0" destOrd="0" presId="urn:microsoft.com/office/officeart/2005/8/layout/orgChart1"/>
    <dgm:cxn modelId="{93FBFF2A-F9B5-4485-B5FA-2D3FEDF34810}" type="presParOf" srcId="{D00A8721-5774-4884-8AC8-9AC1C0F7F98A}" destId="{2EAEC388-0A46-4C0A-8A0C-0834D4992F82}" srcOrd="0" destOrd="0" presId="urn:microsoft.com/office/officeart/2005/8/layout/orgChart1"/>
    <dgm:cxn modelId="{ED0D3BF6-5007-40EF-AED9-6C0007B59868}" type="presParOf" srcId="{D00A8721-5774-4884-8AC8-9AC1C0F7F98A}" destId="{1D0BCAF3-8A56-402D-9DAC-1F3749BA1857}" srcOrd="1" destOrd="0" presId="urn:microsoft.com/office/officeart/2005/8/layout/orgChart1"/>
    <dgm:cxn modelId="{E4A69204-6D79-4FEA-8A44-F6708F7BED07}" type="presParOf" srcId="{53BB659A-085B-4A3C-AD4A-55ECA6FFEDF8}" destId="{749FF7A7-9B56-4381-8423-6B7EF57930CC}" srcOrd="1" destOrd="0" presId="urn:microsoft.com/office/officeart/2005/8/layout/orgChart1"/>
    <dgm:cxn modelId="{E0E07FDA-ADEA-4737-955C-E3B84509532D}" type="presParOf" srcId="{749FF7A7-9B56-4381-8423-6B7EF57930CC}" destId="{7B68BA4F-3882-4EEC-8D13-0268E0E51B99}" srcOrd="0" destOrd="0" presId="urn:microsoft.com/office/officeart/2005/8/layout/orgChart1"/>
    <dgm:cxn modelId="{17C52843-5892-422D-B9DC-21ADDE0C9A79}" type="presParOf" srcId="{749FF7A7-9B56-4381-8423-6B7EF57930CC}" destId="{87741EB4-F3EC-4C5E-811A-3D60D4CBF199}" srcOrd="1" destOrd="0" presId="urn:microsoft.com/office/officeart/2005/8/layout/orgChart1"/>
    <dgm:cxn modelId="{5B875122-4578-41CA-BDBE-ADC9CD680A0E}" type="presParOf" srcId="{87741EB4-F3EC-4C5E-811A-3D60D4CBF199}" destId="{D57ABF5C-BF21-49E2-B63A-8DF3F99A267D}" srcOrd="0" destOrd="0" presId="urn:microsoft.com/office/officeart/2005/8/layout/orgChart1"/>
    <dgm:cxn modelId="{34657AD9-ACDF-4783-8419-50E8355A8F6F}" type="presParOf" srcId="{D57ABF5C-BF21-49E2-B63A-8DF3F99A267D}" destId="{FA4CFD39-4CD1-47F1-8554-A3B9F714AF5B}" srcOrd="0" destOrd="0" presId="urn:microsoft.com/office/officeart/2005/8/layout/orgChart1"/>
    <dgm:cxn modelId="{EE311C09-61BD-4154-9E27-C26B8D01ADFD}" type="presParOf" srcId="{D57ABF5C-BF21-49E2-B63A-8DF3F99A267D}" destId="{BAE1E531-629C-4AD0-ADFA-FD248A7E734C}" srcOrd="1" destOrd="0" presId="urn:microsoft.com/office/officeart/2005/8/layout/orgChart1"/>
    <dgm:cxn modelId="{7816D30A-9AB9-44D1-970A-33B28D646CDE}" type="presParOf" srcId="{87741EB4-F3EC-4C5E-811A-3D60D4CBF199}" destId="{9975ED34-9FC8-4746-8B76-D1AD7091397E}" srcOrd="1" destOrd="0" presId="urn:microsoft.com/office/officeart/2005/8/layout/orgChart1"/>
    <dgm:cxn modelId="{49FD4BD0-D46F-4F23-BFB6-E9E3AD71547F}" type="presParOf" srcId="{87741EB4-F3EC-4C5E-811A-3D60D4CBF199}" destId="{009CA569-2739-483B-A8EE-287946C5ECFB}" srcOrd="2" destOrd="0" presId="urn:microsoft.com/office/officeart/2005/8/layout/orgChart1"/>
    <dgm:cxn modelId="{7E44ECC3-0B4F-4F4F-8A6D-95E8FC3A1581}" type="presParOf" srcId="{749FF7A7-9B56-4381-8423-6B7EF57930CC}" destId="{7C43A52F-666A-4EE3-92A3-C444DC611722}" srcOrd="2" destOrd="0" presId="urn:microsoft.com/office/officeart/2005/8/layout/orgChart1"/>
    <dgm:cxn modelId="{C41C6487-1D8B-43AD-B3A4-ADE42F22B20A}" type="presParOf" srcId="{749FF7A7-9B56-4381-8423-6B7EF57930CC}" destId="{35673547-E17A-4E69-A615-0C400798D9A9}" srcOrd="3" destOrd="0" presId="urn:microsoft.com/office/officeart/2005/8/layout/orgChart1"/>
    <dgm:cxn modelId="{0169BEEC-50D8-4FBF-A385-96808069A283}" type="presParOf" srcId="{35673547-E17A-4E69-A615-0C400798D9A9}" destId="{21EAC422-2072-409F-9E3C-40F3966FAAB7}" srcOrd="0" destOrd="0" presId="urn:microsoft.com/office/officeart/2005/8/layout/orgChart1"/>
    <dgm:cxn modelId="{78F6FAD0-0E0C-4CCD-901B-224B1868056D}" type="presParOf" srcId="{21EAC422-2072-409F-9E3C-40F3966FAAB7}" destId="{9289B91E-FDE3-4117-94C1-E61EF7871C60}" srcOrd="0" destOrd="0" presId="urn:microsoft.com/office/officeart/2005/8/layout/orgChart1"/>
    <dgm:cxn modelId="{58D3344C-D9DE-4416-84C8-1870B5B25826}" type="presParOf" srcId="{21EAC422-2072-409F-9E3C-40F3966FAAB7}" destId="{1D78ACE0-78B9-48D7-9EE7-5E1CD5762531}" srcOrd="1" destOrd="0" presId="urn:microsoft.com/office/officeart/2005/8/layout/orgChart1"/>
    <dgm:cxn modelId="{0CD1BB8B-A35A-47D1-ABE0-9E78A6DA4F44}" type="presParOf" srcId="{35673547-E17A-4E69-A615-0C400798D9A9}" destId="{AE91A213-51A6-470B-AC4B-FAB5FEE22460}" srcOrd="1" destOrd="0" presId="urn:microsoft.com/office/officeart/2005/8/layout/orgChart1"/>
    <dgm:cxn modelId="{EE332521-8614-4499-9134-962D73857001}" type="presParOf" srcId="{35673547-E17A-4E69-A615-0C400798D9A9}" destId="{6BF8CC18-FA1C-4E5D-BB84-61EC44D3ADF3}" srcOrd="2" destOrd="0" presId="urn:microsoft.com/office/officeart/2005/8/layout/orgChart1"/>
    <dgm:cxn modelId="{7640C114-E0D3-40FD-9091-915FB08A3B58}" type="presParOf" srcId="{53BB659A-085B-4A3C-AD4A-55ECA6FFEDF8}" destId="{533D5E96-3098-4AE5-A299-1DB17A5128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46FF5-6DAB-44CE-9512-E4AF0874C915}">
      <dsp:nvSpPr>
        <dsp:cNvPr id="0" name=""/>
        <dsp:cNvSpPr/>
      </dsp:nvSpPr>
      <dsp:spPr>
        <a:xfrm rot="5400000">
          <a:off x="-203661" y="206021"/>
          <a:ext cx="1357746" cy="95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-</a:t>
          </a:r>
        </a:p>
      </dsp:txBody>
      <dsp:txXfrm rot="-5400000">
        <a:off x="1" y="477570"/>
        <a:ext cx="950422" cy="407324"/>
      </dsp:txXfrm>
    </dsp:sp>
    <dsp:sp modelId="{9B216926-86B2-4EE8-ADBF-24AD1753340C}">
      <dsp:nvSpPr>
        <dsp:cNvPr id="0" name=""/>
        <dsp:cNvSpPr/>
      </dsp:nvSpPr>
      <dsp:spPr>
        <a:xfrm rot="5400000">
          <a:off x="4339243" y="-3386461"/>
          <a:ext cx="882535" cy="7660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1. Large content of structural carbohydrate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2. Low level of storage carbohydrate</a:t>
          </a:r>
        </a:p>
      </dsp:txBody>
      <dsp:txXfrm rot="-5400000">
        <a:off x="950422" y="45442"/>
        <a:ext cx="7617095" cy="796371"/>
      </dsp:txXfrm>
    </dsp:sp>
    <dsp:sp modelId="{50291A6E-C8F5-4858-BFAA-DCB33B9265CD}">
      <dsp:nvSpPr>
        <dsp:cNvPr id="0" name=""/>
        <dsp:cNvSpPr/>
      </dsp:nvSpPr>
      <dsp:spPr>
        <a:xfrm rot="5400000">
          <a:off x="-203661" y="1366288"/>
          <a:ext cx="1357746" cy="95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-</a:t>
          </a:r>
        </a:p>
      </dsp:txBody>
      <dsp:txXfrm rot="-5400000">
        <a:off x="1" y="1637837"/>
        <a:ext cx="950422" cy="407324"/>
      </dsp:txXfrm>
    </dsp:sp>
    <dsp:sp modelId="{BE2FB110-F6CC-461F-885E-B03E931FAB01}">
      <dsp:nvSpPr>
        <dsp:cNvPr id="0" name=""/>
        <dsp:cNvSpPr/>
      </dsp:nvSpPr>
      <dsp:spPr>
        <a:xfrm rot="5400000">
          <a:off x="4339243" y="-2226194"/>
          <a:ext cx="882535" cy="7660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3. Low nitrogen/protein content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4. Low mineral content</a:t>
          </a:r>
        </a:p>
      </dsp:txBody>
      <dsp:txXfrm rot="-5400000">
        <a:off x="950422" y="1205709"/>
        <a:ext cx="7617095" cy="796371"/>
      </dsp:txXfrm>
    </dsp:sp>
    <dsp:sp modelId="{B0B118E9-BEAF-4C99-AE2E-8A235FD744AB}">
      <dsp:nvSpPr>
        <dsp:cNvPr id="0" name=""/>
        <dsp:cNvSpPr/>
      </dsp:nvSpPr>
      <dsp:spPr>
        <a:xfrm rot="5400000">
          <a:off x="-203661" y="2526555"/>
          <a:ext cx="1357746" cy="95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-</a:t>
          </a:r>
        </a:p>
      </dsp:txBody>
      <dsp:txXfrm rot="-5400000">
        <a:off x="1" y="2798104"/>
        <a:ext cx="950422" cy="407324"/>
      </dsp:txXfrm>
    </dsp:sp>
    <dsp:sp modelId="{3181682E-ADDC-4F5B-B154-7C618A51683E}">
      <dsp:nvSpPr>
        <dsp:cNvPr id="0" name=""/>
        <dsp:cNvSpPr/>
      </dsp:nvSpPr>
      <dsp:spPr>
        <a:xfrm rot="5400000">
          <a:off x="4339243" y="-1065927"/>
          <a:ext cx="882535" cy="7660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5. Presence of antinutritional factors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6. Poor/slow digestibility due to delayed microbial colonization</a:t>
          </a:r>
        </a:p>
      </dsp:txBody>
      <dsp:txXfrm rot="-5400000">
        <a:off x="950422" y="2365976"/>
        <a:ext cx="7617095" cy="796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3A52F-666A-4EE3-92A3-C444DC611722}">
      <dsp:nvSpPr>
        <dsp:cNvPr id="0" name=""/>
        <dsp:cNvSpPr/>
      </dsp:nvSpPr>
      <dsp:spPr>
        <a:xfrm>
          <a:off x="3048000" y="1252609"/>
          <a:ext cx="1723901" cy="525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23"/>
              </a:lnTo>
              <a:lnTo>
                <a:pt x="1723901" y="262923"/>
              </a:lnTo>
              <a:lnTo>
                <a:pt x="1723901" y="5258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8BA4F-3882-4EEC-8D13-0268E0E51B99}">
      <dsp:nvSpPr>
        <dsp:cNvPr id="0" name=""/>
        <dsp:cNvSpPr/>
      </dsp:nvSpPr>
      <dsp:spPr>
        <a:xfrm>
          <a:off x="1533059" y="1252609"/>
          <a:ext cx="1514940" cy="525846"/>
        </a:xfrm>
        <a:custGeom>
          <a:avLst/>
          <a:gdLst/>
          <a:ahLst/>
          <a:cxnLst/>
          <a:rect l="0" t="0" r="0" b="0"/>
          <a:pathLst>
            <a:path>
              <a:moveTo>
                <a:pt x="1514940" y="0"/>
              </a:moveTo>
              <a:lnTo>
                <a:pt x="1514940" y="262923"/>
              </a:lnTo>
              <a:lnTo>
                <a:pt x="0" y="262923"/>
              </a:lnTo>
              <a:lnTo>
                <a:pt x="0" y="5258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EC388-0A46-4C0A-8A0C-0834D4992F82}">
      <dsp:nvSpPr>
        <dsp:cNvPr id="0" name=""/>
        <dsp:cNvSpPr/>
      </dsp:nvSpPr>
      <dsp:spPr>
        <a:xfrm>
          <a:off x="1795983" y="592"/>
          <a:ext cx="2504033" cy="1252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NaOH treatment </a:t>
          </a:r>
        </a:p>
      </dsp:txBody>
      <dsp:txXfrm>
        <a:off x="1795983" y="592"/>
        <a:ext cx="2504033" cy="1252016"/>
      </dsp:txXfrm>
    </dsp:sp>
    <dsp:sp modelId="{FA4CFD39-4CD1-47F1-8554-A3B9F714AF5B}">
      <dsp:nvSpPr>
        <dsp:cNvPr id="0" name=""/>
        <dsp:cNvSpPr/>
      </dsp:nvSpPr>
      <dsp:spPr>
        <a:xfrm>
          <a:off x="72081" y="1778456"/>
          <a:ext cx="2921956" cy="1252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A. Wet method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Beckmann method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Modified Beckmann method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IN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Torgrimsby</a:t>
          </a: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method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Dip method</a:t>
          </a:r>
        </a:p>
      </dsp:txBody>
      <dsp:txXfrm>
        <a:off x="72081" y="1778456"/>
        <a:ext cx="2921956" cy="1252016"/>
      </dsp:txXfrm>
    </dsp:sp>
    <dsp:sp modelId="{9289B91E-FDE3-4117-94C1-E61EF7871C60}">
      <dsp:nvSpPr>
        <dsp:cNvPr id="0" name=""/>
        <dsp:cNvSpPr/>
      </dsp:nvSpPr>
      <dsp:spPr>
        <a:xfrm>
          <a:off x="3519885" y="1778456"/>
          <a:ext cx="2504033" cy="1252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2-Dry method</a:t>
          </a:r>
        </a:p>
      </dsp:txBody>
      <dsp:txXfrm>
        <a:off x="3519885" y="1778456"/>
        <a:ext cx="2504033" cy="1252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7B504-9299-4C93-8A3D-0EA8C6011876}" type="datetimeFigureOut">
              <a:rPr lang="en-IN" smtClean="0"/>
              <a:pPr/>
              <a:t>24-01-2022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3F8EE-F56E-4E27-9D2C-9559C34D337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2482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193A-76BE-425E-8C4C-50C747325B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9644-4B91-4423-90E6-06DCE976BC8B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349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3D7-7FE6-4221-AF52-4F65D7C3F332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2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67A-C866-432A-B196-4AFBB16B7564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05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179B-512E-41DF-9E50-591250F7F086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F5D70-353A-410C-A9C6-40ABB13B66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AA74-C643-4F16-AADB-49E69E4A8AF5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706D8-2E1C-45AA-9FF3-3355256BBE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82C1-561E-49F0-9345-6D6C3849166C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1E27A-77D6-42A5-865B-D523526B23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FFAB-9044-40E8-8495-42DB7433098F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2AD7A-897A-4A7C-80FC-04C4E31F94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B32A-4DD5-4E97-890F-45C5A699CF01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B00C7-7DBD-4047-AA91-62A1C124E6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2DDB-8468-43EC-A348-14C0B05BAB15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5A787-C0C2-45E6-A706-A111D1815A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A04AD-C7B9-456A-8081-784406206F47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201EF-662A-49B3-87E0-0FA5736425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A462-9C70-40D5-B998-A086D4A5537D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F0164-B88C-4DCA-A680-5F670293BB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68C-5AA9-449E-BDF0-6080141A727A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76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DEE0-CCE7-40B3-A3D3-C94144596434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C3085-B77D-43B4-B621-793474C958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5AC3-0A65-40B1-8522-BDDE846FF193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89FE7-5265-4218-9A16-52EDCDE9B3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1582-506C-452A-905C-A09B18609DCF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1C974-ABF0-4052-AB51-493C5714B0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9EC1-09C1-4BAE-B2D6-33E2368D1B3B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BC2E6-0BC7-4198-AAAC-6B387681D7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3040-CBAE-4F63-A094-F0820352A4D1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04550-C00B-4411-8737-DE6694CD19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41FF-5BF7-44AB-B629-FCFA44CA91A4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DEBAD-0895-447D-8C0B-D54815D87A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A186-B316-4C44-8CB2-05590FB3D258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81638-4038-436F-8391-6595F413D8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5873-662E-4652-AA49-C0364D362F51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0D179-33B7-439A-A61D-AB2568E37E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1CBE-A4DC-44FB-89CB-2C013C31ED59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208B1-A3A9-4828-BEC5-588935D7E9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CD72-FB6A-4832-BD40-CDDF6B14446D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6F3A-766F-44C7-A13E-0BB83150E8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33B3-F3CF-48D9-9F2D-DBD3AB62F67D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9499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1355-52B9-4D27-98E9-2C810183AB54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0895F-54BA-42FC-9905-DB3489D1EE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62D0-636C-4150-ADC1-957E02FA0275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28B74-B3A0-4367-B9DF-785399AE8F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5129-24A6-4253-B7CD-1F4586ADF1E0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3DCE8-5C2B-4DE2-B55F-D5F768587C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D644-E611-477D-A2D4-85C86F2425BA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49C06-48BA-4229-863F-E90A8EF709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84BD-FB3A-4BC6-BDE0-7F0CABB627BB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35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6536-763A-47D1-A9C6-6A822C599F94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12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C11D-AF6F-401F-962C-14C64B642A36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88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4F89-ADC5-47D0-B186-5F415153B4D6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26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4EAE101-7FF5-4644-ABA9-9C46E3C24932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85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D85C-87F0-4C86-BC19-2A6E411697B0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21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NUL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E76986-7715-4BD9-ADC0-734ED3E21ED8}" type="datetime1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011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428" y="365001"/>
            <a:ext cx="7887146" cy="132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428" y="1826122"/>
            <a:ext cx="7887146" cy="435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27" y="6356821"/>
            <a:ext cx="2057176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FBB24E-E152-46BD-BF22-EEE72D11D636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397" y="6356821"/>
            <a:ext cx="3085207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397" y="6356821"/>
            <a:ext cx="2057177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FE8088B7-6A2B-4E8D-AD55-ED35B9A68BF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5pPr>
      <a:lvl6pPr marL="321457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6pPr>
      <a:lvl7pPr marL="642915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7pPr>
      <a:lvl8pPr marL="964372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8pPr>
      <a:lvl9pPr marL="1285829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9pPr>
    </p:titleStyle>
    <p:bodyStyle>
      <a:lvl1pPr marL="160729" indent="-160729" algn="l" rtl="0" fontAlgn="base">
        <a:lnSpc>
          <a:spcPct val="90000"/>
        </a:lnSpc>
        <a:spcBef>
          <a:spcPts val="703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2186" indent="-160729" algn="l" rtl="0" fontAlgn="base">
        <a:lnSpc>
          <a:spcPct val="90000"/>
        </a:lnSpc>
        <a:spcBef>
          <a:spcPts val="35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rtl="0" fontAlgn="base">
        <a:lnSpc>
          <a:spcPct val="90000"/>
        </a:lnSpc>
        <a:spcBef>
          <a:spcPts val="352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rtl="0" fontAlgn="base">
        <a:lnSpc>
          <a:spcPct val="90000"/>
        </a:lnSpc>
        <a:spcBef>
          <a:spcPts val="352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rtl="0" fontAlgn="base">
        <a:lnSpc>
          <a:spcPct val="90000"/>
        </a:lnSpc>
        <a:spcBef>
          <a:spcPts val="352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428" y="365001"/>
            <a:ext cx="7887146" cy="132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428" y="1826122"/>
            <a:ext cx="7887146" cy="435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27" y="6356821"/>
            <a:ext cx="2057176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FAA84B-A04F-4E0E-B428-97D5752D8B18}" type="datetimeFigureOut">
              <a:rPr lang="en-GB"/>
              <a:pPr>
                <a:defRPr/>
              </a:pPr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397" y="6356821"/>
            <a:ext cx="3085207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397" y="6356821"/>
            <a:ext cx="2057177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E7C8633F-7195-4A3C-93D3-588EDAA0343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5pPr>
      <a:lvl6pPr marL="321457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6pPr>
      <a:lvl7pPr marL="642915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7pPr>
      <a:lvl8pPr marL="964372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8pPr>
      <a:lvl9pPr marL="1285829" algn="l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 Light" pitchFamily="34" charset="0"/>
        </a:defRPr>
      </a:lvl9pPr>
    </p:titleStyle>
    <p:bodyStyle>
      <a:lvl1pPr marL="160729" indent="-160729" algn="l" rtl="0" fontAlgn="base">
        <a:lnSpc>
          <a:spcPct val="90000"/>
        </a:lnSpc>
        <a:spcBef>
          <a:spcPts val="703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2186" indent="-160729" algn="l" rtl="0" fontAlgn="base">
        <a:lnSpc>
          <a:spcPct val="90000"/>
        </a:lnSpc>
        <a:spcBef>
          <a:spcPts val="352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rtl="0" fontAlgn="base">
        <a:lnSpc>
          <a:spcPct val="90000"/>
        </a:lnSpc>
        <a:spcBef>
          <a:spcPts val="352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rtl="0" fontAlgn="base">
        <a:lnSpc>
          <a:spcPct val="90000"/>
        </a:lnSpc>
        <a:spcBef>
          <a:spcPts val="352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rtl="0" fontAlgn="base">
        <a:lnSpc>
          <a:spcPct val="90000"/>
        </a:lnSpc>
        <a:spcBef>
          <a:spcPts val="352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5800" y="1234976"/>
            <a:ext cx="6858001" cy="59382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8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396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62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0B677-5F09-4C70-9C7F-5F7A7733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6644640" cy="145075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iv-Pelleting</a:t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75D4B5-E545-40B6-B6D5-40188414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954866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Pelleting extruding individual or mixture of feed ingredients by compacting and forcing through die opening by any mechanical process.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optimum amounts of heat, moisture and pressure is required.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Roughages are usually grounded before they are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pelleted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size of pellets range from 12/6’’.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Pelleted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roughage weigh about 40lb/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compared to 5-6 lb/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long hay.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v-Boiling under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64066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method has great effect on improvement of feeding quality of poor quality roughage.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process breaks the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-cellulosic bonds through steaming at high pressure which increased digestibility of the product.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increase in digestibility is reported due to combination of the direct physical influence of steam (7- 42.2 kg/cm2), heat and pressure on lignin and separating cell wall components and from auto-hydrolysis by the acid released.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A454D0-E26C-4D2E-97A8-26B688A6D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use of ionizing radiations to increase the digestibility of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-cellulosic material is based on the observation that when wood is irradiated the cellulose chain length decreases and insoluble carbohydrate become more available to rumen bacteria.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quantum of irradiation needed (25-75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mrad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to break the digestion ceiling and to release substantial amount of additional energy in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lignocellulosic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material is quite high and therefore, this method is too expensive for commercial application.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143000"/>
            <a:ext cx="2299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vi-Irradiation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Chemical treatments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aim of chemical treatment is to increase lignin solubility or decrease the bonds between lignin and other cell wall constituents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Increase voluntary feed intake and digestibility of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-cellulosic material.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Several chemicals used to improve the quality and nutritional value of poor quality roughages. 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381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07624159-A27B-4D06-AEA8-F1556EB4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Alkali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2A36FA-101F-4734-A13A-6155C36C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964266"/>
          </a:xfrm>
        </p:spPr>
        <p:txBody>
          <a:bodyPr rtlCol="0"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 with alkali like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Ca(OH)2, KOH, NH4OH.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process was first used on straw in Germany (1919) during first world war to fulfill the shortage of quality fodder.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Treated straw was termed as “fodder cellulose”.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NaOH treatment of straw is of two types: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23E887B-5CA0-4A3B-966A-D2A9565B0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21375637"/>
              </p:ext>
            </p:extLst>
          </p:nvPr>
        </p:nvGraphicFramePr>
        <p:xfrm>
          <a:off x="3352800" y="3124200"/>
          <a:ext cx="6096000" cy="303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2A36FA-101F-4734-A13A-6155C36C0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1-Beckmann method (developed in 1921):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treated chopped straw in 8-10 times its weight of cold 1.2 -1.5% (w/v) solution of NaOH for at least 4 hrs.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treated straw is drained and washed with large quantity of water until free from alkali. 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NaOH is caustic and corrosive for animal tissues, it should be thoroughly washed with water.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quantity of water used to wash the treated straw varies from 40 -50 % of the added NaOH.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into the environment (water pollution).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2-Modified Beckmann method: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 utilizes less NaOH therefore requires less water and also DM losses are less.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E3124CD-E4C6-43F7-B621-4C134C57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Wet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332965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2A36FA-101F-4734-A13A-6155C36C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58051"/>
            <a:ext cx="7543801" cy="12784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3-Dip method: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eliminate the limitations of Beckmann methods,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Sundstol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 (1981) developed dip method of alkali treatment.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draining the excess alkali solution, the straw is allowed to ripen for 3-6 days which improved digestibility of finished product.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52B6FFB-EBDF-469D-BD40-D10C4B701FFD}"/>
              </a:ext>
            </a:extLst>
          </p:cNvPr>
          <p:cNvSpPr txBox="1">
            <a:spLocks/>
          </p:cNvSpPr>
          <p:nvPr/>
        </p:nvSpPr>
        <p:spPr>
          <a:xfrm>
            <a:off x="878541" y="3886200"/>
            <a:ext cx="7543801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eliminate the limitations of wet methods, Wilson and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Pigden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(1964) develop a dry alkali treatment method.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straw is spayed or sprinkled with small amount of concentrated solution of NaOH. 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4-6 kg of NaOH dissolved in 200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water is adequate for 100 kg straw.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Intake of treated material is increased by 30-40% and digestibility by 10-15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97F67E5-3039-42F5-B242-0A11B42F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03621"/>
            <a:ext cx="7543800" cy="110637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Dry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274446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A5277C7-D9A5-421C-B6F6-14579FBA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with calcium hydroxide</a:t>
            </a:r>
            <a:endParaRPr lang="en-I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AD1F4A3-24B4-4096-8AAD-A02A2A40E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cheaper, safer to use and easily available but low soluble in water and weak alkali.</a:t>
            </a:r>
          </a:p>
          <a:p>
            <a:pPr algn="just">
              <a:buFont typeface="Wingdings" pitchFamily="2" charset="2"/>
              <a:buChar char="v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Require long reaction time.</a:t>
            </a:r>
          </a:p>
          <a:p>
            <a:pPr algn="just">
              <a:buFont typeface="Wingdings" pitchFamily="2" charset="2"/>
              <a:buChar char="v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4kg Ca(OH)2/100 kg straw with enough water to give 50% moisture in treated material and incubate for 90-150 days.</a:t>
            </a:r>
          </a:p>
          <a:p>
            <a:pPr algn="just">
              <a:buFont typeface="Wingdings" pitchFamily="2" charset="2"/>
              <a:buChar char="v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Combination of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Ca(OH)2 gives better results than either of the alkali alone.</a:t>
            </a:r>
          </a:p>
          <a:p>
            <a:pPr algn="just">
              <a:buFont typeface="Wingdings" pitchFamily="2" charset="2"/>
              <a:buChar char="v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4%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produced better results than 4% Ca(OH)2 treatment.</a:t>
            </a:r>
          </a:p>
          <a:p>
            <a:pPr algn="just">
              <a:buFont typeface="Wingdings" pitchFamily="2" charset="2"/>
              <a:buChar char="v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cost of chemicals, pollution problem, corrosive nature of alkali limits their use.</a:t>
            </a:r>
          </a:p>
          <a:p>
            <a:pPr algn="just">
              <a:buFont typeface="Wingdings" pitchFamily="2" charset="2"/>
              <a:buChar char="v"/>
            </a:pP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88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ii-Ammonia treatment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940041" cy="40233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Ammonia serve as alkali to improve the digestion of poor quality roughage.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Also, it serves as an sources of nitrogen for microbial protein synthesis.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Stack/anhydrous method of ammonia treatment: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method was developed by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Sundstol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al., (1970-75).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Stacks of straw was wrapped with polyethylene cover and injected with 3% anhydrous ammonia.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material with a high sugar content when treated with anhydrous ammonia at high temperature (&gt;70 ℃) a poisonous compound 4-methyl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imidasol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be formed which may cause crazy cow or angry cow or bovine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bonker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hyperexcitability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in dairy cow. 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264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2-Aqueous ammonia: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also used at the concentration of 20-30% for straw treatment.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3-Ammonia through urea hydrolysis: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Anhydrous or aqueous ammonia are costly, not easily available and difficult to transport due to corrosive nature.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Fertilizer urea can be use to generate ammonia and over come the limitation of associated with aqueous and anhydrous ammonia.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 and low cost method.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Create no pollution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 as preservative.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Treated straw is pliable and palatable.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Urine can also be used for the treatment of poor quality roughage.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081E5A-F7F0-4E53-B767-8775B4FF63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1478018" cy="1478018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93884907-B91D-443E-87AA-DEC07B739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277" y="4495800"/>
            <a:ext cx="6790123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IN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College of Veterinary Science &amp; Animal Husbandry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IN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U.P. Pt. Deen Dayal Upadhyaya Pashu Chikitsa Vigyan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IN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Vishwavidyalaya Evam Go-Anusandhan Sansthan</a:t>
            </a:r>
          </a:p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en-IN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(DUVASU), Mathura - 281001 (U.P.)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9E47AF-53A6-4D64-A702-2E503DFC162F}"/>
              </a:ext>
            </a:extLst>
          </p:cNvPr>
          <p:cNvSpPr/>
          <p:nvPr/>
        </p:nvSpPr>
        <p:spPr>
          <a:xfrm>
            <a:off x="3751160" y="5574268"/>
            <a:ext cx="219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www.upvetuniv.edu.in</a:t>
            </a:r>
          </a:p>
        </p:txBody>
      </p:sp>
      <p:pic>
        <p:nvPicPr>
          <p:cNvPr id="9" name="Picture 8" descr="New Pictu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6796" y="304800"/>
            <a:ext cx="1667204" cy="145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64147684-C2A0-4377-9515-7EF7DF03E290}"/>
              </a:ext>
            </a:extLst>
          </p:cNvPr>
          <p:cNvSpPr txBox="1">
            <a:spLocks/>
          </p:cNvSpPr>
          <p:nvPr/>
        </p:nvSpPr>
        <p:spPr>
          <a:xfrm>
            <a:off x="2590800" y="2152175"/>
            <a:ext cx="3886200" cy="1048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 Muneendra Kumar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Department of Animal Nutrition</a:t>
            </a:r>
            <a:endParaRPr lang="en-I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AA9968B-BEE7-4A21-86F1-A49AB640881B}"/>
              </a:ext>
            </a:extLst>
          </p:cNvPr>
          <p:cNvSpPr/>
          <p:nvPr/>
        </p:nvSpPr>
        <p:spPr>
          <a:xfrm>
            <a:off x="3124200" y="3657600"/>
            <a:ext cx="290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muneendra82@gmail.com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8A1EDBB-4554-4F4B-B6F8-7AB599B73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131596"/>
              </p:ext>
            </p:extLst>
          </p:nvPr>
        </p:nvGraphicFramePr>
        <p:xfrm>
          <a:off x="1524000" y="685800"/>
          <a:ext cx="594106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645">
                  <a:extLst>
                    <a:ext uri="{9D8B030D-6E8A-4147-A177-3AD203B41FA5}">
                      <a16:colId xmlns:a16="http://schemas.microsoft.com/office/drawing/2014/main" xmlns="" val="3530265411"/>
                    </a:ext>
                  </a:extLst>
                </a:gridCol>
                <a:gridCol w="4590415">
                  <a:extLst>
                    <a:ext uri="{9D8B030D-6E8A-4147-A177-3AD203B41FA5}">
                      <a16:colId xmlns:a16="http://schemas.microsoft.com/office/drawing/2014/main" xmlns="" val="3719321819"/>
                    </a:ext>
                  </a:extLst>
                </a:gridCol>
              </a:tblGrid>
              <a:tr h="27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765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L</a:t>
                      </a:r>
                      <a:r>
                        <a:rPr lang="en-IN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ecture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Improving the nutritive value of</a:t>
                      </a:r>
                      <a:r>
                        <a:rPr lang="en-US" alt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poor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quality roughages</a:t>
                      </a:r>
                      <a:endParaRPr lang="en-US" sz="2400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485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810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71594-0435-4C85-9EF1-ACB643232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Take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kg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wheat or chopped paddy straw and spread in a 6-9 inches layer over a impervious cemented floor or on a polythene sheet.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Dissolve 4 kg urea solution in 60 liters of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Spray and mix urea solution thoroughly with straw.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Pile up the mixed material in round shape and cover with polythene sheet.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Roll the ground level sheet with bricks to make it stay air tight.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After 4 weeks, open from side, aerate for 12 hrs and offer gradually to animals.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7.This treatments improves the voluntary intake of straw and increases its TDN and CP value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Ammonia treatment enhance the rate of rumen degradability of wheat straw by more than 60%.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Ammonia treatment increase CP content decrease NDF and cell wall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phenolic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compounds.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xmlns="" id="{3A0F32D3-920F-4360-817A-FA597275C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Oxidizing </a:t>
            </a:r>
            <a:r>
              <a:rPr lang="en-US" alt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agents like  H</a:t>
            </a:r>
            <a:r>
              <a:rPr lang="en-US" altLang="en-US" sz="2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alt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altLang="en-US" sz="2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sodium peroxide etc. can be used for the treatment of wheat straw. </a:t>
            </a:r>
            <a:endParaRPr lang="en-US" alt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Unlike </a:t>
            </a:r>
            <a:r>
              <a:rPr lang="en-US" alt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alkali, which does not disrupt the lignin molecule, peroxides are know to oxidize lignin and disrupt its 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US" alt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cellulose and </a:t>
            </a:r>
            <a:r>
              <a:rPr lang="en-US" alt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hemicellulose</a:t>
            </a:r>
            <a:r>
              <a:rPr lang="en-US" alt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alt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6124" y="1096417"/>
            <a:ext cx="5680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Treatments using oxidizing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agents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E581D4BA-05D7-4BA2-A676-9794870A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Biological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86DF2-093B-44D5-8370-9C25F953F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treatment involve the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microorganisms such as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Phanerochaete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chrysosporium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Streptomyces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viridosporus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Coprinus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fimetarius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etc. or their enzymes for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depolymerization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complex structures present in highly fibrous feed materials. 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based on the principle that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lignolytic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fungi will selectively degrade lignin and may leave behind better digestible cell- wall carbohydrates for further by the ruminants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Spraying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cellulase solution on poor quality roughage @ 25 mg/100 kg material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283252-453F-4218-9345-DE79F11E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Zadrazil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process: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Poor quality roughage was treated with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Pleurotus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sp. The process involved huge loss OM.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Karnal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process: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essentially a biological treatment of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lignocellulosic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material in a 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solid state 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fermentation (SSF)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first stage,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wheat or paddy straw is treated with 4 % urea, keeping moisture level at 40% and then ensiled for 30 days.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second stage,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treated stra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is mixed with 1%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superphosphate and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0.1% calcium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oxide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then moisture to 60-65% before inoculation with 3%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inoculum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Coprinus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fimentarius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culture grown on millet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Urea treatment in first stage break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ligno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-cellulosic bonds, create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conducive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environment, increase CP content and act as chemical sterile in preventing the growth of unwanted organism.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second stage, fungus trap the free ammonia and convert it into amino acids. Considerable DM losses were there (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35%).</a:t>
            </a:r>
          </a:p>
          <a:p>
            <a:pPr>
              <a:buFont typeface="Wingdings" pitchFamily="2" charset="2"/>
              <a:buChar char="v"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7723" y="1158776"/>
            <a:ext cx="6858001" cy="59382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8800" b="1" dirty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Characteristics of poor quality roughages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133600"/>
          <a:ext cx="86106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96440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A-Supplementation with deficient nutrients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Supplement with green fodder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Supplement with urea-molasses liquid supplements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Ensiled with animal waste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B-Treatments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main aim of the treatment of poor quality roughage with different methods is to increase voluntary intake or increase its digestibility or both.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Methods of improving poor quality roughages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04800"/>
          <a:ext cx="8839200" cy="5585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792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B-Treatment methods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385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Physical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Chemical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Physico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-chemical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Biological methods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925">
                <a:tc>
                  <a:txBody>
                    <a:bodyPr/>
                    <a:lstStyle/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Soaking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Chopping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Grinding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Pelleting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Wafering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Stream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under pressure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Irradiation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Alkali treatment [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Ca(OH)2, KOH, NH4OH]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Ammonia treatment (gaseous, aqueous,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urea-ammonia)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treatment (H2SO4, HNO3)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Salt treatment (Na2CO3,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Gaseous treatment (Chlorine and SO2)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Oxidizing agents (H2O2, O3)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Combination of physical-chemical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treatments e.g.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-pelleting, Urea-pelleting, Chopping-alkali, etc.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Enzymes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Rot fungi</a:t>
                      </a:r>
                    </a:p>
                    <a:p>
                      <a:pPr marL="514350" indent="-514350" algn="just">
                        <a:buFont typeface="+mj-lt"/>
                        <a:buAutoNum type="romanL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Mushrooms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7DD65-9386-45C7-96AF-195D6107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Physical treatments </a:t>
            </a:r>
            <a:b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-Soaking</a:t>
            </a:r>
            <a:endParaRPr 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08DCC-B4D5-4293-8749-3A1E41D78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787641" cy="2954866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implies short –term soaking for about 12 to 24 hrs.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paddy straw is rich in oxalate and the major portion of it is present in the form of soluble K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Na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small fraction is present in the insoluble form of calcium oxalate.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Soaking of paddy straw reduces some of the oxalates and may improve the nutritive value of the straw especially the calcium nutrition.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ii-Chopping or chaffing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05000"/>
            <a:ext cx="8016241" cy="2590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Chaffing reduce the risk of selective feeding and thus wastage of fodder can be avoided.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Fodder is chopped uniformly into fine (0.5 cm) or coarse (1-2 cm) particles.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Chopping can be done either with the help of hand operated or power operated chaff cutter.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avoid selectivity and wastage.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facilitate uniform mixing of roughage and concentrate in TMR.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Green fodder chopping facilitates good silage making.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facilitates easy handling as increased bulk density.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improve digestibility due to exposure of relatively large surface area of roughages for microbial digestion.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increase the density of feed thus effectively increase the intake capacity of animal.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1066800"/>
            <a:ext cx="5329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Advantages of chopping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CFA820-18B4-455E-8381-36F694A0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40041" cy="402336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Grinding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lignocellulosic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material affects its behavior in the digestive tract of a ruminant in three ways.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greatly the time and effort made by the animal to break down the materials into particles, which are small enough to pass through the rumen into the lower digestive tract.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increase the surface area of the material thereby providing more sites for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cellulolytic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enzyme action.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increase the density of feed thus effectively increase the intake capacity of animal.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990600"/>
            <a:ext cx="4449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iii-Grinding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3590</TotalTime>
  <Words>1865</Words>
  <Application>Microsoft Office PowerPoint</Application>
  <PresentationFormat>On-screen Show (4:3)</PresentationFormat>
  <Paragraphs>170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Retrospect</vt:lpstr>
      <vt:lpstr>Office Theme</vt:lpstr>
      <vt:lpstr>1_Office Theme</vt:lpstr>
      <vt:lpstr>Welcome</vt:lpstr>
      <vt:lpstr>Slide 2</vt:lpstr>
      <vt:lpstr>Characteristics of poor quality roughages</vt:lpstr>
      <vt:lpstr>Methods of improving poor quality roughages</vt:lpstr>
      <vt:lpstr>Slide 5</vt:lpstr>
      <vt:lpstr>1. Physical treatments  i-Soaking</vt:lpstr>
      <vt:lpstr>ii-Chopping or chaffing</vt:lpstr>
      <vt:lpstr>Slide 8</vt:lpstr>
      <vt:lpstr>Slide 9</vt:lpstr>
      <vt:lpstr>iv-Pelleting </vt:lpstr>
      <vt:lpstr>v-Boiling under pressure</vt:lpstr>
      <vt:lpstr>Slide 12</vt:lpstr>
      <vt:lpstr>2- Chemical treatments</vt:lpstr>
      <vt:lpstr> i. Alkali treatment </vt:lpstr>
      <vt:lpstr> A. Wet method</vt:lpstr>
      <vt:lpstr> B. Dry method</vt:lpstr>
      <vt:lpstr>Treatment with calcium hydroxide</vt:lpstr>
      <vt:lpstr>ii-Ammonia treatment</vt:lpstr>
      <vt:lpstr>Slide 19</vt:lpstr>
      <vt:lpstr>Slide 20</vt:lpstr>
      <vt:lpstr>Slide 21</vt:lpstr>
      <vt:lpstr>Biological treatments</vt:lpstr>
      <vt:lpstr>Slide 23</vt:lpstr>
      <vt:lpstr>Slide 24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Feed technology</dc:title>
  <dc:creator>DELL</dc:creator>
  <cp:lastModifiedBy>DELL</cp:lastModifiedBy>
  <cp:revision>206</cp:revision>
  <dcterms:created xsi:type="dcterms:W3CDTF">2006-08-16T00:00:00Z</dcterms:created>
  <dcterms:modified xsi:type="dcterms:W3CDTF">2022-01-24T18:11:45Z</dcterms:modified>
</cp:coreProperties>
</file>