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83" r:id="rId15"/>
    <p:sldId id="284" r:id="rId16"/>
    <p:sldId id="285" r:id="rId17"/>
    <p:sldId id="289" r:id="rId18"/>
    <p:sldId id="288" r:id="rId19"/>
    <p:sldId id="286" r:id="rId20"/>
    <p:sldId id="287" r:id="rId21"/>
    <p:sldId id="291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w14QOFxL8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Preparation of Media for Virus Cultivation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Physicochemical requirement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Osmotic pressure</a:t>
            </a:r>
            <a:endParaRPr lang="en-US" dirty="0" smtClean="0"/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Cells need an isotonic environment </a:t>
            </a:r>
          </a:p>
          <a:p>
            <a:pPr algn="just"/>
            <a:r>
              <a:rPr lang="en-US" sz="2800" dirty="0" smtClean="0"/>
              <a:t>human plasma osmotic pressure is about 290 </a:t>
            </a:r>
            <a:r>
              <a:rPr lang="en-US" sz="2800" dirty="0" err="1" smtClean="0"/>
              <a:t>mOsm</a:t>
            </a:r>
            <a:r>
              <a:rPr lang="en-US" sz="2800" dirty="0" smtClean="0"/>
              <a:t>/kg, which is thought to be ideal osmotic pressure to culture human cells. </a:t>
            </a:r>
          </a:p>
          <a:p>
            <a:pPr algn="just"/>
            <a:r>
              <a:rPr lang="en-US" sz="2800" dirty="0" smtClean="0"/>
              <a:t>Mouse plasma osmotic pressure is about 320 </a:t>
            </a:r>
            <a:r>
              <a:rPr lang="en-US" sz="2800" dirty="0" err="1" smtClean="0"/>
              <a:t>mOsm</a:t>
            </a:r>
            <a:r>
              <a:rPr lang="en-US" sz="2800" dirty="0" smtClean="0"/>
              <a:t>/kg. </a:t>
            </a:r>
          </a:p>
          <a:p>
            <a:pPr algn="just"/>
            <a:r>
              <a:rPr lang="en-US" sz="2800" dirty="0" smtClean="0"/>
              <a:t>Osmotic pressure of 260-320 </a:t>
            </a:r>
            <a:r>
              <a:rPr lang="en-US" sz="2800" dirty="0" err="1" smtClean="0"/>
              <a:t>mOsm</a:t>
            </a:r>
            <a:r>
              <a:rPr lang="en-US" sz="2800" dirty="0" smtClean="0"/>
              <a:t>/kg fits for most mammalian cells.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pH</a:t>
            </a:r>
            <a:endParaRPr lang="en-US" dirty="0" smtClean="0"/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suitable pH for most cells is 7.2-7.4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culture medium should have some buffer capacity.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main substance causing pH changes is CO2 produced in cell metabolism process.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</a:t>
            </a:r>
            <a:r>
              <a:rPr lang="en-US" sz="2200" dirty="0" smtClean="0"/>
              <a:t>2 </a:t>
            </a:r>
            <a:r>
              <a:rPr lang="en-US" dirty="0" smtClean="0"/>
              <a:t>can combine H</a:t>
            </a:r>
            <a:r>
              <a:rPr lang="en-US" sz="2200" dirty="0" smtClean="0"/>
              <a:t>2</a:t>
            </a:r>
            <a:r>
              <a:rPr lang="en-US" dirty="0" smtClean="0"/>
              <a:t>O</a:t>
            </a:r>
            <a:r>
              <a:rPr lang="en-US" sz="2200" dirty="0" smtClean="0"/>
              <a:t>2 </a:t>
            </a:r>
            <a:r>
              <a:rPr lang="en-US" dirty="0" smtClean="0"/>
              <a:t>to produce carbonic acid and thus reduce the pH value of the medium.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b="1" dirty="0" err="1" smtClean="0"/>
              <a:t>Osmolality</a:t>
            </a:r>
            <a:endParaRPr lang="en-US" b="1" dirty="0" smtClean="0"/>
          </a:p>
          <a:p>
            <a:r>
              <a:rPr lang="en-US" dirty="0" smtClean="0"/>
              <a:t>4. </a:t>
            </a:r>
            <a:r>
              <a:rPr lang="en-US" b="1" dirty="0" smtClean="0"/>
              <a:t>Temperature</a:t>
            </a:r>
          </a:p>
          <a:p>
            <a:r>
              <a:rPr lang="en-US" dirty="0" smtClean="0"/>
              <a:t>5. </a:t>
            </a:r>
            <a:r>
              <a:rPr lang="en-US" b="1" dirty="0" smtClean="0"/>
              <a:t>Viscosity</a:t>
            </a:r>
          </a:p>
          <a:p>
            <a:r>
              <a:rPr lang="en-US" dirty="0" smtClean="0"/>
              <a:t>8. </a:t>
            </a:r>
            <a:r>
              <a:rPr lang="en-US" b="1" dirty="0" smtClean="0"/>
              <a:t>Surface tension and foaming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medium for the </a:t>
            </a:r>
            <a:r>
              <a:rPr lang="en-US" i="1" dirty="0" smtClean="0"/>
              <a:t>in vitro</a:t>
            </a:r>
            <a:r>
              <a:rPr lang="en-US" dirty="0" smtClean="0"/>
              <a:t> cultivation of Cells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800" dirty="0" smtClean="0"/>
              <a:t>A growth medium or culture medium is a liquid or gel designed to support the growth of microorganisms, cells, or small plants.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Cell culture media generally comprise an appropriate source of energy and compounds which regulate the cell cycle.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A typical culture medium is composed of a complement of amino acids, vitamins, inorganic salts, glucose, and serum as a source of growth factors, hormones, and attachment factors.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In addition to nutrients, the medium also helps maintain pH and </a:t>
            </a:r>
            <a:r>
              <a:rPr lang="en-US" sz="2800" dirty="0" err="1" smtClean="0"/>
              <a:t>osmolality</a:t>
            </a:r>
            <a:r>
              <a:rPr lang="en-US" sz="2800" dirty="0" smtClean="0"/>
              <a:t>.</a:t>
            </a:r>
            <a:endParaRPr lang="en-IN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Cell culture media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1" y="1676399"/>
          <a:ext cx="8458200" cy="4876800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72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/>
                      </a:r>
                      <a:br>
                        <a:rPr lang="en-US" sz="16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</a:b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Media Type</a:t>
                      </a:r>
                      <a:endParaRPr lang="en-IN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Examples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Uses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523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Natural media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Biological Fluids</a:t>
                      </a:r>
                      <a:endParaRPr lang="en-IN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plasma, serum, lymph, human placental cord serum, amniotic fluid</a:t>
                      </a:r>
                      <a:endParaRPr lang="en-IN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2829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Tissue Extracts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Extract of liver, spleen, tumors, leucocytes and bone marrow, extract of bovine embryo and chick embryo</a:t>
                      </a:r>
                      <a:endParaRPr lang="en-IN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55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Clots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coagulants or plasma clots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44985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Artificial media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Balanced salt solutions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PBS, DPBS, HBSS, EBSS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985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Basal media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MEM DMEM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44985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Complex media</a:t>
                      </a:r>
                      <a:endParaRPr lang="en-IN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Mangal"/>
                        </a:rPr>
                        <a:t>RPMI-1640, IMDM</a:t>
                      </a:r>
                      <a:endParaRPr lang="en-IN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8895" marR="48895" marT="48895" marB="488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Preparation of Media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Culture medium is available in three forms from commercial suppliers:</a:t>
            </a:r>
          </a:p>
          <a:p>
            <a:pPr algn="just"/>
            <a:endParaRPr lang="en-IN" dirty="0" smtClean="0"/>
          </a:p>
          <a:p>
            <a:pPr lvl="0" algn="just"/>
            <a:r>
              <a:rPr lang="en-US" dirty="0" smtClean="0"/>
              <a:t>Powdered form: it needs to be prepared and sterilized by the investigator.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US" dirty="0" smtClean="0"/>
              <a:t>Concentrated form: to be diluted by the investigator.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US" dirty="0" smtClean="0"/>
              <a:t>Working solution: to be used directly without further manipulation.</a:t>
            </a:r>
          </a:p>
          <a:p>
            <a:pPr lvl="0" algn="just"/>
            <a:endParaRPr lang="en-IN" dirty="0" smtClean="0"/>
          </a:p>
          <a:p>
            <a:pPr algn="just"/>
            <a:r>
              <a:rPr lang="en-US" dirty="0" smtClean="0"/>
              <a:t>Powdered medium is the least expensive but needs to be sterilized.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7106" name="AutoShape 2" descr="Pasteur Chamberland Fil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7108" name="Picture 4" descr="news_for_kids_p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674" y="838200"/>
            <a:ext cx="4015126" cy="3124200"/>
          </a:xfrm>
          <a:prstGeom prst="rect">
            <a:avLst/>
          </a:prstGeom>
          <a:noFill/>
        </p:spPr>
      </p:pic>
      <p:pic>
        <p:nvPicPr>
          <p:cNvPr id="47110" name="Picture 6" descr="Pasteur Chamberland Fil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14800"/>
            <a:ext cx="4290646" cy="2743200"/>
          </a:xfrm>
          <a:prstGeom prst="rect">
            <a:avLst/>
          </a:prstGeom>
          <a:noFill/>
        </p:spPr>
      </p:pic>
      <p:pic>
        <p:nvPicPr>
          <p:cNvPr id="47112" name="Picture 8" descr="National Museums Scotland a Twitter: &amp;quot;Charles Chamberland worked with Louis  Pasteur and invented the Pasteur Chamberland filter in 1884 in order to  produce clean water for use in experiments. (2/4) #WorldWaterDay…  https://t.co/RAMD8BFNwl&amp;quot;"/>
          <p:cNvPicPr>
            <a:picLocks noChangeAspect="1" noChangeArrowheads="1"/>
          </p:cNvPicPr>
          <p:nvPr/>
        </p:nvPicPr>
        <p:blipFill>
          <a:blip r:embed="rId4" cstate="print"/>
          <a:srcRect l="25483" r="25869"/>
          <a:stretch>
            <a:fillRect/>
          </a:stretch>
        </p:blipFill>
        <p:spPr bwMode="auto">
          <a:xfrm>
            <a:off x="4800600" y="956535"/>
            <a:ext cx="3651913" cy="3005865"/>
          </a:xfrm>
          <a:prstGeom prst="rect">
            <a:avLst/>
          </a:prstGeom>
          <a:noFill/>
        </p:spPr>
      </p:pic>
      <p:sp>
        <p:nvSpPr>
          <p:cNvPr id="47114" name="AutoShape 10" descr="1891 ad c pasteur chamberland filter co | #14921104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7116" name="AutoShape 12" descr="1891 ad c pasteur chamberland filter co | #14921104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7118" name="AutoShape 14" descr="1891 ad c pasteur chamberland filter co | #14921104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7120" name="Picture 16" descr="Glenn Farris | The &amp;quot;Filtre Chamberland&amp;quot;: A Late-Nineteenth-Century Water  Filter | Ceramics in America 200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114800"/>
            <a:ext cx="3505200" cy="26670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971800" y="228600"/>
            <a:ext cx="2300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/>
              <a:t>Porcelain filter</a:t>
            </a:r>
            <a:endParaRPr lang="en-IN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6082" name="AutoShape 2" descr="Seitz Filter Holder With SS Valve, Capacity: 250 Ml, Rs 2800 /piece | ID:  1142036688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6084" name="Picture 4" descr="Seitz Filter Holder With SS Valve, Capacity: 250 Ml, Rs 2800 /piece | ID:  114203668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3886200" cy="3886200"/>
          </a:xfrm>
          <a:prstGeom prst="rect">
            <a:avLst/>
          </a:prstGeom>
          <a:noFill/>
        </p:spPr>
      </p:pic>
      <p:sp>
        <p:nvSpPr>
          <p:cNvPr id="46086" name="AutoShape 6" descr="CONTROL OF MICROORGANISMS BY PHYSICAL METHODS CONTD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6088" name="Picture 8" descr="CONTROL OF MICROORGANISMS BY PHYSICAL METHODS CONTD.."/>
          <p:cNvPicPr>
            <a:picLocks noChangeAspect="1" noChangeArrowheads="1"/>
          </p:cNvPicPr>
          <p:nvPr/>
        </p:nvPicPr>
        <p:blipFill>
          <a:blip r:embed="rId3" cstate="print"/>
          <a:srcRect l="13000" r="30000"/>
          <a:stretch>
            <a:fillRect/>
          </a:stretch>
        </p:blipFill>
        <p:spPr bwMode="auto">
          <a:xfrm>
            <a:off x="4724400" y="762000"/>
            <a:ext cx="3680847" cy="3352800"/>
          </a:xfrm>
          <a:prstGeom prst="rect">
            <a:avLst/>
          </a:prstGeom>
          <a:noFill/>
        </p:spPr>
      </p:pic>
      <p:pic>
        <p:nvPicPr>
          <p:cNvPr id="46090" name="Picture 10" descr="Seitz Metal Filter Holder | National Museum of American Histo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343400"/>
            <a:ext cx="3429000" cy="2200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3010" name="AutoShape 2" descr="How to Select a Syringe Filter and How to Use it? (2020 Guide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3012" name="Picture 4" descr="How to Select a Syringe Filter and How to Use it? (2020 Guide)"/>
          <p:cNvPicPr>
            <a:picLocks noChangeAspect="1" noChangeArrowheads="1"/>
          </p:cNvPicPr>
          <p:nvPr/>
        </p:nvPicPr>
        <p:blipFill>
          <a:blip r:embed="rId2" cstate="print"/>
          <a:srcRect l="6857" t="11200" r="7429" b="8800"/>
          <a:stretch>
            <a:fillRect/>
          </a:stretch>
        </p:blipFill>
        <p:spPr bwMode="auto">
          <a:xfrm>
            <a:off x="4572000" y="304800"/>
            <a:ext cx="4038600" cy="2971800"/>
          </a:xfrm>
          <a:prstGeom prst="rect">
            <a:avLst/>
          </a:prstGeom>
          <a:noFill/>
        </p:spPr>
      </p:pic>
      <p:pic>
        <p:nvPicPr>
          <p:cNvPr id="43014" name="Picture 6" descr="Millex-SV 5.0 µm A 25 mm diameter sterile syringe filter with a 5 µm po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3962400" cy="3099816"/>
          </a:xfrm>
          <a:prstGeom prst="rect">
            <a:avLst/>
          </a:prstGeom>
          <a:noFill/>
        </p:spPr>
      </p:pic>
      <p:pic>
        <p:nvPicPr>
          <p:cNvPr id="43016" name="Picture 8" descr="Choice™ Cellulose Acetate (CA) Syringe Filters"/>
          <p:cNvPicPr>
            <a:picLocks noChangeAspect="1" noChangeArrowheads="1"/>
          </p:cNvPicPr>
          <p:nvPr/>
        </p:nvPicPr>
        <p:blipFill>
          <a:blip r:embed="rId4" cstate="print"/>
          <a:srcRect l="15686" r="19608"/>
          <a:stretch>
            <a:fillRect/>
          </a:stretch>
        </p:blipFill>
        <p:spPr bwMode="auto">
          <a:xfrm>
            <a:off x="457200" y="3657600"/>
            <a:ext cx="4114800" cy="2532784"/>
          </a:xfrm>
          <a:prstGeom prst="rect">
            <a:avLst/>
          </a:prstGeom>
          <a:noFill/>
        </p:spPr>
      </p:pic>
      <p:pic>
        <p:nvPicPr>
          <p:cNvPr id="43018" name="Picture 10" descr="Filtration for HPLC Sample Prepar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657600"/>
            <a:ext cx="3810000" cy="2590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67000" y="228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Syringe Filter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1. Animal Inoculation&#10;• Viruses which are not cultivated in embryonated&#10;egg and tissue culture are cultivated in laborato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Membrane filter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5058" name="AutoShape 2" descr="How to Use Millipore Filtration Appar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5060" name="AutoShape 4" descr="How to Use Millipore Filtration Appar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5062" name="Picture 6" descr="Buy Spare Seal Kit for 050010-050011 050011 in India | Bio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3429000" cy="312821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24000" y="52578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hlinkClick r:id="rId3"/>
              </a:rPr>
              <a:t>https://www.youtube.com/watch?v=Haw14QOFxL8</a:t>
            </a:r>
            <a:r>
              <a:rPr lang="en-IN" dirty="0" smtClean="0"/>
              <a:t>  </a:t>
            </a:r>
            <a:endParaRPr lang="en-IN" dirty="0"/>
          </a:p>
        </p:txBody>
      </p:sp>
      <p:pic>
        <p:nvPicPr>
          <p:cNvPr id="45064" name="Picture 8" descr="Membrane Filtration Method, Types, Advantages, Disadvantages, Applications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142999"/>
            <a:ext cx="4267200" cy="3523129"/>
          </a:xfrm>
          <a:prstGeom prst="rect">
            <a:avLst/>
          </a:prstGeom>
          <a:noFill/>
        </p:spPr>
      </p:pic>
      <p:sp>
        <p:nvSpPr>
          <p:cNvPr id="45066" name="AutoShape 10" descr="1891 ad c pasteur chamberland filter co | #14921104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Common Cell Culture Media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3000" dirty="0" smtClean="0">
                <a:solidFill>
                  <a:srgbClr val="FF0000"/>
                </a:solidFill>
              </a:rPr>
              <a:t>Eagle’s Minimum Essential Medium (EMEM</a:t>
            </a:r>
            <a:r>
              <a:rPr lang="en-US" sz="3000" dirty="0" smtClean="0">
                <a:solidFill>
                  <a:srgbClr val="FF0000"/>
                </a:solidFill>
              </a:rPr>
              <a:t>): </a:t>
            </a:r>
            <a:r>
              <a:rPr lang="en-US" sz="3000" dirty="0" smtClean="0"/>
              <a:t>contains </a:t>
            </a:r>
            <a:r>
              <a:rPr lang="en-US" sz="3000" dirty="0" smtClean="0"/>
              <a:t>balanced salt solution, nonessential amino acids, and sodium </a:t>
            </a:r>
            <a:r>
              <a:rPr lang="en-US" sz="3000" dirty="0" err="1" smtClean="0"/>
              <a:t>pyruvate</a:t>
            </a:r>
            <a:endParaRPr lang="en-US" sz="3000" dirty="0" smtClean="0"/>
          </a:p>
          <a:p>
            <a:pPr algn="just"/>
            <a:endParaRPr lang="en-IN" sz="3000" dirty="0" smtClean="0"/>
          </a:p>
          <a:p>
            <a:pPr algn="just"/>
            <a:r>
              <a:rPr lang="en-US" sz="3000" dirty="0" smtClean="0">
                <a:solidFill>
                  <a:srgbClr val="FF0000"/>
                </a:solidFill>
              </a:rPr>
              <a:t>Dulbecco’s Modified Eagle’s Medium (DMEM</a:t>
            </a:r>
            <a:r>
              <a:rPr lang="en-US" sz="3000" dirty="0" smtClean="0">
                <a:solidFill>
                  <a:srgbClr val="FF0000"/>
                </a:solidFill>
              </a:rPr>
              <a:t>): </a:t>
            </a:r>
            <a:r>
              <a:rPr lang="en-US" sz="3000" dirty="0" smtClean="0"/>
              <a:t>twice the concentration of amino acids and four times the amount of vitamins as EMEM, as well as ferric nitrate, sodium </a:t>
            </a:r>
            <a:r>
              <a:rPr lang="en-US" sz="3000" dirty="0" err="1" smtClean="0"/>
              <a:t>pyruvate</a:t>
            </a:r>
            <a:r>
              <a:rPr lang="en-US" sz="3000" dirty="0" smtClean="0"/>
              <a:t>, and some supplementary amino </a:t>
            </a:r>
            <a:r>
              <a:rPr lang="en-US" sz="3000" dirty="0" smtClean="0"/>
              <a:t>acids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>
                <a:solidFill>
                  <a:srgbClr val="FF0000"/>
                </a:solidFill>
              </a:rPr>
              <a:t>RPMI-1640: </a:t>
            </a:r>
            <a:r>
              <a:rPr lang="en-US" sz="3000" dirty="0" smtClean="0">
                <a:solidFill>
                  <a:srgbClr val="FF0000"/>
                </a:solidFill>
              </a:rPr>
              <a:t>hematopoietic </a:t>
            </a:r>
            <a:r>
              <a:rPr lang="en-US" sz="3000" dirty="0" smtClean="0">
                <a:solidFill>
                  <a:srgbClr val="FF0000"/>
                </a:solidFill>
              </a:rPr>
              <a:t>cells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>
                <a:solidFill>
                  <a:srgbClr val="FF0000"/>
                </a:solidFill>
              </a:rPr>
              <a:t>Ham’s Nutrient Mixtures</a:t>
            </a:r>
            <a:endParaRPr lang="en-IN" sz="3000" dirty="0" smtClean="0">
              <a:solidFill>
                <a:srgbClr val="FF0000"/>
              </a:solidFill>
            </a:endParaRPr>
          </a:p>
          <a:p>
            <a:pPr algn="just"/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8130" name="AutoShape 2" descr="Cell culture media, Dulbecco&amp;#39;s Modified Eagle Medium (DMEM) | VW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8132" name="Picture 4" descr="DMEM, high glucose - Cell Culture M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4127500" cy="3810000"/>
          </a:xfrm>
          <a:prstGeom prst="rect">
            <a:avLst/>
          </a:prstGeom>
          <a:noFill/>
        </p:spPr>
      </p:pic>
      <p:pic>
        <p:nvPicPr>
          <p:cNvPr id="48134" name="Picture 6" descr="DMEM Culture Media, Packaging Size: 500 Ml, Rs 3000 /pack Maxcell Systems  Pvt. Ltd. | ID: 226267712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228600"/>
            <a:ext cx="4762500" cy="3171826"/>
          </a:xfrm>
          <a:prstGeom prst="rect">
            <a:avLst/>
          </a:prstGeom>
          <a:noFill/>
        </p:spPr>
      </p:pic>
      <p:pic>
        <p:nvPicPr>
          <p:cNvPr id="48136" name="Picture 8" descr="Mammalian Cell Culture Media | Biocompa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733800"/>
            <a:ext cx="3733800" cy="2811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Cultivation of Virus in Tissue culture system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Cell culture is the process by which cells are grown under controlled conditions.</a:t>
            </a:r>
          </a:p>
          <a:p>
            <a:endParaRPr lang="en-IN" dirty="0" smtClean="0"/>
          </a:p>
          <a:p>
            <a:r>
              <a:rPr lang="en-IN" dirty="0" smtClean="0"/>
              <a:t>Cells are grown in vitro on glass or a treated plastic surface in a suitable growth medium</a:t>
            </a:r>
          </a:p>
          <a:p>
            <a:endParaRPr lang="en-IN" dirty="0" smtClean="0"/>
          </a:p>
          <a:p>
            <a:r>
              <a:rPr lang="en-IN" dirty="0" smtClean="0"/>
              <a:t>On incubation the cell divide and spread out on the glass surface to form a confluent monolayer.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Nutritional Requirement of mammalian cells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10595" name="Subtitle 5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smtClean="0"/>
              <a:t>Basic Requirement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229600" cy="4389437"/>
          </a:xfrm>
        </p:spPr>
        <p:txBody>
          <a:bodyPr>
            <a:normAutofit/>
          </a:bodyPr>
          <a:lstStyle/>
          <a:p>
            <a:pPr marL="514350" indent="-514350">
              <a:buFont typeface="Wingdings 2" pitchFamily="18" charset="2"/>
              <a:buNone/>
              <a:defRPr/>
            </a:pPr>
            <a:r>
              <a:rPr lang="en-US" b="1" dirty="0" smtClean="0"/>
              <a:t>1. Amino acid</a:t>
            </a:r>
          </a:p>
          <a:p>
            <a:pPr algn="just">
              <a:defRPr/>
            </a:pPr>
            <a:r>
              <a:rPr lang="en-US" sz="2400" dirty="0" smtClean="0"/>
              <a:t>Amino acid is the raw material for the cell to synthesize protein. All the cells need twelve essential amino-acids</a:t>
            </a:r>
          </a:p>
          <a:p>
            <a:pPr algn="just"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sz="2400" dirty="0" err="1" smtClean="0"/>
              <a:t>arginine</a:t>
            </a:r>
            <a:r>
              <a:rPr lang="en-US" sz="2400" dirty="0" smtClean="0"/>
              <a:t>, </a:t>
            </a:r>
            <a:r>
              <a:rPr lang="en-US" sz="2400" dirty="0" err="1" smtClean="0"/>
              <a:t>cystine</a:t>
            </a:r>
            <a:r>
              <a:rPr lang="en-US" sz="2400" dirty="0" smtClean="0"/>
              <a:t>, </a:t>
            </a:r>
            <a:r>
              <a:rPr lang="en-US" sz="2400" dirty="0" err="1" smtClean="0"/>
              <a:t>isoleucine</a:t>
            </a:r>
            <a:r>
              <a:rPr lang="en-US" sz="2400" dirty="0" smtClean="0"/>
              <a:t>, </a:t>
            </a:r>
            <a:r>
              <a:rPr lang="en-US" sz="2400" dirty="0" err="1" smtClean="0"/>
              <a:t>leucine</a:t>
            </a:r>
            <a:r>
              <a:rPr lang="en-US" sz="2400" dirty="0" smtClean="0"/>
              <a:t>, lysine, </a:t>
            </a:r>
            <a:r>
              <a:rPr lang="en-US" sz="2400" dirty="0" err="1" smtClean="0"/>
              <a:t>methionine</a:t>
            </a:r>
            <a:r>
              <a:rPr lang="en-US" sz="2400" dirty="0" smtClean="0"/>
              <a:t>,  phenylalanine, </a:t>
            </a:r>
            <a:r>
              <a:rPr lang="en-US" sz="2400" dirty="0" err="1" smtClean="0"/>
              <a:t>threonine</a:t>
            </a:r>
            <a:r>
              <a:rPr lang="en-US" sz="2400" dirty="0" smtClean="0"/>
              <a:t>, tryptophan, </a:t>
            </a:r>
            <a:r>
              <a:rPr lang="en-US" sz="2400" dirty="0" err="1" smtClean="0"/>
              <a:t>histidine</a:t>
            </a:r>
            <a:r>
              <a:rPr lang="en-US" sz="2400" dirty="0" smtClean="0"/>
              <a:t>, tyrosine and </a:t>
            </a:r>
            <a:r>
              <a:rPr lang="en-US" sz="2400" dirty="0" err="1" smtClean="0"/>
              <a:t>valine</a:t>
            </a:r>
            <a:r>
              <a:rPr lang="en-US" sz="2400" dirty="0" smtClean="0"/>
              <a:t>, which are L-amino acids.</a:t>
            </a:r>
          </a:p>
          <a:p>
            <a:pPr algn="just"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The nitrogen contained in glutamine is not only the source of </a:t>
            </a:r>
            <a:r>
              <a:rPr lang="en-US" sz="2400" dirty="0" err="1" smtClean="0"/>
              <a:t>purine</a:t>
            </a:r>
            <a:r>
              <a:rPr lang="en-US" sz="2400" dirty="0" smtClean="0"/>
              <a:t> and </a:t>
            </a:r>
            <a:r>
              <a:rPr lang="en-US" sz="2400" dirty="0" err="1" smtClean="0"/>
              <a:t>pyrimidine</a:t>
            </a:r>
            <a:r>
              <a:rPr lang="en-US" sz="2400" dirty="0" smtClean="0"/>
              <a:t> of nucleic acid,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dirty="0" smtClean="0"/>
              <a:t>2. Monosaccharide</a:t>
            </a:r>
          </a:p>
          <a:p>
            <a:endParaRPr lang="en-US" dirty="0" smtClean="0"/>
          </a:p>
          <a:p>
            <a:pPr algn="just">
              <a:defRPr/>
            </a:pPr>
            <a:r>
              <a:rPr lang="en-US" sz="2400" dirty="0" smtClean="0"/>
              <a:t>Cultured cells use aerobic </a:t>
            </a:r>
            <a:r>
              <a:rPr lang="en-US" sz="2400" dirty="0" err="1" smtClean="0"/>
              <a:t>glycolysis</a:t>
            </a:r>
            <a:r>
              <a:rPr lang="en-US" sz="2400" dirty="0" smtClean="0"/>
              <a:t> and anaerobic </a:t>
            </a:r>
            <a:r>
              <a:rPr lang="en-US" sz="2400" dirty="0" err="1" smtClean="0"/>
              <a:t>glycolysis</a:t>
            </a:r>
            <a:r>
              <a:rPr lang="en-US" sz="2400" dirty="0" smtClean="0"/>
              <a:t> of </a:t>
            </a:r>
            <a:r>
              <a:rPr lang="en-US" sz="2400" dirty="0" err="1" smtClean="0"/>
              <a:t>hexose</a:t>
            </a:r>
            <a:r>
              <a:rPr lang="en-US" sz="2400" dirty="0" smtClean="0"/>
              <a:t> as main </a:t>
            </a:r>
            <a:r>
              <a:rPr lang="en-US" sz="2400" dirty="0" err="1" smtClean="0"/>
              <a:t>energysource</a:t>
            </a:r>
            <a:r>
              <a:rPr lang="en-US" sz="2400" dirty="0" smtClean="0"/>
              <a:t>. </a:t>
            </a:r>
          </a:p>
          <a:p>
            <a:pPr algn="just"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sz="2400" dirty="0" smtClean="0"/>
              <a:t>In addition, </a:t>
            </a:r>
            <a:r>
              <a:rPr lang="en-US" sz="2400" dirty="0" err="1" smtClean="0"/>
              <a:t>hexose</a:t>
            </a:r>
            <a:r>
              <a:rPr lang="en-US" sz="2400" dirty="0" smtClean="0"/>
              <a:t> is used for the synthesis of some amino acid, fat and nucleic acid.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36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Vitamin</a:t>
            </a:r>
          </a:p>
          <a:p>
            <a:endParaRPr lang="en-US" dirty="0" smtClean="0"/>
          </a:p>
          <a:p>
            <a:pPr algn="just"/>
            <a:r>
              <a:rPr lang="en-US" sz="2400" dirty="0" smtClean="0"/>
              <a:t>Vitamins mainly act as coenzymes or </a:t>
            </a:r>
            <a:r>
              <a:rPr lang="en-US" sz="2400" dirty="0" err="1" smtClean="0"/>
              <a:t>prothetic</a:t>
            </a:r>
            <a:r>
              <a:rPr lang="en-US" sz="2400" dirty="0" smtClean="0"/>
              <a:t> groups in cell metabolism processes.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Biotin, </a:t>
            </a:r>
            <a:r>
              <a:rPr lang="en-US" sz="2400" dirty="0" err="1" smtClean="0"/>
              <a:t>folate</a:t>
            </a:r>
            <a:r>
              <a:rPr lang="en-US" sz="2400" dirty="0" smtClean="0"/>
              <a:t>, </a:t>
            </a:r>
            <a:r>
              <a:rPr lang="en-US" sz="2400" dirty="0" err="1" smtClean="0"/>
              <a:t>nicotinamide</a:t>
            </a:r>
            <a:r>
              <a:rPr lang="en-US" sz="2400" dirty="0" smtClean="0"/>
              <a:t>, </a:t>
            </a:r>
            <a:r>
              <a:rPr lang="en-US" sz="2400" dirty="0" err="1" smtClean="0"/>
              <a:t>pantothenic</a:t>
            </a:r>
            <a:r>
              <a:rPr lang="en-US" sz="2400" dirty="0" smtClean="0"/>
              <a:t> acid, pyridoxine, riboflavin, thiamine and vitamin B12 are common component in culture medium.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46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dirty="0" smtClean="0"/>
              <a:t>4. Inorganic ion and trace element</a:t>
            </a:r>
          </a:p>
          <a:p>
            <a:pPr algn="just"/>
            <a:r>
              <a:rPr lang="en-US" sz="2400" dirty="0" smtClean="0"/>
              <a:t>Besides some basic elements (including sodium, potassium, calcium, magnesium, nitrogen and phosphorus)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cell growth needs some trace elements, such as molybdenum, vanadium, iron, zinc and selenium, copper, manganese.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3200" b="1" dirty="0" smtClean="0">
                <a:latin typeface="+mn-lt"/>
                <a:ea typeface="+mn-ea"/>
                <a:cs typeface="+mn-cs"/>
              </a:rPr>
              <a:t>5. </a:t>
            </a:r>
            <a:r>
              <a:rPr lang="en-US" sz="3200" b="1" dirty="0" err="1" smtClean="0">
                <a:latin typeface="+mn-lt"/>
                <a:ea typeface="+mn-ea"/>
                <a:cs typeface="+mn-cs"/>
              </a:rPr>
              <a:t>Somatomedin</a:t>
            </a:r>
            <a:r>
              <a:rPr lang="en-US" sz="3200" b="1" dirty="0" smtClean="0">
                <a:latin typeface="+mn-lt"/>
                <a:ea typeface="+mn-ea"/>
                <a:cs typeface="+mn-cs"/>
              </a:rPr>
              <a:t> and hormones</a:t>
            </a:r>
          </a:p>
        </p:txBody>
      </p:sp>
      <p:sp>
        <p:nvSpPr>
          <p:cNvPr id="1157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389437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Cells grown </a:t>
            </a:r>
            <a:r>
              <a:rPr lang="en-US" sz="2400" i="1" dirty="0" smtClean="0"/>
              <a:t>in vivo </a:t>
            </a:r>
            <a:r>
              <a:rPr lang="en-US" sz="2400" dirty="0" smtClean="0"/>
              <a:t>are always regulated by </a:t>
            </a:r>
            <a:r>
              <a:rPr lang="en-US" sz="2400" dirty="0" err="1" smtClean="0"/>
              <a:t>somatomedin</a:t>
            </a:r>
            <a:r>
              <a:rPr lang="en-US" sz="2400" dirty="0" smtClean="0"/>
              <a:t> and hormones.</a:t>
            </a:r>
          </a:p>
          <a:p>
            <a:endParaRPr lang="en-US" sz="2400" i="1" dirty="0" smtClean="0"/>
          </a:p>
          <a:p>
            <a:pPr algn="just"/>
            <a:r>
              <a:rPr lang="en-US" sz="2400" dirty="0" smtClean="0"/>
              <a:t>Very important to maintain cell function and status (differentiated or undifferentiated). Some hormones have promoting growth effects on different cell </a:t>
            </a:r>
            <a:r>
              <a:rPr lang="en-US" sz="2400" dirty="0" err="1" smtClean="0"/>
              <a:t>typs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Some hormones are cell-type specific, as  hydrocortisone that can promote the growth of epidermal cells and </a:t>
            </a:r>
            <a:r>
              <a:rPr lang="en-US" sz="2400" dirty="0" err="1" smtClean="0"/>
              <a:t>prolaction</a:t>
            </a:r>
            <a:r>
              <a:rPr lang="en-US" sz="2400" dirty="0" smtClean="0"/>
              <a:t> that induces the proliferation of mammary epithelial cell.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757</Words>
  <Application>Microsoft Office PowerPoint</Application>
  <PresentationFormat>On-screen Show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Preparation of Media for Virus Cultivation</vt:lpstr>
      <vt:lpstr>Slide 2</vt:lpstr>
      <vt:lpstr>Cultivation of Virus in Tissue culture system</vt:lpstr>
      <vt:lpstr>Nutritional Requirement of mammalian cells </vt:lpstr>
      <vt:lpstr>Basic Requirement </vt:lpstr>
      <vt:lpstr>Slide 6</vt:lpstr>
      <vt:lpstr>Slide 7</vt:lpstr>
      <vt:lpstr>Slide 8</vt:lpstr>
      <vt:lpstr>5. Somatomedin and hormones</vt:lpstr>
      <vt:lpstr>Physicochemical requirement </vt:lpstr>
      <vt:lpstr>1. Osmotic pressure</vt:lpstr>
      <vt:lpstr>2. pH</vt:lpstr>
      <vt:lpstr>Slide 13</vt:lpstr>
      <vt:lpstr>Growth medium for the in vitro cultivation of Cells</vt:lpstr>
      <vt:lpstr>Types of Cell culture media</vt:lpstr>
      <vt:lpstr>Preparation of Media  </vt:lpstr>
      <vt:lpstr>Slide 17</vt:lpstr>
      <vt:lpstr>Slide 18</vt:lpstr>
      <vt:lpstr>Slide 19</vt:lpstr>
      <vt:lpstr>Membrane filter</vt:lpstr>
      <vt:lpstr>Common Cell Culture Media 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Ajay Singh</dc:creator>
  <cp:lastModifiedBy>A.P Singh</cp:lastModifiedBy>
  <cp:revision>28</cp:revision>
  <dcterms:created xsi:type="dcterms:W3CDTF">2006-08-16T00:00:00Z</dcterms:created>
  <dcterms:modified xsi:type="dcterms:W3CDTF">2021-06-30T06:17:29Z</dcterms:modified>
</cp:coreProperties>
</file>