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0"/>
  </p:notesMasterIdLst>
  <p:sldIdLst>
    <p:sldId id="259" r:id="rId2"/>
    <p:sldId id="402" r:id="rId3"/>
    <p:sldId id="273" r:id="rId4"/>
    <p:sldId id="271" r:id="rId5"/>
    <p:sldId id="288" r:id="rId6"/>
    <p:sldId id="260" r:id="rId7"/>
    <p:sldId id="261" r:id="rId8"/>
    <p:sldId id="269" r:id="rId9"/>
    <p:sldId id="270" r:id="rId10"/>
    <p:sldId id="264" r:id="rId11"/>
    <p:sldId id="272" r:id="rId12"/>
    <p:sldId id="263" r:id="rId13"/>
    <p:sldId id="279" r:id="rId14"/>
    <p:sldId id="274" r:id="rId15"/>
    <p:sldId id="278" r:id="rId16"/>
    <p:sldId id="275" r:id="rId17"/>
    <p:sldId id="262" r:id="rId18"/>
    <p:sldId id="265" r:id="rId19"/>
    <p:sldId id="276" r:id="rId20"/>
    <p:sldId id="277" r:id="rId21"/>
    <p:sldId id="291" r:id="rId22"/>
    <p:sldId id="266" r:id="rId23"/>
    <p:sldId id="267" r:id="rId24"/>
    <p:sldId id="268" r:id="rId25"/>
    <p:sldId id="256" r:id="rId26"/>
    <p:sldId id="283" r:id="rId27"/>
    <p:sldId id="280" r:id="rId28"/>
    <p:sldId id="282" r:id="rId29"/>
    <p:sldId id="281" r:id="rId30"/>
    <p:sldId id="284" r:id="rId31"/>
    <p:sldId id="285" r:id="rId32"/>
    <p:sldId id="286" r:id="rId33"/>
    <p:sldId id="287" r:id="rId34"/>
    <p:sldId id="289" r:id="rId35"/>
    <p:sldId id="292" r:id="rId36"/>
    <p:sldId id="293" r:id="rId37"/>
    <p:sldId id="294" r:id="rId38"/>
    <p:sldId id="315" r:id="rId39"/>
    <p:sldId id="314" r:id="rId40"/>
    <p:sldId id="316" r:id="rId41"/>
    <p:sldId id="295" r:id="rId42"/>
    <p:sldId id="313" r:id="rId43"/>
    <p:sldId id="296" r:id="rId44"/>
    <p:sldId id="298" r:id="rId45"/>
    <p:sldId id="301" r:id="rId46"/>
    <p:sldId id="299" r:id="rId47"/>
    <p:sldId id="300" r:id="rId48"/>
    <p:sldId id="410" r:id="rId49"/>
    <p:sldId id="411" r:id="rId50"/>
    <p:sldId id="318" r:id="rId51"/>
    <p:sldId id="327" r:id="rId52"/>
    <p:sldId id="319" r:id="rId53"/>
    <p:sldId id="330" r:id="rId54"/>
    <p:sldId id="320" r:id="rId55"/>
    <p:sldId id="342" r:id="rId56"/>
    <p:sldId id="343" r:id="rId57"/>
    <p:sldId id="331" r:id="rId58"/>
    <p:sldId id="351" r:id="rId59"/>
    <p:sldId id="353" r:id="rId60"/>
    <p:sldId id="364" r:id="rId61"/>
    <p:sldId id="368" r:id="rId62"/>
    <p:sldId id="369" r:id="rId63"/>
    <p:sldId id="365" r:id="rId64"/>
    <p:sldId id="362" r:id="rId65"/>
    <p:sldId id="366" r:id="rId66"/>
    <p:sldId id="363" r:id="rId67"/>
    <p:sldId id="367" r:id="rId68"/>
    <p:sldId id="360" r:id="rId69"/>
    <p:sldId id="401" r:id="rId70"/>
    <p:sldId id="399" r:id="rId71"/>
    <p:sldId id="404" r:id="rId72"/>
    <p:sldId id="400" r:id="rId73"/>
    <p:sldId id="405" r:id="rId74"/>
    <p:sldId id="412" r:id="rId75"/>
    <p:sldId id="413" r:id="rId76"/>
    <p:sldId id="414" r:id="rId77"/>
    <p:sldId id="415" r:id="rId78"/>
    <p:sldId id="416" r:id="rId79"/>
    <p:sldId id="417" r:id="rId80"/>
    <p:sldId id="418" r:id="rId81"/>
    <p:sldId id="419" r:id="rId82"/>
    <p:sldId id="420" r:id="rId83"/>
    <p:sldId id="421" r:id="rId84"/>
    <p:sldId id="422" r:id="rId85"/>
    <p:sldId id="423" r:id="rId86"/>
    <p:sldId id="424" r:id="rId87"/>
    <p:sldId id="425" r:id="rId88"/>
    <p:sldId id="426" r:id="rId89"/>
    <p:sldId id="427" r:id="rId90"/>
    <p:sldId id="428" r:id="rId91"/>
    <p:sldId id="429" r:id="rId92"/>
    <p:sldId id="370" r:id="rId93"/>
    <p:sldId id="373" r:id="rId94"/>
    <p:sldId id="374" r:id="rId95"/>
    <p:sldId id="375" r:id="rId96"/>
    <p:sldId id="376" r:id="rId97"/>
    <p:sldId id="377" r:id="rId98"/>
    <p:sldId id="359" r:id="rId99"/>
    <p:sldId id="378" r:id="rId100"/>
    <p:sldId id="379" r:id="rId101"/>
    <p:sldId id="386" r:id="rId102"/>
    <p:sldId id="387" r:id="rId103"/>
    <p:sldId id="388" r:id="rId104"/>
    <p:sldId id="389" r:id="rId105"/>
    <p:sldId id="396" r:id="rId106"/>
    <p:sldId id="406" r:id="rId107"/>
    <p:sldId id="397" r:id="rId108"/>
    <p:sldId id="430" r:id="rId109"/>
    <p:sldId id="407" r:id="rId110"/>
    <p:sldId id="408" r:id="rId111"/>
    <p:sldId id="380" r:id="rId112"/>
    <p:sldId id="390" r:id="rId113"/>
    <p:sldId id="321" r:id="rId114"/>
    <p:sldId id="323" r:id="rId115"/>
    <p:sldId id="324" r:id="rId116"/>
    <p:sldId id="325" r:id="rId117"/>
    <p:sldId id="306" r:id="rId118"/>
    <p:sldId id="347" r:id="rId1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627" autoAdjust="0"/>
    <p:restoredTop sz="75217" autoAdjust="0"/>
  </p:normalViewPr>
  <p:slideViewPr>
    <p:cSldViewPr>
      <p:cViewPr>
        <p:scale>
          <a:sx n="96" d="100"/>
          <a:sy n="96" d="100"/>
        </p:scale>
        <p:origin x="-834" y="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049CBD-E751-4074-BAFB-9E0B83558BD6}" type="datetimeFigureOut">
              <a:rPr lang="en-US" smtClean="0"/>
              <a:pPr/>
              <a:t>4/29/2022</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4BEB51-8D64-4716-B9A0-FF88C55F4940}"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b="1" u="sng" dirty="0" smtClean="0">
                <a:solidFill>
                  <a:srgbClr val="C00000"/>
                </a:solidFill>
              </a:rPr>
              <a:t>Respiratory System</a:t>
            </a:r>
            <a:r>
              <a:rPr lang="en-IN" dirty="0" smtClean="0"/>
              <a:t/>
            </a:r>
            <a:br>
              <a:rPr lang="en-IN" dirty="0" smtClean="0"/>
            </a:br>
            <a:endParaRPr lang="en-IN" dirty="0"/>
          </a:p>
        </p:txBody>
      </p:sp>
      <p:sp>
        <p:nvSpPr>
          <p:cNvPr id="3" name="Content Placeholder 2"/>
          <p:cNvSpPr>
            <a:spLocks noGrp="1"/>
          </p:cNvSpPr>
          <p:nvPr>
            <p:ph idx="1"/>
          </p:nvPr>
        </p:nvSpPr>
        <p:spPr>
          <a:xfrm>
            <a:off x="0" y="838200"/>
            <a:ext cx="9144000" cy="6172200"/>
          </a:xfrm>
        </p:spPr>
        <p:txBody>
          <a:bodyPr>
            <a:normAutofit fontScale="62500" lnSpcReduction="20000"/>
          </a:bodyPr>
          <a:lstStyle/>
          <a:p>
            <a:pPr algn="ctr">
              <a:buNone/>
            </a:pPr>
            <a:r>
              <a:rPr lang="en-IN" sz="3400" dirty="0" smtClean="0">
                <a:solidFill>
                  <a:srgbClr val="FF0000"/>
                </a:solidFill>
              </a:rPr>
              <a:t>What is Respiration?</a:t>
            </a:r>
          </a:p>
          <a:p>
            <a:pPr>
              <a:buNone/>
            </a:pPr>
            <a:r>
              <a:rPr lang="en-IN" sz="3400" dirty="0" smtClean="0"/>
              <a:t>	Respiration defined as the osmotic and chemical process by which an animal absorbs oxygen and gives off the product (CO</a:t>
            </a:r>
            <a:r>
              <a:rPr lang="en-IN" sz="3400" baseline="30000" dirty="0" smtClean="0"/>
              <a:t>2</a:t>
            </a:r>
            <a:r>
              <a:rPr lang="en-IN" sz="3400" dirty="0" smtClean="0"/>
              <a:t>) formed by the oxidative activities of the tissues.</a:t>
            </a:r>
          </a:p>
          <a:p>
            <a:pPr>
              <a:buNone/>
            </a:pPr>
            <a:r>
              <a:rPr lang="en-IN" sz="3400" dirty="0" smtClean="0"/>
              <a:t>		</a:t>
            </a:r>
            <a:r>
              <a:rPr lang="en-IN" sz="3400" dirty="0" smtClean="0">
                <a:solidFill>
                  <a:srgbClr val="7030A0"/>
                </a:solidFill>
              </a:rPr>
              <a:t>The respiratory system/apparatus consists 06 components-</a:t>
            </a:r>
          </a:p>
          <a:p>
            <a:pPr lvl="0">
              <a:buNone/>
            </a:pPr>
            <a:r>
              <a:rPr lang="en-IN" sz="3400" dirty="0" smtClean="0"/>
              <a:t>1. </a:t>
            </a:r>
            <a:r>
              <a:rPr lang="en-IN" sz="3400" dirty="0" smtClean="0">
                <a:solidFill>
                  <a:srgbClr val="7030A0"/>
                </a:solidFill>
              </a:rPr>
              <a:t>Nasal cavity</a:t>
            </a:r>
          </a:p>
          <a:p>
            <a:pPr lvl="0">
              <a:buNone/>
            </a:pPr>
            <a:r>
              <a:rPr lang="en-IN" sz="3400" dirty="0" smtClean="0">
                <a:solidFill>
                  <a:srgbClr val="7030A0"/>
                </a:solidFill>
              </a:rPr>
              <a:t>2. Pharynx</a:t>
            </a:r>
          </a:p>
          <a:p>
            <a:pPr lvl="0">
              <a:buNone/>
            </a:pPr>
            <a:r>
              <a:rPr lang="en-IN" sz="3400" dirty="0" smtClean="0">
                <a:solidFill>
                  <a:srgbClr val="7030A0"/>
                </a:solidFill>
              </a:rPr>
              <a:t>3. Larynx</a:t>
            </a:r>
          </a:p>
          <a:p>
            <a:pPr lvl="0">
              <a:buNone/>
            </a:pPr>
            <a:r>
              <a:rPr lang="en-IN" sz="3400" dirty="0" smtClean="0">
                <a:solidFill>
                  <a:srgbClr val="7030A0"/>
                </a:solidFill>
              </a:rPr>
              <a:t>4.Trachea </a:t>
            </a:r>
          </a:p>
          <a:p>
            <a:pPr lvl="0">
              <a:buNone/>
            </a:pPr>
            <a:r>
              <a:rPr lang="en-IN" sz="3400" dirty="0" smtClean="0">
                <a:solidFill>
                  <a:srgbClr val="7030A0"/>
                </a:solidFill>
              </a:rPr>
              <a:t>5. Bronchi</a:t>
            </a:r>
          </a:p>
          <a:p>
            <a:pPr lvl="0">
              <a:buNone/>
            </a:pPr>
            <a:r>
              <a:rPr lang="en-IN" sz="3400" dirty="0" smtClean="0">
                <a:solidFill>
                  <a:srgbClr val="7030A0"/>
                </a:solidFill>
              </a:rPr>
              <a:t>6. Lungs –  Central organs in which exchange of gases between blood and air takes</a:t>
            </a:r>
          </a:p>
          <a:p>
            <a:pPr lvl="0">
              <a:buNone/>
            </a:pPr>
            <a:r>
              <a:rPr lang="en-IN" sz="3400" dirty="0" smtClean="0">
                <a:solidFill>
                  <a:srgbClr val="7030A0"/>
                </a:solidFill>
              </a:rPr>
              <a:t>                    place (</a:t>
            </a:r>
            <a:r>
              <a:rPr lang="en-IN" sz="3400" dirty="0" smtClean="0"/>
              <a:t>exchange of gases here others are air passages)</a:t>
            </a:r>
          </a:p>
          <a:p>
            <a:pPr lvl="0">
              <a:buNone/>
            </a:pPr>
            <a:r>
              <a:rPr lang="en-IN" sz="3400" dirty="0" smtClean="0">
                <a:solidFill>
                  <a:srgbClr val="7030A0"/>
                </a:solidFill>
              </a:rPr>
              <a:t> System also include sense of smell and organ of voice</a:t>
            </a:r>
          </a:p>
          <a:p>
            <a:pPr lvl="0">
              <a:buNone/>
            </a:pPr>
            <a:endParaRPr lang="en-IN" sz="3400" dirty="0" smtClean="0">
              <a:solidFill>
                <a:srgbClr val="7030A0"/>
              </a:solidFill>
            </a:endParaRPr>
          </a:p>
          <a:p>
            <a:pPr>
              <a:buNone/>
            </a:pPr>
            <a:r>
              <a:rPr lang="en-IN" sz="3400" dirty="0" smtClean="0"/>
              <a:t>	03 ductless glands also included in this system due to their topographical location</a:t>
            </a:r>
          </a:p>
          <a:p>
            <a:pPr lvl="0"/>
            <a:r>
              <a:rPr lang="en-IN" sz="3400" dirty="0" smtClean="0">
                <a:solidFill>
                  <a:srgbClr val="7030A0"/>
                </a:solidFill>
              </a:rPr>
              <a:t>Thyroid</a:t>
            </a:r>
          </a:p>
          <a:p>
            <a:pPr lvl="0"/>
            <a:r>
              <a:rPr lang="en-IN" sz="3400" dirty="0" smtClean="0">
                <a:solidFill>
                  <a:srgbClr val="7030A0"/>
                </a:solidFill>
              </a:rPr>
              <a:t>Parathyroid</a:t>
            </a:r>
          </a:p>
          <a:p>
            <a:pPr lvl="0"/>
            <a:r>
              <a:rPr lang="en-IN" sz="3400" dirty="0" smtClean="0">
                <a:solidFill>
                  <a:srgbClr val="7030A0"/>
                </a:solidFill>
              </a:rPr>
              <a:t>Thymus</a:t>
            </a:r>
          </a:p>
          <a:p>
            <a:endParaRPr lang="en-IN"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IN" b="1" dirty="0" smtClean="0">
                <a:solidFill>
                  <a:srgbClr val="C00000"/>
                </a:solidFill>
              </a:rPr>
              <a:t>Anterior  </a:t>
            </a:r>
            <a:r>
              <a:rPr lang="en-IN" b="1" dirty="0" err="1" smtClean="0">
                <a:solidFill>
                  <a:srgbClr val="C00000"/>
                </a:solidFill>
              </a:rPr>
              <a:t>Nares</a:t>
            </a:r>
            <a:r>
              <a:rPr lang="en-IN" b="1" dirty="0" smtClean="0">
                <a:solidFill>
                  <a:srgbClr val="C00000"/>
                </a:solidFill>
              </a:rPr>
              <a:t> (nostrils)</a:t>
            </a:r>
            <a:r>
              <a:rPr lang="en-IN" dirty="0" smtClean="0"/>
              <a:t/>
            </a:r>
            <a:br>
              <a:rPr lang="en-IN" dirty="0" smtClean="0"/>
            </a:br>
            <a:endParaRPr lang="en-IN" dirty="0"/>
          </a:p>
        </p:txBody>
      </p:sp>
      <p:sp>
        <p:nvSpPr>
          <p:cNvPr id="3" name="Content Placeholder 2"/>
          <p:cNvSpPr>
            <a:spLocks noGrp="1"/>
          </p:cNvSpPr>
          <p:nvPr>
            <p:ph idx="1"/>
          </p:nvPr>
        </p:nvSpPr>
        <p:spPr>
          <a:xfrm>
            <a:off x="457200" y="533400"/>
            <a:ext cx="4495800" cy="6096000"/>
          </a:xfrm>
        </p:spPr>
        <p:txBody>
          <a:bodyPr>
            <a:normAutofit fontScale="85000" lnSpcReduction="10000"/>
          </a:bodyPr>
          <a:lstStyle/>
          <a:p>
            <a:r>
              <a:rPr lang="en-IN" b="1" dirty="0" smtClean="0"/>
              <a:t>Oval anterior openings</a:t>
            </a:r>
            <a:r>
              <a:rPr lang="en-IN" dirty="0" smtClean="0"/>
              <a:t> of cavity, separated by muzzle</a:t>
            </a:r>
          </a:p>
          <a:p>
            <a:r>
              <a:rPr lang="en-IN" dirty="0" smtClean="0"/>
              <a:t> Rounded ends of oval shape are the- </a:t>
            </a:r>
            <a:r>
              <a:rPr lang="en-IN" b="1" dirty="0" err="1" smtClean="0">
                <a:solidFill>
                  <a:srgbClr val="C00000"/>
                </a:solidFill>
              </a:rPr>
              <a:t>commisures</a:t>
            </a:r>
            <a:r>
              <a:rPr lang="en-IN" b="1" dirty="0" smtClean="0"/>
              <a:t> </a:t>
            </a:r>
            <a:r>
              <a:rPr lang="en-IN" dirty="0" smtClean="0"/>
              <a:t>and connecting borders are </a:t>
            </a:r>
            <a:r>
              <a:rPr lang="en-IN" b="1" dirty="0" smtClean="0">
                <a:solidFill>
                  <a:srgbClr val="C00000"/>
                </a:solidFill>
              </a:rPr>
              <a:t>wings or </a:t>
            </a:r>
            <a:r>
              <a:rPr lang="en-IN" b="1" dirty="0" err="1" smtClean="0">
                <a:solidFill>
                  <a:srgbClr val="C00000"/>
                </a:solidFill>
              </a:rPr>
              <a:t>alae</a:t>
            </a:r>
            <a:endParaRPr lang="en-IN" dirty="0" smtClean="0">
              <a:solidFill>
                <a:srgbClr val="C00000"/>
              </a:solidFill>
            </a:endParaRPr>
          </a:p>
          <a:p>
            <a:r>
              <a:rPr lang="en-IN" b="1" dirty="0" err="1" smtClean="0"/>
              <a:t>Commisures</a:t>
            </a:r>
            <a:r>
              <a:rPr lang="en-IN" b="1" dirty="0" smtClean="0"/>
              <a:t>- 02 </a:t>
            </a:r>
            <a:r>
              <a:rPr lang="en-IN" dirty="0" smtClean="0"/>
              <a:t>are laterally present</a:t>
            </a:r>
          </a:p>
          <a:p>
            <a:r>
              <a:rPr lang="en-IN" b="1" dirty="0" smtClean="0"/>
              <a:t>wings or </a:t>
            </a:r>
            <a:r>
              <a:rPr lang="en-IN" b="1" dirty="0" err="1" smtClean="0"/>
              <a:t>alae</a:t>
            </a:r>
            <a:r>
              <a:rPr lang="en-IN" b="1" dirty="0" smtClean="0"/>
              <a:t>- 02 dorsal wing </a:t>
            </a:r>
            <a:r>
              <a:rPr lang="en-IN" dirty="0" smtClean="0"/>
              <a:t>is </a:t>
            </a:r>
            <a:r>
              <a:rPr lang="en-IN" dirty="0" err="1" smtClean="0"/>
              <a:t>thin,slightly</a:t>
            </a:r>
            <a:r>
              <a:rPr lang="en-IN" dirty="0" smtClean="0"/>
              <a:t> convex and joined on its ventral surface by </a:t>
            </a:r>
            <a:r>
              <a:rPr lang="en-IN" dirty="0" err="1" smtClean="0"/>
              <a:t>alar</a:t>
            </a:r>
            <a:r>
              <a:rPr lang="en-IN" dirty="0" smtClean="0"/>
              <a:t> fold of ventral turbinate bone</a:t>
            </a:r>
          </a:p>
          <a:p>
            <a:r>
              <a:rPr lang="en-IN" dirty="0" smtClean="0"/>
              <a:t>ventral wing is thicker, concave and rounded</a:t>
            </a:r>
          </a:p>
          <a:p>
            <a:endParaRPr lang="en-IN" dirty="0"/>
          </a:p>
        </p:txBody>
      </p:sp>
      <p:pic>
        <p:nvPicPr>
          <p:cNvPr id="6146" name="Picture 2" descr="C:\Users\Dr Abhinav\Desktop\respiratory system\21379_19026179964f19428e73841.jpg"/>
          <p:cNvPicPr>
            <a:picLocks noChangeAspect="1" noChangeArrowheads="1"/>
          </p:cNvPicPr>
          <p:nvPr/>
        </p:nvPicPr>
        <p:blipFill>
          <a:blip r:embed="rId2"/>
          <a:srcRect/>
          <a:stretch>
            <a:fillRect/>
          </a:stretch>
        </p:blipFill>
        <p:spPr bwMode="auto">
          <a:xfrm>
            <a:off x="4911594" y="1295400"/>
            <a:ext cx="4232406" cy="2819400"/>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324600"/>
          </a:xfrm>
        </p:spPr>
        <p:txBody>
          <a:bodyPr>
            <a:normAutofit/>
          </a:bodyPr>
          <a:lstStyle/>
          <a:p>
            <a:pPr algn="ctr">
              <a:buNone/>
            </a:pPr>
            <a:r>
              <a:rPr lang="en-IN" b="1" u="sng" dirty="0" smtClean="0">
                <a:solidFill>
                  <a:srgbClr val="C00000"/>
                </a:solidFill>
              </a:rPr>
              <a:t>Trachea and Bronchi</a:t>
            </a:r>
            <a:r>
              <a:rPr lang="en-IN" b="1" dirty="0" smtClean="0">
                <a:solidFill>
                  <a:srgbClr val="C00000"/>
                </a:solidFill>
              </a:rPr>
              <a:t> :</a:t>
            </a:r>
          </a:p>
          <a:p>
            <a:r>
              <a:rPr lang="en-IN" dirty="0" smtClean="0"/>
              <a:t>	Trachea contains 42 – 46 “c” shaped hyaline cartilaginous incomplete rings. </a:t>
            </a:r>
          </a:p>
          <a:p>
            <a:r>
              <a:rPr lang="en-IN" dirty="0" smtClean="0"/>
              <a:t>The </a:t>
            </a:r>
            <a:r>
              <a:rPr lang="en-IN" dirty="0" err="1" smtClean="0"/>
              <a:t>trachealis</a:t>
            </a:r>
            <a:r>
              <a:rPr lang="en-IN" dirty="0" smtClean="0"/>
              <a:t> muscle is attached to the outside of the cartilage. </a:t>
            </a:r>
          </a:p>
          <a:p>
            <a:r>
              <a:rPr lang="en-IN" dirty="0" smtClean="0"/>
              <a:t>The lumen is </a:t>
            </a:r>
            <a:r>
              <a:rPr lang="en-IN" b="1" dirty="0" smtClean="0"/>
              <a:t>circular</a:t>
            </a:r>
            <a:r>
              <a:rPr lang="en-IN" dirty="0" smtClean="0"/>
              <a:t> at the ends but in the middle part the tube is slightly flattened dorsally.</a:t>
            </a:r>
          </a:p>
          <a:p>
            <a:r>
              <a:rPr lang="en-IN" dirty="0" smtClean="0"/>
              <a:t> The tracheal bifurcation is opposite to the 5</a:t>
            </a:r>
            <a:r>
              <a:rPr lang="en-IN" baseline="30000" dirty="0" smtClean="0"/>
              <a:t>th</a:t>
            </a:r>
            <a:r>
              <a:rPr lang="en-IN" dirty="0" smtClean="0"/>
              <a:t> rib.  </a:t>
            </a:r>
            <a:r>
              <a:rPr lang="en-IN" b="1" dirty="0" smtClean="0"/>
              <a:t>Bronchi diverge at an obtuse angle</a:t>
            </a:r>
            <a:r>
              <a:rPr lang="en-IN" dirty="0" smtClean="0"/>
              <a:t>.</a:t>
            </a:r>
          </a:p>
          <a:p>
            <a:r>
              <a:rPr lang="en-IN" b="1" dirty="0" smtClean="0"/>
              <a:t>No apical bronchus</a:t>
            </a:r>
            <a:endParaRPr lang="en-IN" b="1"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IN" b="1" dirty="0" smtClean="0">
                <a:solidFill>
                  <a:srgbClr val="C00000"/>
                </a:solidFill>
              </a:rPr>
              <a:t>Pig </a:t>
            </a:r>
            <a:endParaRPr lang="en-IN" b="1" dirty="0">
              <a:solidFill>
                <a:srgbClr val="C00000"/>
              </a:solidFill>
            </a:endParaRPr>
          </a:p>
        </p:txBody>
      </p:sp>
      <p:sp>
        <p:nvSpPr>
          <p:cNvPr id="3" name="Content Placeholder 2"/>
          <p:cNvSpPr>
            <a:spLocks noGrp="1"/>
          </p:cNvSpPr>
          <p:nvPr>
            <p:ph idx="1"/>
          </p:nvPr>
        </p:nvSpPr>
        <p:spPr>
          <a:xfrm>
            <a:off x="0" y="990600"/>
            <a:ext cx="9144000" cy="5638800"/>
          </a:xfrm>
        </p:spPr>
        <p:txBody>
          <a:bodyPr>
            <a:normAutofit fontScale="92500" lnSpcReduction="20000"/>
          </a:bodyPr>
          <a:lstStyle/>
          <a:p>
            <a:r>
              <a:rPr lang="en-IN" dirty="0" smtClean="0"/>
              <a:t>Nose extended from snout to level of eye</a:t>
            </a:r>
          </a:p>
          <a:p>
            <a:r>
              <a:rPr lang="en-IN" dirty="0" smtClean="0"/>
              <a:t>Nostril cannot dilated much b/c </a:t>
            </a:r>
            <a:r>
              <a:rPr lang="en-IN" dirty="0" err="1" smtClean="0"/>
              <a:t>embeded</a:t>
            </a:r>
            <a:r>
              <a:rPr lang="en-IN" dirty="0" smtClean="0"/>
              <a:t> with in skeleton of face</a:t>
            </a:r>
          </a:p>
          <a:p>
            <a:r>
              <a:rPr lang="en-IN" dirty="0" smtClean="0"/>
              <a:t>Snout formed by apex of nose and upper lip.</a:t>
            </a:r>
          </a:p>
          <a:p>
            <a:r>
              <a:rPr lang="en-IN" dirty="0" smtClean="0"/>
              <a:t>Nostrils are situated in snout</a:t>
            </a:r>
          </a:p>
          <a:p>
            <a:r>
              <a:rPr lang="en-IN" dirty="0" smtClean="0"/>
              <a:t>Skin covering snout is pigmented and divided by shallow groove, these surface marking helpful in </a:t>
            </a:r>
            <a:r>
              <a:rPr lang="en-IN" dirty="0" err="1" smtClean="0"/>
              <a:t>indivisual</a:t>
            </a:r>
            <a:r>
              <a:rPr lang="en-IN" dirty="0" smtClean="0"/>
              <a:t> identification</a:t>
            </a:r>
          </a:p>
          <a:p>
            <a:r>
              <a:rPr lang="en-IN" dirty="0" smtClean="0"/>
              <a:t>Larynx elongated</a:t>
            </a:r>
          </a:p>
          <a:p>
            <a:r>
              <a:rPr lang="en-IN" dirty="0" smtClean="0"/>
              <a:t>Apical bronchus present as ox at 3</a:t>
            </a:r>
            <a:r>
              <a:rPr lang="en-IN" baseline="30000" dirty="0" smtClean="0"/>
              <a:t>rd</a:t>
            </a:r>
            <a:r>
              <a:rPr lang="en-IN" dirty="0" smtClean="0"/>
              <a:t> rib</a:t>
            </a:r>
          </a:p>
          <a:p>
            <a:r>
              <a:rPr lang="en-IN" dirty="0" smtClean="0"/>
              <a:t>Right lung-04</a:t>
            </a:r>
          </a:p>
          <a:p>
            <a:r>
              <a:rPr lang="en-IN" dirty="0" smtClean="0"/>
              <a:t>Left- 02</a:t>
            </a:r>
            <a:endParaRPr lang="en-IN"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IN" b="1" dirty="0" smtClean="0">
                <a:solidFill>
                  <a:srgbClr val="C00000"/>
                </a:solidFill>
              </a:rPr>
              <a:t>Fowl </a:t>
            </a:r>
            <a:endParaRPr lang="en-IN" b="1" dirty="0">
              <a:solidFill>
                <a:srgbClr val="C00000"/>
              </a:solidFill>
            </a:endParaRPr>
          </a:p>
        </p:txBody>
      </p:sp>
      <p:sp>
        <p:nvSpPr>
          <p:cNvPr id="3" name="Content Placeholder 2"/>
          <p:cNvSpPr>
            <a:spLocks noGrp="1"/>
          </p:cNvSpPr>
          <p:nvPr>
            <p:ph idx="1"/>
          </p:nvPr>
        </p:nvSpPr>
        <p:spPr>
          <a:xfrm>
            <a:off x="152400" y="990600"/>
            <a:ext cx="8839200" cy="6019800"/>
          </a:xfrm>
        </p:spPr>
        <p:txBody>
          <a:bodyPr>
            <a:normAutofit/>
          </a:bodyPr>
          <a:lstStyle/>
          <a:p>
            <a:r>
              <a:rPr lang="en-IN" dirty="0" smtClean="0"/>
              <a:t>Nostrils- narrow slit open into beak</a:t>
            </a:r>
          </a:p>
          <a:p>
            <a:r>
              <a:rPr lang="en-IN" dirty="0" smtClean="0"/>
              <a:t>Nasal cavities-complete </a:t>
            </a:r>
            <a:r>
              <a:rPr lang="en-IN" dirty="0" err="1" smtClean="0"/>
              <a:t>osseo-cartilagenous</a:t>
            </a:r>
            <a:r>
              <a:rPr lang="en-IN" dirty="0" smtClean="0"/>
              <a:t> </a:t>
            </a:r>
            <a:r>
              <a:rPr lang="en-IN" dirty="0" smtClean="0"/>
              <a:t>septum, 03 rudimentary </a:t>
            </a:r>
            <a:r>
              <a:rPr lang="en-IN" dirty="0" err="1" smtClean="0"/>
              <a:t>turbinates</a:t>
            </a:r>
            <a:endParaRPr lang="en-IN" dirty="0" smtClean="0"/>
          </a:p>
          <a:p>
            <a:r>
              <a:rPr lang="en-IN" b="1" dirty="0" smtClean="0"/>
              <a:t>Nasal gland- present </a:t>
            </a:r>
            <a:r>
              <a:rPr lang="en-IN" dirty="0" smtClean="0"/>
              <a:t>lies on frontal bone close to internal angle of eye</a:t>
            </a:r>
          </a:p>
          <a:p>
            <a:r>
              <a:rPr lang="en-IN" b="1" dirty="0" smtClean="0"/>
              <a:t>Larynx –two </a:t>
            </a:r>
            <a:r>
              <a:rPr lang="en-IN" dirty="0" smtClean="0"/>
              <a:t>anterior and posterior</a:t>
            </a:r>
          </a:p>
          <a:p>
            <a:r>
              <a:rPr lang="en-IN" dirty="0" smtClean="0"/>
              <a:t>Anterior correspond to mammals</a:t>
            </a:r>
          </a:p>
          <a:p>
            <a:r>
              <a:rPr lang="en-IN" b="1" dirty="0" smtClean="0"/>
              <a:t>Posterior- </a:t>
            </a:r>
            <a:r>
              <a:rPr lang="en-IN" b="1" dirty="0" err="1" smtClean="0"/>
              <a:t>Syrynx</a:t>
            </a:r>
            <a:r>
              <a:rPr lang="en-IN" b="1" dirty="0" smtClean="0"/>
              <a:t> </a:t>
            </a:r>
            <a:r>
              <a:rPr lang="en-IN" dirty="0" smtClean="0"/>
              <a:t>(sound production-crowing)</a:t>
            </a:r>
          </a:p>
          <a:p>
            <a:r>
              <a:rPr lang="en-IN" b="1" dirty="0" smtClean="0"/>
              <a:t>Epiglottis- absent  </a:t>
            </a:r>
            <a:r>
              <a:rPr lang="en-IN" dirty="0" smtClean="0"/>
              <a:t>(laryngeal opening close by </a:t>
            </a:r>
            <a:r>
              <a:rPr lang="en-IN" dirty="0" err="1" smtClean="0"/>
              <a:t>proximation</a:t>
            </a:r>
            <a:r>
              <a:rPr lang="en-IN" dirty="0" smtClean="0"/>
              <a:t> of two lips of larynx)</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839200" cy="6705600"/>
          </a:xfrm>
        </p:spPr>
        <p:txBody>
          <a:bodyPr>
            <a:normAutofit lnSpcReduction="10000"/>
          </a:bodyPr>
          <a:lstStyle/>
          <a:p>
            <a:r>
              <a:rPr lang="en-IN" b="1" dirty="0" smtClean="0">
                <a:solidFill>
                  <a:srgbClr val="FF0000"/>
                </a:solidFill>
              </a:rPr>
              <a:t>Ca</a:t>
            </a:r>
            <a:r>
              <a:rPr lang="en-IN" b="1" dirty="0" smtClean="0"/>
              <a:t>rtilages-02  </a:t>
            </a:r>
            <a:r>
              <a:rPr lang="en-IN" b="1" dirty="0" err="1" smtClean="0">
                <a:solidFill>
                  <a:srgbClr val="FF0000"/>
                </a:solidFill>
              </a:rPr>
              <a:t>c</a:t>
            </a:r>
            <a:r>
              <a:rPr lang="en-IN" b="1" dirty="0" err="1" smtClean="0"/>
              <a:t>ricoid</a:t>
            </a:r>
            <a:r>
              <a:rPr lang="en-IN" b="1" dirty="0" smtClean="0"/>
              <a:t> and </a:t>
            </a:r>
            <a:r>
              <a:rPr lang="en-IN" b="1" dirty="0" err="1" smtClean="0">
                <a:solidFill>
                  <a:srgbClr val="FF0000"/>
                </a:solidFill>
              </a:rPr>
              <a:t>a</a:t>
            </a:r>
            <a:r>
              <a:rPr lang="en-IN" b="1" dirty="0" err="1" smtClean="0"/>
              <a:t>rytenoid</a:t>
            </a:r>
            <a:endParaRPr lang="en-IN" b="1" dirty="0" smtClean="0"/>
          </a:p>
          <a:p>
            <a:r>
              <a:rPr lang="en-IN" dirty="0" err="1" smtClean="0"/>
              <a:t>Cricoid</a:t>
            </a:r>
            <a:r>
              <a:rPr lang="en-IN" dirty="0" smtClean="0"/>
              <a:t> – main, not as ring but have 04 parts which form ring</a:t>
            </a:r>
          </a:p>
          <a:p>
            <a:r>
              <a:rPr lang="en-IN" b="1" dirty="0" smtClean="0"/>
              <a:t>Vocal cords- absent</a:t>
            </a:r>
          </a:p>
          <a:p>
            <a:pPr algn="ctr">
              <a:buNone/>
            </a:pPr>
            <a:r>
              <a:rPr lang="en-IN" b="1" dirty="0" smtClean="0">
                <a:solidFill>
                  <a:srgbClr val="C00000"/>
                </a:solidFill>
              </a:rPr>
              <a:t>Trachea-</a:t>
            </a:r>
          </a:p>
          <a:p>
            <a:r>
              <a:rPr lang="en-IN" b="1" dirty="0" smtClean="0"/>
              <a:t>Long, complete hyaline cartilage rings</a:t>
            </a:r>
          </a:p>
          <a:p>
            <a:r>
              <a:rPr lang="en-IN" b="1" dirty="0" smtClean="0"/>
              <a:t>Last ring forms </a:t>
            </a:r>
            <a:r>
              <a:rPr lang="en-IN" b="1" dirty="0" err="1" smtClean="0"/>
              <a:t>syrinx</a:t>
            </a:r>
            <a:endParaRPr lang="en-IN" b="1" dirty="0" smtClean="0"/>
          </a:p>
          <a:p>
            <a:r>
              <a:rPr lang="en-IN" dirty="0" smtClean="0"/>
              <a:t>Trachea divided into right and left bronchi</a:t>
            </a:r>
          </a:p>
          <a:p>
            <a:r>
              <a:rPr lang="en-IN" dirty="0" smtClean="0"/>
              <a:t>Each bronchus enter lungs</a:t>
            </a:r>
          </a:p>
          <a:p>
            <a:r>
              <a:rPr lang="en-IN" dirty="0" smtClean="0"/>
              <a:t>Bronchus dilates after it enter lung continuous further as a duct like channel and terminate in a </a:t>
            </a:r>
            <a:r>
              <a:rPr lang="en-IN" dirty="0" err="1" smtClean="0"/>
              <a:t>cartilagenous</a:t>
            </a:r>
            <a:r>
              <a:rPr lang="en-IN" dirty="0" smtClean="0"/>
              <a:t> ring through which </a:t>
            </a:r>
            <a:r>
              <a:rPr lang="en-IN" b="1" dirty="0" smtClean="0"/>
              <a:t>it communicate with large abdominal air-sac</a:t>
            </a:r>
          </a:p>
          <a:p>
            <a:endParaRPr lang="en-IN"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534400" cy="6477000"/>
          </a:xfrm>
        </p:spPr>
        <p:txBody>
          <a:bodyPr>
            <a:normAutofit fontScale="85000" lnSpcReduction="10000"/>
          </a:bodyPr>
          <a:lstStyle/>
          <a:p>
            <a:r>
              <a:rPr lang="en-IN" dirty="0" smtClean="0"/>
              <a:t>Stem bronchus-secondary-tertiary bronchus- dilatations (correspond to alveoli of mammals)</a:t>
            </a:r>
          </a:p>
          <a:p>
            <a:pPr algn="ctr">
              <a:buNone/>
            </a:pPr>
            <a:r>
              <a:rPr lang="en-IN" sz="3600" b="1" dirty="0" smtClean="0">
                <a:solidFill>
                  <a:srgbClr val="C00000"/>
                </a:solidFill>
              </a:rPr>
              <a:t>Lungs</a:t>
            </a:r>
          </a:p>
          <a:p>
            <a:pPr>
              <a:buNone/>
            </a:pPr>
            <a:r>
              <a:rPr lang="en-IN" dirty="0" smtClean="0"/>
              <a:t>Small ,spongy, closely applied against sides of vertebrae and ribs, to which they are attached by cellular tissue.</a:t>
            </a:r>
          </a:p>
          <a:p>
            <a:pPr>
              <a:buNone/>
            </a:pPr>
            <a:r>
              <a:rPr lang="en-IN" dirty="0" smtClean="0"/>
              <a:t>02 surfaces-diaphragmatic surface (pierced by stem bronchus and present 05 orifices through which air passes to and fro from air sacs)</a:t>
            </a:r>
          </a:p>
          <a:p>
            <a:pPr>
              <a:buNone/>
            </a:pPr>
            <a:r>
              <a:rPr lang="en-IN" dirty="0" smtClean="0"/>
              <a:t>Costal surface- attached to ribs and </a:t>
            </a:r>
            <a:r>
              <a:rPr lang="en-IN" dirty="0" smtClean="0"/>
              <a:t>imperforate</a:t>
            </a:r>
          </a:p>
          <a:p>
            <a:pPr>
              <a:buNone/>
            </a:pPr>
            <a:r>
              <a:rPr lang="en-IN" dirty="0" smtClean="0"/>
              <a:t>Inhalation- air leave the lungs</a:t>
            </a:r>
          </a:p>
          <a:p>
            <a:pPr>
              <a:buNone/>
            </a:pPr>
            <a:r>
              <a:rPr lang="en-IN" dirty="0" smtClean="0"/>
              <a:t>Exhalation- </a:t>
            </a:r>
            <a:r>
              <a:rPr lang="en-IN" dirty="0" smtClean="0"/>
              <a:t>air enter </a:t>
            </a:r>
            <a:r>
              <a:rPr lang="en-IN" dirty="0" smtClean="0"/>
              <a:t>the lungs</a:t>
            </a:r>
            <a:endParaRPr lang="en-IN" dirty="0" smtClean="0"/>
          </a:p>
          <a:p>
            <a:pPr>
              <a:buNone/>
            </a:pPr>
            <a:endParaRPr lang="en-IN" dirty="0" smtClean="0"/>
          </a:p>
          <a:p>
            <a:pPr>
              <a:buNone/>
            </a:pPr>
            <a:r>
              <a:rPr lang="en-IN" sz="3600" b="1" dirty="0" err="1" smtClean="0">
                <a:solidFill>
                  <a:srgbClr val="C00000"/>
                </a:solidFill>
              </a:rPr>
              <a:t>Diaphargm</a:t>
            </a:r>
            <a:r>
              <a:rPr lang="en-IN" sz="3600" b="1" dirty="0" smtClean="0">
                <a:solidFill>
                  <a:srgbClr val="C00000"/>
                </a:solidFill>
              </a:rPr>
              <a:t> – rudimentary</a:t>
            </a:r>
          </a:p>
          <a:p>
            <a:pPr>
              <a:buNone/>
            </a:pPr>
            <a:r>
              <a:rPr lang="en-IN" sz="3600" b="1" dirty="0" smtClean="0">
                <a:solidFill>
                  <a:srgbClr val="C00000"/>
                </a:solidFill>
              </a:rPr>
              <a:t> </a:t>
            </a:r>
            <a:endParaRPr lang="en-IN" sz="3600" b="1" dirty="0">
              <a:solidFill>
                <a:srgbClr val="C00000"/>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IN" b="1" dirty="0" smtClean="0">
                <a:solidFill>
                  <a:srgbClr val="C00000"/>
                </a:solidFill>
              </a:rPr>
              <a:t>Air Sac</a:t>
            </a:r>
            <a:endParaRPr lang="en-IN" b="1" dirty="0">
              <a:solidFill>
                <a:srgbClr val="C00000"/>
              </a:solidFill>
            </a:endParaRPr>
          </a:p>
        </p:txBody>
      </p:sp>
      <p:sp>
        <p:nvSpPr>
          <p:cNvPr id="3" name="Content Placeholder 2"/>
          <p:cNvSpPr>
            <a:spLocks noGrp="1"/>
          </p:cNvSpPr>
          <p:nvPr>
            <p:ph idx="1"/>
          </p:nvPr>
        </p:nvSpPr>
        <p:spPr>
          <a:xfrm>
            <a:off x="0" y="838200"/>
            <a:ext cx="9144000" cy="6019800"/>
          </a:xfrm>
        </p:spPr>
        <p:txBody>
          <a:bodyPr>
            <a:normAutofit fontScale="62500" lnSpcReduction="20000"/>
          </a:bodyPr>
          <a:lstStyle/>
          <a:p>
            <a:r>
              <a:rPr lang="en-IN" dirty="0" smtClean="0"/>
              <a:t>Bladder like membranous receptacles with delicate wall</a:t>
            </a:r>
          </a:p>
          <a:p>
            <a:r>
              <a:rPr lang="en-IN" dirty="0" smtClean="0"/>
              <a:t>Air carried into them by branches of the bronchi.</a:t>
            </a:r>
          </a:p>
          <a:p>
            <a:r>
              <a:rPr lang="en-IN" dirty="0" smtClean="0"/>
              <a:t>These air sacs are in communication </a:t>
            </a:r>
            <a:r>
              <a:rPr lang="en-IN" b="1" dirty="0" smtClean="0"/>
              <a:t>with the bronchus on one side and air spaces in bone cavities on other side.</a:t>
            </a:r>
          </a:p>
          <a:p>
            <a:r>
              <a:rPr lang="en-IN" b="1" dirty="0" smtClean="0"/>
              <a:t>Confer lightness and buoyancy to </a:t>
            </a:r>
            <a:r>
              <a:rPr lang="en-IN" dirty="0" smtClean="0"/>
              <a:t>body and their position is </a:t>
            </a:r>
            <a:r>
              <a:rPr lang="en-IN" b="1" dirty="0" smtClean="0"/>
              <a:t>mainly dorsal thus influence position of centre of gravity.</a:t>
            </a:r>
          </a:p>
          <a:p>
            <a:r>
              <a:rPr lang="en-IN" dirty="0" smtClean="0"/>
              <a:t>Not communicate each other</a:t>
            </a:r>
          </a:p>
          <a:p>
            <a:r>
              <a:rPr lang="en-IN" dirty="0" smtClean="0"/>
              <a:t>More developed in flying  birds than walking</a:t>
            </a:r>
          </a:p>
          <a:p>
            <a:r>
              <a:rPr lang="en-IN" sz="4000" b="1" dirty="0" smtClean="0"/>
              <a:t>There are </a:t>
            </a:r>
            <a:r>
              <a:rPr lang="en-IN" sz="4000" b="1" dirty="0" smtClean="0">
                <a:solidFill>
                  <a:srgbClr val="7030A0"/>
                </a:solidFill>
              </a:rPr>
              <a:t>11 air sac</a:t>
            </a:r>
          </a:p>
          <a:p>
            <a:pPr>
              <a:buNone/>
            </a:pPr>
            <a:r>
              <a:rPr lang="en-IN" sz="4000" b="1" dirty="0" smtClean="0"/>
              <a:t>1.Cervical</a:t>
            </a:r>
          </a:p>
          <a:p>
            <a:pPr>
              <a:buNone/>
            </a:pPr>
            <a:r>
              <a:rPr lang="en-IN" sz="4000" b="1" dirty="0" smtClean="0"/>
              <a:t> 2.Clavicular – </a:t>
            </a:r>
            <a:r>
              <a:rPr lang="en-IN" sz="4000" b="1" dirty="0" smtClean="0">
                <a:solidFill>
                  <a:srgbClr val="7030A0"/>
                </a:solidFill>
              </a:rPr>
              <a:t>only unpaired</a:t>
            </a:r>
          </a:p>
          <a:p>
            <a:pPr>
              <a:buNone/>
            </a:pPr>
            <a:r>
              <a:rPr lang="en-IN" sz="4000" b="1" dirty="0" smtClean="0"/>
              <a:t>3. </a:t>
            </a:r>
            <a:r>
              <a:rPr lang="en-IN" sz="4000" b="1" dirty="0" err="1" smtClean="0"/>
              <a:t>Axillary</a:t>
            </a:r>
            <a:endParaRPr lang="en-IN" sz="4000" b="1" dirty="0" smtClean="0"/>
          </a:p>
          <a:p>
            <a:pPr>
              <a:buNone/>
            </a:pPr>
            <a:r>
              <a:rPr lang="en-IN" sz="4000" b="1" dirty="0" smtClean="0"/>
              <a:t>4.Anterior thoracic</a:t>
            </a:r>
          </a:p>
          <a:p>
            <a:pPr>
              <a:buNone/>
            </a:pPr>
            <a:r>
              <a:rPr lang="en-IN" sz="4000" b="1" dirty="0" smtClean="0"/>
              <a:t>5.Posterior </a:t>
            </a:r>
            <a:r>
              <a:rPr lang="en-IN" sz="4000" b="1" dirty="0" smtClean="0"/>
              <a:t>thoracic</a:t>
            </a:r>
            <a:endParaRPr lang="en-IN" sz="4000" b="1" dirty="0" smtClean="0"/>
          </a:p>
          <a:p>
            <a:pPr>
              <a:buNone/>
            </a:pPr>
            <a:r>
              <a:rPr lang="en-IN" sz="4000" b="1" dirty="0" smtClean="0"/>
              <a:t>6.Abdominal -</a:t>
            </a:r>
            <a:r>
              <a:rPr lang="en-IN" sz="4000" b="1" dirty="0" smtClean="0">
                <a:solidFill>
                  <a:srgbClr val="7030A0"/>
                </a:solidFill>
              </a:rPr>
              <a:t>largest</a:t>
            </a:r>
          </a:p>
          <a:p>
            <a:pPr>
              <a:buNone/>
            </a:pPr>
            <a:endParaRPr lang="en-IN" dirty="0" smtClean="0"/>
          </a:p>
          <a:p>
            <a:endParaRPr lang="en-IN" dirty="0" smtClean="0"/>
          </a:p>
          <a:p>
            <a:r>
              <a:rPr lang="en-IN" dirty="0" smtClean="0"/>
              <a:t> </a:t>
            </a:r>
            <a:endParaRPr lang="en-IN" dirty="0"/>
          </a:p>
        </p:txBody>
      </p:sp>
      <p:sp>
        <p:nvSpPr>
          <p:cNvPr id="4" name="Right Brace 3"/>
          <p:cNvSpPr/>
          <p:nvPr/>
        </p:nvSpPr>
        <p:spPr>
          <a:xfrm>
            <a:off x="2895600" y="4724400"/>
            <a:ext cx="612648" cy="1143000"/>
          </a:xfrm>
          <a:prstGeom prst="rightBrace">
            <a:avLst>
              <a:gd name="adj1" fmla="val 3466"/>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TextBox 4"/>
          <p:cNvSpPr txBox="1"/>
          <p:nvPr/>
        </p:nvSpPr>
        <p:spPr>
          <a:xfrm>
            <a:off x="3733800" y="5105400"/>
            <a:ext cx="1769972" cy="369332"/>
          </a:xfrm>
          <a:prstGeom prst="rect">
            <a:avLst/>
          </a:prstGeom>
          <a:noFill/>
        </p:spPr>
        <p:txBody>
          <a:bodyPr wrap="none" rtlCol="0">
            <a:spAutoFit/>
          </a:bodyPr>
          <a:lstStyle/>
          <a:p>
            <a:r>
              <a:rPr lang="en-GB" dirty="0" smtClean="0"/>
              <a:t>Posterior air sacs</a:t>
            </a:r>
            <a:endParaRPr lang="en-GB"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0"/>
            <a:ext cx="8763000" cy="6705600"/>
          </a:xfrm>
        </p:spPr>
        <p:txBody>
          <a:bodyPr>
            <a:normAutofit fontScale="85000" lnSpcReduction="20000"/>
          </a:bodyPr>
          <a:lstStyle/>
          <a:p>
            <a:pPr>
              <a:buNone/>
            </a:pPr>
            <a:r>
              <a:rPr lang="en-IN" dirty="0" smtClean="0"/>
              <a:t>1</a:t>
            </a:r>
            <a:r>
              <a:rPr lang="en-IN" dirty="0" smtClean="0">
                <a:solidFill>
                  <a:srgbClr val="FF0000"/>
                </a:solidFill>
              </a:rPr>
              <a:t>.Cervical</a:t>
            </a:r>
            <a:r>
              <a:rPr lang="en-IN" dirty="0" smtClean="0"/>
              <a:t>-lie at base of neck, partly above </a:t>
            </a:r>
            <a:r>
              <a:rPr lang="en-IN" dirty="0" err="1" smtClean="0"/>
              <a:t>clavicular</a:t>
            </a:r>
            <a:r>
              <a:rPr lang="en-IN" dirty="0" smtClean="0"/>
              <a:t> and supply air to cervical and dorsal vertebrae and superior ribs</a:t>
            </a:r>
          </a:p>
          <a:p>
            <a:pPr>
              <a:buNone/>
            </a:pPr>
            <a:r>
              <a:rPr lang="en-IN" dirty="0" smtClean="0"/>
              <a:t>2.</a:t>
            </a:r>
            <a:r>
              <a:rPr lang="en-IN" dirty="0" smtClean="0">
                <a:solidFill>
                  <a:srgbClr val="FF0000"/>
                </a:solidFill>
              </a:rPr>
              <a:t>Clavicular</a:t>
            </a:r>
            <a:r>
              <a:rPr lang="en-IN" dirty="0" smtClean="0"/>
              <a:t> – </a:t>
            </a:r>
            <a:r>
              <a:rPr lang="en-IN" b="1" dirty="0" smtClean="0"/>
              <a:t>only unpaired- </a:t>
            </a:r>
            <a:r>
              <a:rPr lang="en-IN" dirty="0" smtClean="0"/>
              <a:t>placed at anterior part of thoracic cavity above </a:t>
            </a:r>
            <a:r>
              <a:rPr lang="en-IN" dirty="0" err="1" smtClean="0"/>
              <a:t>clavicles,surrounds</a:t>
            </a:r>
            <a:r>
              <a:rPr lang="en-IN" dirty="0" smtClean="0"/>
              <a:t> </a:t>
            </a:r>
            <a:r>
              <a:rPr lang="en-IN" dirty="0" err="1" smtClean="0"/>
              <a:t>syrynx,bronchi</a:t>
            </a:r>
            <a:r>
              <a:rPr lang="en-IN" dirty="0" smtClean="0"/>
              <a:t> and continue on each side as </a:t>
            </a:r>
            <a:r>
              <a:rPr lang="en-IN" dirty="0" err="1" smtClean="0"/>
              <a:t>axillary</a:t>
            </a:r>
            <a:r>
              <a:rPr lang="en-IN" dirty="0" smtClean="0"/>
              <a:t> sac</a:t>
            </a:r>
          </a:p>
          <a:p>
            <a:pPr>
              <a:buNone/>
            </a:pPr>
            <a:r>
              <a:rPr lang="en-IN" dirty="0" smtClean="0">
                <a:solidFill>
                  <a:srgbClr val="FF0000"/>
                </a:solidFill>
              </a:rPr>
              <a:t>3. </a:t>
            </a:r>
            <a:r>
              <a:rPr lang="en-IN" dirty="0" err="1" smtClean="0">
                <a:solidFill>
                  <a:srgbClr val="FF0000"/>
                </a:solidFill>
              </a:rPr>
              <a:t>Axillary</a:t>
            </a:r>
            <a:r>
              <a:rPr lang="en-IN" dirty="0" smtClean="0">
                <a:solidFill>
                  <a:srgbClr val="FF0000"/>
                </a:solidFill>
              </a:rPr>
              <a:t>- </a:t>
            </a:r>
            <a:r>
              <a:rPr lang="en-IN" dirty="0" smtClean="0"/>
              <a:t>receives </a:t>
            </a:r>
            <a:r>
              <a:rPr lang="en-IN" dirty="0" smtClean="0"/>
              <a:t>air by two opening on anterior part of lungs and supplies it to </a:t>
            </a:r>
            <a:r>
              <a:rPr lang="en-IN" dirty="0" err="1" smtClean="0"/>
              <a:t>sternum,inferior</a:t>
            </a:r>
            <a:r>
              <a:rPr lang="en-IN" dirty="0" smtClean="0"/>
              <a:t> </a:t>
            </a:r>
            <a:r>
              <a:rPr lang="en-IN" dirty="0" err="1" smtClean="0"/>
              <a:t>ribs,and</a:t>
            </a:r>
            <a:r>
              <a:rPr lang="en-IN" dirty="0" smtClean="0"/>
              <a:t> bones of shoulder girdle and the </a:t>
            </a:r>
            <a:r>
              <a:rPr lang="en-IN" b="1" dirty="0" err="1" smtClean="0"/>
              <a:t>humerus</a:t>
            </a:r>
            <a:endParaRPr lang="en-IN" b="1" dirty="0" smtClean="0"/>
          </a:p>
          <a:p>
            <a:pPr>
              <a:buNone/>
            </a:pPr>
            <a:r>
              <a:rPr lang="en-IN" dirty="0" smtClean="0">
                <a:solidFill>
                  <a:srgbClr val="FF0000"/>
                </a:solidFill>
              </a:rPr>
              <a:t>4.Anterior thoracic- </a:t>
            </a:r>
            <a:r>
              <a:rPr lang="en-IN" dirty="0" smtClean="0"/>
              <a:t>extends from </a:t>
            </a:r>
            <a:r>
              <a:rPr lang="en-IN" dirty="0" err="1" smtClean="0"/>
              <a:t>clavicular</a:t>
            </a:r>
            <a:r>
              <a:rPr lang="en-IN" dirty="0" smtClean="0"/>
              <a:t> sac to abdominal sacs. They lies between </a:t>
            </a:r>
            <a:r>
              <a:rPr lang="en-IN" dirty="0" err="1" smtClean="0"/>
              <a:t>lungs,heart</a:t>
            </a:r>
            <a:r>
              <a:rPr lang="en-IN" dirty="0" smtClean="0"/>
              <a:t> and abdominal viscera at rudimentary diaphragm and thus </a:t>
            </a:r>
            <a:r>
              <a:rPr lang="en-IN" b="1" dirty="0" smtClean="0"/>
              <a:t>help in separating thoracic and abdominal organs.</a:t>
            </a:r>
          </a:p>
          <a:p>
            <a:pPr>
              <a:buNone/>
            </a:pPr>
            <a:r>
              <a:rPr lang="en-IN" dirty="0" smtClean="0">
                <a:solidFill>
                  <a:srgbClr val="FF0000"/>
                </a:solidFill>
              </a:rPr>
              <a:t>5.Posterior thoracic- </a:t>
            </a:r>
            <a:r>
              <a:rPr lang="en-IN" dirty="0" smtClean="0">
                <a:solidFill>
                  <a:srgbClr val="FF0000"/>
                </a:solidFill>
              </a:rPr>
              <a:t>a   as anterior</a:t>
            </a:r>
            <a:endParaRPr lang="en-IN" dirty="0" smtClean="0">
              <a:solidFill>
                <a:srgbClr val="FF0000"/>
              </a:solidFill>
            </a:endParaRPr>
          </a:p>
          <a:p>
            <a:pPr>
              <a:buNone/>
            </a:pPr>
            <a:r>
              <a:rPr lang="en-IN" dirty="0" smtClean="0">
                <a:solidFill>
                  <a:srgbClr val="FF0000"/>
                </a:solidFill>
              </a:rPr>
              <a:t>6.Abdominal </a:t>
            </a:r>
            <a:r>
              <a:rPr lang="en-IN" dirty="0" smtClean="0"/>
              <a:t>–largest- extend from lungs to </a:t>
            </a:r>
            <a:r>
              <a:rPr lang="en-IN" dirty="0" err="1" smtClean="0"/>
              <a:t>cloaca</a:t>
            </a:r>
            <a:r>
              <a:rPr lang="en-IN" dirty="0" smtClean="0"/>
              <a:t>.</a:t>
            </a:r>
          </a:p>
          <a:p>
            <a:pPr>
              <a:buNone/>
            </a:pPr>
            <a:r>
              <a:rPr lang="en-IN" dirty="0" smtClean="0"/>
              <a:t>Lies between superior and lateral walls of abdomen on one side and abdominal organs on other side. Each supplies air to sacrum ,</a:t>
            </a:r>
            <a:r>
              <a:rPr lang="en-IN" dirty="0" err="1" smtClean="0"/>
              <a:t>oscoxae</a:t>
            </a:r>
            <a:r>
              <a:rPr lang="en-IN" dirty="0" smtClean="0"/>
              <a:t> and femur</a:t>
            </a:r>
          </a:p>
          <a:p>
            <a:endParaRPr lang="en-IN" dirty="0"/>
          </a:p>
        </p:txBody>
      </p:sp>
      <p:sp>
        <p:nvSpPr>
          <p:cNvPr id="7" name="Right Arrow 6"/>
          <p:cNvSpPr/>
          <p:nvPr/>
        </p:nvSpPr>
        <p:spPr>
          <a:xfrm rot="16200000">
            <a:off x="3015996" y="4299204"/>
            <a:ext cx="502920" cy="2865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spiratory system\10-The-respiratory-system-of-birds-Source-sunandshieldwordpresscom-tag-air-sacs.png"/>
          <p:cNvPicPr>
            <a:picLocks noGrp="1" noChangeAspect="1" noChangeArrowheads="1"/>
          </p:cNvPicPr>
          <p:nvPr>
            <p:ph idx="1"/>
          </p:nvPr>
        </p:nvPicPr>
        <p:blipFill>
          <a:blip r:embed="rId2"/>
          <a:srcRect/>
          <a:stretch>
            <a:fillRect/>
          </a:stretch>
        </p:blipFill>
        <p:spPr bwMode="auto">
          <a:xfrm>
            <a:off x="1524000" y="134400"/>
            <a:ext cx="6705600" cy="6512434"/>
          </a:xfrm>
          <a:prstGeom prst="rect">
            <a:avLst/>
          </a:prstGeom>
          <a:noFill/>
        </p:spPr>
      </p:pic>
      <p:sp>
        <p:nvSpPr>
          <p:cNvPr id="3" name="TextBox 2"/>
          <p:cNvSpPr txBox="1"/>
          <p:nvPr/>
        </p:nvSpPr>
        <p:spPr>
          <a:xfrm>
            <a:off x="838200" y="3581400"/>
            <a:ext cx="1027910" cy="369332"/>
          </a:xfrm>
          <a:prstGeom prst="rect">
            <a:avLst/>
          </a:prstGeom>
          <a:noFill/>
        </p:spPr>
        <p:txBody>
          <a:bodyPr wrap="none" rtlCol="0">
            <a:spAutoFit/>
          </a:bodyPr>
          <a:lstStyle/>
          <a:p>
            <a:r>
              <a:rPr lang="en-IN" b="1" dirty="0" smtClean="0"/>
              <a:t>Thoracic </a:t>
            </a:r>
            <a:endParaRPr lang="en-IN" b="1" dirty="0"/>
          </a:p>
        </p:txBody>
      </p:sp>
      <p:sp>
        <p:nvSpPr>
          <p:cNvPr id="4" name="TextBox 3"/>
          <p:cNvSpPr txBox="1"/>
          <p:nvPr/>
        </p:nvSpPr>
        <p:spPr>
          <a:xfrm>
            <a:off x="914400" y="4267200"/>
            <a:ext cx="1027910" cy="369332"/>
          </a:xfrm>
          <a:prstGeom prst="rect">
            <a:avLst/>
          </a:prstGeom>
          <a:noFill/>
        </p:spPr>
        <p:txBody>
          <a:bodyPr wrap="none" rtlCol="0">
            <a:spAutoFit/>
          </a:bodyPr>
          <a:lstStyle/>
          <a:p>
            <a:r>
              <a:rPr lang="en-IN" b="1" dirty="0" smtClean="0"/>
              <a:t>Thoracic</a:t>
            </a:r>
            <a:r>
              <a:rPr lang="en-IN" dirty="0" smtClean="0"/>
              <a:t> </a:t>
            </a:r>
            <a:endParaRPr lang="en-IN" dirty="0"/>
          </a:p>
        </p:txBody>
      </p:sp>
      <p:cxnSp>
        <p:nvCxnSpPr>
          <p:cNvPr id="6" name="Straight Arrow Connector 5"/>
          <p:cNvCxnSpPr/>
          <p:nvPr/>
        </p:nvCxnSpPr>
        <p:spPr>
          <a:xfrm>
            <a:off x="2895600" y="990600"/>
            <a:ext cx="1295400" cy="458788"/>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71600" y="685800"/>
            <a:ext cx="1825243" cy="369332"/>
          </a:xfrm>
          <a:prstGeom prst="rect">
            <a:avLst/>
          </a:prstGeom>
          <a:noFill/>
        </p:spPr>
        <p:txBody>
          <a:bodyPr wrap="none" rtlCol="0">
            <a:spAutoFit/>
          </a:bodyPr>
          <a:lstStyle/>
          <a:p>
            <a:r>
              <a:rPr lang="en-IN" b="1" dirty="0" smtClean="0"/>
              <a:t>1. Cervical air sac</a:t>
            </a:r>
            <a:endParaRPr lang="en-IN" b="1" dirty="0"/>
          </a:p>
        </p:txBody>
      </p:sp>
      <p:cxnSp>
        <p:nvCxnSpPr>
          <p:cNvPr id="14" name="Straight Arrow Connector 13"/>
          <p:cNvCxnSpPr>
            <a:stCxn id="16" idx="3"/>
          </p:cNvCxnSpPr>
          <p:nvPr/>
        </p:nvCxnSpPr>
        <p:spPr>
          <a:xfrm>
            <a:off x="1534060" y="2409855"/>
            <a:ext cx="1209140" cy="30133"/>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52400" y="2209800"/>
            <a:ext cx="1381660" cy="400110"/>
          </a:xfrm>
          <a:prstGeom prst="rect">
            <a:avLst/>
          </a:prstGeom>
          <a:noFill/>
        </p:spPr>
        <p:txBody>
          <a:bodyPr wrap="none" rtlCol="0">
            <a:spAutoFit/>
          </a:bodyPr>
          <a:lstStyle/>
          <a:p>
            <a:r>
              <a:rPr lang="en-IN" sz="2000" b="1" dirty="0" err="1" smtClean="0"/>
              <a:t>Axillary</a:t>
            </a:r>
            <a:r>
              <a:rPr lang="en-IN" sz="2000" b="1" dirty="0" smtClean="0"/>
              <a:t> sac</a:t>
            </a:r>
            <a:endParaRPr lang="en-IN" sz="2000" b="1" dirty="0"/>
          </a:p>
        </p:txBody>
      </p:sp>
      <p:sp>
        <p:nvSpPr>
          <p:cNvPr id="18" name="TextBox 17"/>
          <p:cNvSpPr txBox="1"/>
          <p:nvPr/>
        </p:nvSpPr>
        <p:spPr>
          <a:xfrm>
            <a:off x="5867400" y="1371600"/>
            <a:ext cx="359394" cy="369332"/>
          </a:xfrm>
          <a:prstGeom prst="rect">
            <a:avLst/>
          </a:prstGeom>
          <a:noFill/>
        </p:spPr>
        <p:txBody>
          <a:bodyPr wrap="square" rtlCol="0">
            <a:spAutoFit/>
          </a:bodyPr>
          <a:lstStyle/>
          <a:p>
            <a:r>
              <a:rPr lang="en-IN" dirty="0" smtClean="0"/>
              <a:t>2.</a:t>
            </a:r>
            <a:endParaRPr lang="en-IN" dirty="0"/>
          </a:p>
        </p:txBody>
      </p:sp>
      <p:sp>
        <p:nvSpPr>
          <p:cNvPr id="19" name="TextBox 18"/>
          <p:cNvSpPr txBox="1"/>
          <p:nvPr/>
        </p:nvSpPr>
        <p:spPr>
          <a:xfrm>
            <a:off x="0" y="2209800"/>
            <a:ext cx="412292" cy="369332"/>
          </a:xfrm>
          <a:prstGeom prst="rect">
            <a:avLst/>
          </a:prstGeom>
          <a:noFill/>
        </p:spPr>
        <p:txBody>
          <a:bodyPr wrap="square" rtlCol="0">
            <a:spAutoFit/>
          </a:bodyPr>
          <a:lstStyle/>
          <a:p>
            <a:r>
              <a:rPr lang="en-IN" dirty="0" smtClean="0"/>
              <a:t>3. </a:t>
            </a:r>
            <a:endParaRPr lang="en-IN" dirty="0"/>
          </a:p>
        </p:txBody>
      </p:sp>
      <p:sp>
        <p:nvSpPr>
          <p:cNvPr id="20" name="TextBox 19"/>
          <p:cNvSpPr txBox="1"/>
          <p:nvPr/>
        </p:nvSpPr>
        <p:spPr>
          <a:xfrm>
            <a:off x="1295400" y="3276600"/>
            <a:ext cx="397866" cy="461665"/>
          </a:xfrm>
          <a:prstGeom prst="rect">
            <a:avLst/>
          </a:prstGeom>
          <a:noFill/>
        </p:spPr>
        <p:txBody>
          <a:bodyPr wrap="none" rtlCol="0">
            <a:spAutoFit/>
          </a:bodyPr>
          <a:lstStyle/>
          <a:p>
            <a:r>
              <a:rPr lang="en-IN" sz="2400" b="1" dirty="0" smtClean="0"/>
              <a:t>4</a:t>
            </a:r>
            <a:r>
              <a:rPr lang="en-IN" dirty="0" smtClean="0"/>
              <a:t>.</a:t>
            </a:r>
            <a:endParaRPr lang="en-IN" dirty="0"/>
          </a:p>
        </p:txBody>
      </p:sp>
      <p:sp>
        <p:nvSpPr>
          <p:cNvPr id="21" name="TextBox 20"/>
          <p:cNvSpPr txBox="1"/>
          <p:nvPr/>
        </p:nvSpPr>
        <p:spPr>
          <a:xfrm>
            <a:off x="1219200" y="4038600"/>
            <a:ext cx="490840" cy="461665"/>
          </a:xfrm>
          <a:prstGeom prst="rect">
            <a:avLst/>
          </a:prstGeom>
          <a:noFill/>
        </p:spPr>
        <p:txBody>
          <a:bodyPr wrap="none" rtlCol="0">
            <a:spAutoFit/>
          </a:bodyPr>
          <a:lstStyle/>
          <a:p>
            <a:r>
              <a:rPr lang="en-IN" sz="2400" b="1" dirty="0" smtClean="0"/>
              <a:t>5. </a:t>
            </a:r>
            <a:endParaRPr lang="en-IN" sz="2400" b="1" dirty="0"/>
          </a:p>
        </p:txBody>
      </p:sp>
      <p:sp>
        <p:nvSpPr>
          <p:cNvPr id="22" name="TextBox 21"/>
          <p:cNvSpPr txBox="1"/>
          <p:nvPr/>
        </p:nvSpPr>
        <p:spPr>
          <a:xfrm>
            <a:off x="3733800" y="6324600"/>
            <a:ext cx="359394" cy="369332"/>
          </a:xfrm>
          <a:prstGeom prst="rect">
            <a:avLst/>
          </a:prstGeom>
          <a:noFill/>
        </p:spPr>
        <p:txBody>
          <a:bodyPr wrap="none" rtlCol="0">
            <a:spAutoFit/>
          </a:bodyPr>
          <a:lstStyle/>
          <a:p>
            <a:r>
              <a:rPr lang="en-IN" dirty="0" smtClean="0"/>
              <a:t>6.</a:t>
            </a:r>
            <a:endParaRPr lang="en-IN"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l="11066" t="15153" r="33164" b="29288"/>
          <a:stretch>
            <a:fillRect/>
          </a:stretch>
        </p:blipFill>
        <p:spPr bwMode="auto">
          <a:xfrm>
            <a:off x="152400" y="-152400"/>
            <a:ext cx="5751945" cy="3581400"/>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l="1596" t="5051" r="2648" b="9085"/>
          <a:stretch>
            <a:fillRect/>
          </a:stretch>
        </p:blipFill>
        <p:spPr bwMode="auto">
          <a:xfrm>
            <a:off x="3200400" y="3612382"/>
            <a:ext cx="5791200" cy="3245618"/>
          </a:xfrm>
          <a:prstGeom prst="rect">
            <a:avLst/>
          </a:prstGeom>
          <a:noFill/>
          <a:ln w="9525">
            <a:noFill/>
            <a:miter lim="800000"/>
            <a:headEnd/>
            <a:tailEnd/>
          </a:ln>
          <a:effec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respiratory system\left-lung-and-airsacs-2-w640h480.jpg"/>
          <p:cNvPicPr>
            <a:picLocks noGrp="1" noChangeAspect="1" noChangeArrowheads="1"/>
          </p:cNvPicPr>
          <p:nvPr>
            <p:ph idx="1"/>
          </p:nvPr>
        </p:nvPicPr>
        <p:blipFill>
          <a:blip r:embed="rId2"/>
          <a:srcRect l="2830" t="6212" r="2355" b="11485"/>
          <a:stretch>
            <a:fillRect/>
          </a:stretch>
        </p:blipFill>
        <p:spPr bwMode="auto">
          <a:xfrm>
            <a:off x="609600" y="381000"/>
            <a:ext cx="7995249" cy="63246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Dr Abhinav\Desktop\respiratory system\21379_19026179964f19428e73841.jpg"/>
          <p:cNvPicPr>
            <a:picLocks noGrp="1" noChangeAspect="1" noChangeArrowheads="1"/>
          </p:cNvPicPr>
          <p:nvPr>
            <p:ph idx="1"/>
          </p:nvPr>
        </p:nvPicPr>
        <p:blipFill>
          <a:blip r:embed="rId2"/>
          <a:srcRect/>
          <a:stretch>
            <a:fillRect/>
          </a:stretch>
        </p:blipFill>
        <p:spPr bwMode="auto">
          <a:xfrm>
            <a:off x="228600" y="405544"/>
            <a:ext cx="8769765" cy="5842856"/>
          </a:xfrm>
          <a:prstGeom prst="rect">
            <a:avLst/>
          </a:prstGeom>
          <a:noFill/>
        </p:spPr>
      </p:pic>
      <p:sp>
        <p:nvSpPr>
          <p:cNvPr id="3" name="Right Arrow 2"/>
          <p:cNvSpPr/>
          <p:nvPr/>
        </p:nvSpPr>
        <p:spPr>
          <a:xfrm rot="9760620">
            <a:off x="3545451" y="2835598"/>
            <a:ext cx="978408" cy="1574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p:cNvSpPr txBox="1"/>
          <p:nvPr/>
        </p:nvSpPr>
        <p:spPr>
          <a:xfrm>
            <a:off x="4114800" y="3048000"/>
            <a:ext cx="1002197" cy="400110"/>
          </a:xfrm>
          <a:prstGeom prst="rect">
            <a:avLst/>
          </a:prstGeom>
          <a:noFill/>
        </p:spPr>
        <p:txBody>
          <a:bodyPr wrap="none" rtlCol="0">
            <a:spAutoFit/>
          </a:bodyPr>
          <a:lstStyle/>
          <a:p>
            <a:r>
              <a:rPr lang="en-IN" sz="2000" b="1" dirty="0" smtClean="0">
                <a:solidFill>
                  <a:srgbClr val="FFC000"/>
                </a:solidFill>
              </a:rPr>
              <a:t>Muzzle </a:t>
            </a:r>
            <a:endParaRPr lang="en-IN" sz="2000" b="1" dirty="0">
              <a:solidFill>
                <a:srgbClr val="FFC000"/>
              </a:solidFill>
            </a:endParaRPr>
          </a:p>
        </p:txBody>
      </p:sp>
      <p:sp>
        <p:nvSpPr>
          <p:cNvPr id="5" name="TextBox 4"/>
          <p:cNvSpPr txBox="1"/>
          <p:nvPr/>
        </p:nvSpPr>
        <p:spPr>
          <a:xfrm>
            <a:off x="4419600" y="2438400"/>
            <a:ext cx="1323439" cy="369332"/>
          </a:xfrm>
          <a:prstGeom prst="rect">
            <a:avLst/>
          </a:prstGeom>
          <a:noFill/>
        </p:spPr>
        <p:txBody>
          <a:bodyPr wrap="none" rtlCol="0">
            <a:spAutoFit/>
          </a:bodyPr>
          <a:lstStyle/>
          <a:p>
            <a:r>
              <a:rPr lang="en-IN" b="1" dirty="0" err="1" smtClean="0">
                <a:solidFill>
                  <a:schemeClr val="tx1">
                    <a:lumMod val="95000"/>
                    <a:lumOff val="5000"/>
                  </a:schemeClr>
                </a:solidFill>
              </a:rPr>
              <a:t>Commisure</a:t>
            </a:r>
            <a:r>
              <a:rPr lang="en-IN" b="1" dirty="0" smtClean="0">
                <a:solidFill>
                  <a:schemeClr val="tx1">
                    <a:lumMod val="95000"/>
                    <a:lumOff val="5000"/>
                  </a:schemeClr>
                </a:solidFill>
              </a:rPr>
              <a:t> </a:t>
            </a:r>
            <a:endParaRPr lang="en-IN" b="1" dirty="0">
              <a:solidFill>
                <a:schemeClr val="tx1">
                  <a:lumMod val="95000"/>
                  <a:lumOff val="5000"/>
                </a:schemeClr>
              </a:solidFill>
            </a:endParaRPr>
          </a:p>
        </p:txBody>
      </p:sp>
      <p:sp>
        <p:nvSpPr>
          <p:cNvPr id="6" name="Right Arrow 5"/>
          <p:cNvSpPr/>
          <p:nvPr/>
        </p:nvSpPr>
        <p:spPr>
          <a:xfrm rot="7263998">
            <a:off x="2945721" y="2238422"/>
            <a:ext cx="661757" cy="135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3429000" y="1752600"/>
            <a:ext cx="1256883" cy="369332"/>
          </a:xfrm>
          <a:prstGeom prst="rect">
            <a:avLst/>
          </a:prstGeom>
          <a:noFill/>
        </p:spPr>
        <p:txBody>
          <a:bodyPr wrap="none" rtlCol="0">
            <a:spAutoFit/>
          </a:bodyPr>
          <a:lstStyle/>
          <a:p>
            <a:r>
              <a:rPr lang="en-IN" b="1" dirty="0" smtClean="0">
                <a:solidFill>
                  <a:schemeClr val="tx1">
                    <a:lumMod val="95000"/>
                    <a:lumOff val="5000"/>
                  </a:schemeClr>
                </a:solidFill>
              </a:rPr>
              <a:t>Wing/</a:t>
            </a:r>
            <a:r>
              <a:rPr lang="en-IN" b="1" dirty="0" err="1" smtClean="0">
                <a:solidFill>
                  <a:schemeClr val="tx1">
                    <a:lumMod val="95000"/>
                    <a:lumOff val="5000"/>
                  </a:schemeClr>
                </a:solidFill>
              </a:rPr>
              <a:t>Alae</a:t>
            </a:r>
            <a:r>
              <a:rPr lang="en-IN" b="1" dirty="0" smtClean="0">
                <a:solidFill>
                  <a:srgbClr val="FFC000"/>
                </a:solidFill>
              </a:rPr>
              <a:t> </a:t>
            </a:r>
            <a:endParaRPr lang="en-IN" b="1" dirty="0">
              <a:solidFill>
                <a:srgbClr val="FFC000"/>
              </a:solidFill>
            </a:endParaRPr>
          </a:p>
        </p:txBody>
      </p:sp>
      <p:sp>
        <p:nvSpPr>
          <p:cNvPr id="8" name="Right Arrow 7"/>
          <p:cNvSpPr/>
          <p:nvPr/>
        </p:nvSpPr>
        <p:spPr>
          <a:xfrm rot="20278149">
            <a:off x="1982375" y="2938584"/>
            <a:ext cx="661757" cy="1350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p:cNvSpPr txBox="1"/>
          <p:nvPr/>
        </p:nvSpPr>
        <p:spPr>
          <a:xfrm>
            <a:off x="1143000" y="2819400"/>
            <a:ext cx="1001941" cy="369332"/>
          </a:xfrm>
          <a:prstGeom prst="rect">
            <a:avLst/>
          </a:prstGeom>
          <a:noFill/>
        </p:spPr>
        <p:txBody>
          <a:bodyPr wrap="none" rtlCol="0">
            <a:spAutoFit/>
          </a:bodyPr>
          <a:lstStyle/>
          <a:p>
            <a:r>
              <a:rPr lang="en-IN" b="1" dirty="0" err="1" smtClean="0">
                <a:solidFill>
                  <a:srgbClr val="FFC000"/>
                </a:solidFill>
              </a:rPr>
              <a:t>Alar</a:t>
            </a:r>
            <a:r>
              <a:rPr lang="en-IN" b="1" dirty="0" smtClean="0">
                <a:solidFill>
                  <a:srgbClr val="FFC000"/>
                </a:solidFill>
              </a:rPr>
              <a:t> fold</a:t>
            </a:r>
            <a:endParaRPr lang="en-IN" b="1" dirty="0">
              <a:solidFill>
                <a:srgbClr val="FFC000"/>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respiratory system\anatomy-of-the-chicken-with-text.jpg"/>
          <p:cNvPicPr>
            <a:picLocks noGrp="1" noChangeAspect="1" noChangeArrowheads="1"/>
          </p:cNvPicPr>
          <p:nvPr>
            <p:ph idx="1"/>
          </p:nvPr>
        </p:nvPicPr>
        <p:blipFill>
          <a:blip r:embed="rId2"/>
          <a:srcRect/>
          <a:stretch>
            <a:fillRect/>
          </a:stretch>
        </p:blipFill>
        <p:spPr bwMode="auto">
          <a:xfrm>
            <a:off x="533400" y="304800"/>
            <a:ext cx="8203872" cy="5745163"/>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400800"/>
          </a:xfrm>
        </p:spPr>
        <p:txBody>
          <a:bodyPr>
            <a:normAutofit fontScale="92500" lnSpcReduction="20000"/>
          </a:bodyPr>
          <a:lstStyle/>
          <a:p>
            <a:pPr algn="ctr">
              <a:buNone/>
            </a:pPr>
            <a:r>
              <a:rPr lang="en-IN" b="1" dirty="0" smtClean="0">
                <a:solidFill>
                  <a:srgbClr val="C00000"/>
                </a:solidFill>
              </a:rPr>
              <a:t>Applied aspects</a:t>
            </a:r>
          </a:p>
          <a:p>
            <a:pPr marL="514350" indent="-514350">
              <a:buAutoNum type="arabicPeriod"/>
            </a:pPr>
            <a:r>
              <a:rPr lang="en-IN" b="1" dirty="0" smtClean="0">
                <a:solidFill>
                  <a:srgbClr val="7030A0"/>
                </a:solidFill>
              </a:rPr>
              <a:t>Stomach tube passing:</a:t>
            </a:r>
          </a:p>
          <a:p>
            <a:pPr marL="514350" indent="-514350">
              <a:buAutoNum type="arabicPeriod"/>
            </a:pPr>
            <a:r>
              <a:rPr lang="en-IN" b="1" dirty="0" smtClean="0">
                <a:solidFill>
                  <a:srgbClr val="7030A0"/>
                </a:solidFill>
              </a:rPr>
              <a:t>Guttural Pouches:</a:t>
            </a:r>
          </a:p>
          <a:p>
            <a:pPr marL="514350" indent="-514350">
              <a:buAutoNum type="arabicPeriod"/>
            </a:pPr>
            <a:r>
              <a:rPr lang="en-IN" b="1" dirty="0" err="1" smtClean="0">
                <a:solidFill>
                  <a:srgbClr val="7030A0"/>
                </a:solidFill>
              </a:rPr>
              <a:t>Viborg’s</a:t>
            </a:r>
            <a:r>
              <a:rPr lang="en-IN" b="1" dirty="0" smtClean="0">
                <a:solidFill>
                  <a:srgbClr val="7030A0"/>
                </a:solidFill>
              </a:rPr>
              <a:t> Triangle:</a:t>
            </a:r>
          </a:p>
          <a:p>
            <a:pPr marL="514350" indent="-514350">
              <a:buAutoNum type="arabicPeriod"/>
            </a:pPr>
            <a:r>
              <a:rPr lang="en-IN" b="1" dirty="0" smtClean="0">
                <a:solidFill>
                  <a:srgbClr val="7030A0"/>
                </a:solidFill>
              </a:rPr>
              <a:t>Roaring:</a:t>
            </a:r>
          </a:p>
          <a:p>
            <a:pPr marL="514350" indent="-514350">
              <a:buAutoNum type="arabicPeriod"/>
            </a:pPr>
            <a:r>
              <a:rPr lang="en-IN" b="1" dirty="0" smtClean="0">
                <a:solidFill>
                  <a:srgbClr val="7030A0"/>
                </a:solidFill>
              </a:rPr>
              <a:t>Ventral </a:t>
            </a:r>
            <a:r>
              <a:rPr lang="en-IN" b="1" dirty="0" err="1" smtClean="0">
                <a:solidFill>
                  <a:srgbClr val="7030A0"/>
                </a:solidFill>
              </a:rPr>
              <a:t>laryngeotomy</a:t>
            </a:r>
            <a:r>
              <a:rPr lang="en-IN" b="1" dirty="0" smtClean="0">
                <a:solidFill>
                  <a:srgbClr val="7030A0"/>
                </a:solidFill>
              </a:rPr>
              <a:t>:</a:t>
            </a:r>
          </a:p>
          <a:p>
            <a:pPr marL="514350" indent="-514350">
              <a:buAutoNum type="arabicPeriod"/>
            </a:pPr>
            <a:r>
              <a:rPr lang="en-IN" b="1" dirty="0" smtClean="0">
                <a:solidFill>
                  <a:srgbClr val="7030A0"/>
                </a:solidFill>
              </a:rPr>
              <a:t>Tracheotomy :</a:t>
            </a:r>
          </a:p>
          <a:p>
            <a:pPr marL="514350" indent="-514350">
              <a:buAutoNum type="arabicPeriod"/>
            </a:pPr>
            <a:r>
              <a:rPr lang="en-IN" b="1" dirty="0" err="1" smtClean="0">
                <a:solidFill>
                  <a:srgbClr val="7030A0"/>
                </a:solidFill>
              </a:rPr>
              <a:t>Thoracocentesis</a:t>
            </a:r>
            <a:r>
              <a:rPr lang="en-IN" b="1" dirty="0" smtClean="0">
                <a:solidFill>
                  <a:srgbClr val="7030A0"/>
                </a:solidFill>
              </a:rPr>
              <a:t>:</a:t>
            </a:r>
          </a:p>
          <a:p>
            <a:pPr marL="514350" indent="-514350">
              <a:buAutoNum type="arabicPeriod"/>
            </a:pPr>
            <a:r>
              <a:rPr lang="en-IN" b="1" dirty="0" smtClean="0">
                <a:solidFill>
                  <a:srgbClr val="7030A0"/>
                </a:solidFill>
              </a:rPr>
              <a:t>Root of Lungs:</a:t>
            </a:r>
          </a:p>
          <a:p>
            <a:pPr marL="514350" indent="-514350">
              <a:buAutoNum type="arabicPeriod"/>
            </a:pPr>
            <a:r>
              <a:rPr lang="en-IN" b="1" dirty="0" smtClean="0">
                <a:solidFill>
                  <a:srgbClr val="7030A0"/>
                </a:solidFill>
              </a:rPr>
              <a:t>Location of left and right cardiac notch</a:t>
            </a:r>
          </a:p>
          <a:p>
            <a:pPr marL="514350" indent="-514350">
              <a:buAutoNum type="arabicPeriod"/>
            </a:pPr>
            <a:r>
              <a:rPr lang="en-IN" b="1" dirty="0" smtClean="0">
                <a:solidFill>
                  <a:srgbClr val="7030A0"/>
                </a:solidFill>
              </a:rPr>
              <a:t>Significance of right </a:t>
            </a:r>
            <a:r>
              <a:rPr lang="en-IN" b="1" dirty="0" err="1" smtClean="0">
                <a:solidFill>
                  <a:srgbClr val="7030A0"/>
                </a:solidFill>
              </a:rPr>
              <a:t>cupula</a:t>
            </a:r>
            <a:r>
              <a:rPr lang="en-IN" b="1" dirty="0" smtClean="0">
                <a:solidFill>
                  <a:srgbClr val="7030A0"/>
                </a:solidFill>
              </a:rPr>
              <a:t> pleura</a:t>
            </a:r>
          </a:p>
          <a:p>
            <a:pPr marL="514350" indent="-514350">
              <a:buAutoNum type="arabicPeriod"/>
            </a:pPr>
            <a:r>
              <a:rPr lang="en-IN" b="1" dirty="0" smtClean="0">
                <a:solidFill>
                  <a:srgbClr val="7030A0"/>
                </a:solidFill>
              </a:rPr>
              <a:t>Area of auscultation of lung in </a:t>
            </a:r>
            <a:r>
              <a:rPr lang="en-IN" b="1" dirty="0" err="1" smtClean="0">
                <a:solidFill>
                  <a:srgbClr val="7030A0"/>
                </a:solidFill>
              </a:rPr>
              <a:t>ox,horse</a:t>
            </a:r>
            <a:r>
              <a:rPr lang="en-IN" b="1" dirty="0" smtClean="0">
                <a:solidFill>
                  <a:srgbClr val="7030A0"/>
                </a:solidFill>
              </a:rPr>
              <a:t> and dog</a:t>
            </a:r>
          </a:p>
          <a:p>
            <a:pPr marL="514350" indent="-514350">
              <a:buAutoNum type="arabicPeriod"/>
            </a:pPr>
            <a:r>
              <a:rPr lang="en-IN" b="1" dirty="0" smtClean="0">
                <a:solidFill>
                  <a:srgbClr val="7030A0"/>
                </a:solidFill>
              </a:rPr>
              <a:t>Infection of one lung leads to other in horse</a:t>
            </a:r>
          </a:p>
          <a:p>
            <a:pPr>
              <a:buNone/>
            </a:pPr>
            <a:endParaRPr lang="en-IN" b="1" dirty="0" smtClean="0">
              <a:solidFill>
                <a:srgbClr val="C00000"/>
              </a:solidFill>
            </a:endParaRPr>
          </a:p>
          <a:p>
            <a:pPr>
              <a:buNone/>
            </a:pPr>
            <a:endParaRPr lang="en-IN"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lstStyle/>
          <a:p>
            <a:r>
              <a:rPr lang="en-IN" b="1" dirty="0" smtClean="0">
                <a:solidFill>
                  <a:srgbClr val="7030A0"/>
                </a:solidFill>
              </a:rPr>
              <a:t>Area of auscultation of lung in </a:t>
            </a:r>
            <a:r>
              <a:rPr lang="en-IN" b="1" dirty="0" err="1" smtClean="0">
                <a:solidFill>
                  <a:srgbClr val="7030A0"/>
                </a:solidFill>
              </a:rPr>
              <a:t>ox,horse</a:t>
            </a:r>
            <a:r>
              <a:rPr lang="en-IN" b="1" dirty="0" smtClean="0">
                <a:solidFill>
                  <a:srgbClr val="7030A0"/>
                </a:solidFill>
              </a:rPr>
              <a:t> and dog- </a:t>
            </a:r>
            <a:r>
              <a:rPr lang="en-IN" b="1" dirty="0" smtClean="0"/>
              <a:t>on left lateral thoracic wall except in dog right lateral thoracic wall </a:t>
            </a:r>
          </a:p>
          <a:p>
            <a:endParaRPr lang="en-IN"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074" name="Picture 2" descr="C:\Users\Dr Abhinav\Desktop\respiratory system\B9781437707465001026_f102-003-9781437707465.jpg"/>
          <p:cNvPicPr>
            <a:picLocks noGrp="1" noChangeAspect="1" noChangeArrowheads="1"/>
          </p:cNvPicPr>
          <p:nvPr>
            <p:ph idx="1"/>
          </p:nvPr>
        </p:nvPicPr>
        <p:blipFill>
          <a:blip r:embed="rId2"/>
          <a:srcRect/>
          <a:stretch>
            <a:fillRect/>
          </a:stretch>
        </p:blipFill>
        <p:spPr bwMode="auto">
          <a:xfrm>
            <a:off x="3345872" y="1687219"/>
            <a:ext cx="3969328" cy="3148551"/>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50" name="Picture 2" descr="C:\Users\Dr Abhinav\Desktop\respiratory system\B9781437707465001026_f102-001-9781437707465.jpg"/>
          <p:cNvPicPr>
            <a:picLocks noGrp="1" noChangeAspect="1" noChangeArrowheads="1"/>
          </p:cNvPicPr>
          <p:nvPr>
            <p:ph idx="1"/>
          </p:nvPr>
        </p:nvPicPr>
        <p:blipFill>
          <a:blip r:embed="rId2"/>
          <a:srcRect/>
          <a:stretch>
            <a:fillRect/>
          </a:stretch>
        </p:blipFill>
        <p:spPr bwMode="auto">
          <a:xfrm>
            <a:off x="3220856" y="1600200"/>
            <a:ext cx="2702288" cy="4525963"/>
          </a:xfrm>
          <a:prstGeom prst="rect">
            <a:avLst/>
          </a:prstGeom>
          <a:noFill/>
        </p:spPr>
      </p:pic>
      <p:pic>
        <p:nvPicPr>
          <p:cNvPr id="4" name="Picture 2" descr="C:\Users\Dr. Abhinov\Downloads\WhatsApp Image 2021-07-22 at 7.54.16 AM.jpeg"/>
          <p:cNvPicPr>
            <a:picLocks noChangeAspect="1" noChangeArrowheads="1"/>
          </p:cNvPicPr>
          <p:nvPr/>
        </p:nvPicPr>
        <p:blipFill>
          <a:blip r:embed="rId3"/>
          <a:srcRect l="19278" t="9594" r="32683" b="1175"/>
          <a:stretch>
            <a:fillRect/>
          </a:stretch>
        </p:blipFill>
        <p:spPr bwMode="auto">
          <a:xfrm rot="16200000">
            <a:off x="571501" y="-266700"/>
            <a:ext cx="2895601" cy="4038600"/>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l="5805" t="8418" r="8962" b="5717"/>
          <a:stretch>
            <a:fillRect/>
          </a:stretch>
        </p:blipFill>
        <p:spPr bwMode="auto">
          <a:xfrm>
            <a:off x="381000" y="457200"/>
            <a:ext cx="7866529" cy="4953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l="7909" t="8418" r="7910" b="4034"/>
          <a:stretch>
            <a:fillRect/>
          </a:stretch>
        </p:blipFill>
        <p:spPr bwMode="auto">
          <a:xfrm>
            <a:off x="990600" y="152400"/>
            <a:ext cx="7971692" cy="518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6" name="Picture 2" descr="C:\Users\Dr Abhinav\Desktop\respiratory system\17bcd47b5f38792e2791ada26eb9320d.jpg"/>
          <p:cNvPicPr>
            <a:picLocks noGrp="1" noChangeAspect="1" noChangeArrowheads="1"/>
          </p:cNvPicPr>
          <p:nvPr>
            <p:ph idx="1"/>
          </p:nvPr>
        </p:nvPicPr>
        <p:blipFill>
          <a:blip r:embed="rId2"/>
          <a:srcRect/>
          <a:stretch>
            <a:fillRect/>
          </a:stretch>
        </p:blipFill>
        <p:spPr bwMode="auto">
          <a:xfrm>
            <a:off x="1446930" y="1600200"/>
            <a:ext cx="6250139" cy="4525963"/>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r Abhinav\Downloads\WhatsApp Image 2021-07-19 at 4.33.18 PM.jpeg"/>
          <p:cNvPicPr>
            <a:picLocks noGrp="1" noChangeAspect="1" noChangeArrowheads="1"/>
          </p:cNvPicPr>
          <p:nvPr>
            <p:ph idx="1"/>
          </p:nvPr>
        </p:nvPicPr>
        <p:blipFill>
          <a:blip r:embed="rId2"/>
          <a:srcRect l="8969" t="16836" r="14795" b="4034"/>
          <a:stretch>
            <a:fillRect/>
          </a:stretch>
        </p:blipFill>
        <p:spPr bwMode="auto">
          <a:xfrm>
            <a:off x="685799" y="419099"/>
            <a:ext cx="3886201" cy="5372102"/>
          </a:xfrm>
          <a:prstGeom prst="rect">
            <a:avLst/>
          </a:prstGeom>
          <a:noFill/>
        </p:spPr>
      </p:pic>
      <p:pic>
        <p:nvPicPr>
          <p:cNvPr id="1027" name="Picture 3" descr="C:\Users\Dr Abhinav\Downloads\WhatsApp Image 2021-07-19 at 4.33.18 PM (1).jpeg"/>
          <p:cNvPicPr>
            <a:picLocks noChangeAspect="1" noChangeArrowheads="1"/>
          </p:cNvPicPr>
          <p:nvPr/>
        </p:nvPicPr>
        <p:blipFill>
          <a:blip r:embed="rId3"/>
          <a:srcRect l="3448" t="7766" r="13799" b="4207"/>
          <a:stretch>
            <a:fillRect/>
          </a:stretch>
        </p:blipFill>
        <p:spPr bwMode="auto">
          <a:xfrm>
            <a:off x="4876800" y="457200"/>
            <a:ext cx="3733800" cy="528955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IN" b="1" dirty="0" smtClean="0">
                <a:solidFill>
                  <a:srgbClr val="C00000"/>
                </a:solidFill>
              </a:rPr>
              <a:t>Skeleton of nostril</a:t>
            </a:r>
            <a:r>
              <a:rPr lang="en-IN" dirty="0" smtClean="0"/>
              <a:t/>
            </a:r>
            <a:br>
              <a:rPr lang="en-IN" dirty="0" smtClean="0"/>
            </a:br>
            <a:endParaRPr lang="en-IN" dirty="0"/>
          </a:p>
        </p:txBody>
      </p:sp>
      <p:sp>
        <p:nvSpPr>
          <p:cNvPr id="3" name="Content Placeholder 2"/>
          <p:cNvSpPr>
            <a:spLocks noGrp="1"/>
          </p:cNvSpPr>
          <p:nvPr>
            <p:ph idx="1"/>
          </p:nvPr>
        </p:nvSpPr>
        <p:spPr>
          <a:xfrm>
            <a:off x="457200" y="731837"/>
            <a:ext cx="3886200" cy="5440363"/>
          </a:xfrm>
        </p:spPr>
        <p:txBody>
          <a:bodyPr>
            <a:normAutofit fontScale="62500" lnSpcReduction="20000"/>
          </a:bodyPr>
          <a:lstStyle/>
          <a:p>
            <a:r>
              <a:rPr lang="en-IN" b="1" dirty="0" smtClean="0"/>
              <a:t>Cartilaginous</a:t>
            </a:r>
            <a:endParaRPr lang="en-IN" dirty="0" smtClean="0"/>
          </a:p>
          <a:p>
            <a:r>
              <a:rPr lang="en-IN" b="1" dirty="0" smtClean="0"/>
              <a:t>Formed by </a:t>
            </a:r>
            <a:endParaRPr lang="en-IN" dirty="0" smtClean="0"/>
          </a:p>
          <a:p>
            <a:r>
              <a:rPr lang="en-IN" b="1" dirty="0" smtClean="0"/>
              <a:t>1. Anterior end of </a:t>
            </a:r>
            <a:r>
              <a:rPr lang="en-IN" b="1" dirty="0" smtClean="0">
                <a:solidFill>
                  <a:srgbClr val="7030A0"/>
                </a:solidFill>
              </a:rPr>
              <a:t>nasal septum </a:t>
            </a:r>
            <a:r>
              <a:rPr lang="en-IN" b="1" dirty="0" smtClean="0"/>
              <a:t>and its parietal cartilages medially  and ventrally</a:t>
            </a:r>
            <a:endParaRPr lang="en-IN" dirty="0" smtClean="0"/>
          </a:p>
          <a:p>
            <a:pPr lvl="0">
              <a:buNone/>
            </a:pPr>
            <a:r>
              <a:rPr lang="en-IN" b="1" dirty="0" smtClean="0"/>
              <a:t>	2. </a:t>
            </a:r>
            <a:r>
              <a:rPr lang="en-IN" b="1" dirty="0" err="1" smtClean="0">
                <a:solidFill>
                  <a:srgbClr val="7030A0"/>
                </a:solidFill>
              </a:rPr>
              <a:t>Alar</a:t>
            </a:r>
            <a:r>
              <a:rPr lang="en-IN" b="1" dirty="0" smtClean="0">
                <a:solidFill>
                  <a:srgbClr val="7030A0"/>
                </a:solidFill>
              </a:rPr>
              <a:t> cartilages- </a:t>
            </a:r>
            <a:r>
              <a:rPr lang="en-IN" b="1" dirty="0" smtClean="0"/>
              <a:t>dorsally and laterally  Have lamina and </a:t>
            </a:r>
            <a:r>
              <a:rPr lang="en-IN" b="1" dirty="0" err="1" smtClean="0"/>
              <a:t>cornu</a:t>
            </a:r>
            <a:endParaRPr lang="en-IN" dirty="0" smtClean="0"/>
          </a:p>
          <a:p>
            <a:r>
              <a:rPr lang="en-IN" b="1" dirty="0" smtClean="0">
                <a:solidFill>
                  <a:srgbClr val="7030A0"/>
                </a:solidFill>
              </a:rPr>
              <a:t>Lamina- </a:t>
            </a:r>
            <a:endParaRPr lang="en-IN" dirty="0" smtClean="0">
              <a:solidFill>
                <a:srgbClr val="7030A0"/>
              </a:solidFill>
            </a:endParaRPr>
          </a:p>
          <a:p>
            <a:r>
              <a:rPr lang="en-IN" dirty="0" smtClean="0"/>
              <a:t>Oval plate in </a:t>
            </a:r>
            <a:r>
              <a:rPr lang="en-IN" b="1" dirty="0" smtClean="0"/>
              <a:t>dorsal part nostril</a:t>
            </a:r>
            <a:r>
              <a:rPr lang="en-IN" dirty="0" smtClean="0"/>
              <a:t> and continuous with dorsal parietal cartilage.</a:t>
            </a:r>
          </a:p>
          <a:p>
            <a:r>
              <a:rPr lang="en-IN" dirty="0" err="1" smtClean="0"/>
              <a:t>Alar</a:t>
            </a:r>
            <a:r>
              <a:rPr lang="en-IN" dirty="0" smtClean="0"/>
              <a:t> fold of the ventral turbinate body joins its ventral surface.</a:t>
            </a:r>
          </a:p>
          <a:p>
            <a:r>
              <a:rPr lang="en-IN" b="1" dirty="0" err="1" smtClean="0">
                <a:solidFill>
                  <a:srgbClr val="7030A0"/>
                </a:solidFill>
              </a:rPr>
              <a:t>Cornu</a:t>
            </a:r>
            <a:r>
              <a:rPr lang="en-IN" b="1" dirty="0" smtClean="0">
                <a:solidFill>
                  <a:srgbClr val="7030A0"/>
                </a:solidFill>
              </a:rPr>
              <a:t>-</a:t>
            </a:r>
            <a:endParaRPr lang="en-IN" dirty="0" smtClean="0">
              <a:solidFill>
                <a:srgbClr val="7030A0"/>
              </a:solidFill>
            </a:endParaRPr>
          </a:p>
          <a:p>
            <a:r>
              <a:rPr lang="en-IN" dirty="0" smtClean="0"/>
              <a:t>Irregular S-shaped, in </a:t>
            </a:r>
            <a:r>
              <a:rPr lang="en-IN" b="1" dirty="0" smtClean="0"/>
              <a:t>lateral part</a:t>
            </a:r>
            <a:r>
              <a:rPr lang="en-IN" dirty="0" smtClean="0"/>
              <a:t> of the nostrils.</a:t>
            </a:r>
          </a:p>
          <a:p>
            <a:endParaRPr lang="en-IN" dirty="0"/>
          </a:p>
        </p:txBody>
      </p:sp>
      <p:pic>
        <p:nvPicPr>
          <p:cNvPr id="1026" name="Picture 2" descr="C:\Users\Dr. Abhinav\Desktop\Picture1.jpg"/>
          <p:cNvPicPr>
            <a:picLocks noChangeAspect="1" noChangeArrowheads="1"/>
          </p:cNvPicPr>
          <p:nvPr/>
        </p:nvPicPr>
        <p:blipFill>
          <a:blip r:embed="rId2"/>
          <a:srcRect l="47371" t="24839" r="206"/>
          <a:stretch>
            <a:fillRect/>
          </a:stretch>
        </p:blipFill>
        <p:spPr bwMode="auto">
          <a:xfrm>
            <a:off x="5410200" y="4319587"/>
            <a:ext cx="3355423" cy="2538413"/>
          </a:xfrm>
          <a:prstGeom prst="rect">
            <a:avLst/>
          </a:prstGeom>
          <a:noFill/>
        </p:spPr>
      </p:pic>
      <p:pic>
        <p:nvPicPr>
          <p:cNvPr id="5" name="Picture 2" descr="C:\Users\Dr Abhinav\Downloads\WhatsApp Image 2021-06-29 at 4.30.24 PM.jpeg"/>
          <p:cNvPicPr>
            <a:picLocks noChangeAspect="1" noChangeArrowheads="1"/>
          </p:cNvPicPr>
          <p:nvPr/>
        </p:nvPicPr>
        <p:blipFill>
          <a:blip r:embed="rId3"/>
          <a:srcRect l="3542" t="15116" r="5090" b="11628"/>
          <a:stretch>
            <a:fillRect/>
          </a:stretch>
        </p:blipFill>
        <p:spPr bwMode="auto">
          <a:xfrm>
            <a:off x="5334000" y="609600"/>
            <a:ext cx="3354010" cy="35814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r Abhinav\Desktop\respiratory system\anatomy-of-nose-and-paranasal-sinus-6-728.jpg"/>
          <p:cNvPicPr>
            <a:picLocks noGrp="1" noChangeAspect="1" noChangeArrowheads="1"/>
          </p:cNvPicPr>
          <p:nvPr>
            <p:ph idx="1"/>
          </p:nvPr>
        </p:nvPicPr>
        <p:blipFill>
          <a:blip r:embed="rId2"/>
          <a:srcRect/>
          <a:stretch>
            <a:fillRect/>
          </a:stretch>
        </p:blipFill>
        <p:spPr bwMode="auto">
          <a:xfrm>
            <a:off x="457200" y="30164"/>
            <a:ext cx="7924800" cy="59436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t="73157" r="33265"/>
          <a:stretch>
            <a:fillRect/>
          </a:stretch>
        </p:blipFill>
        <p:spPr bwMode="auto">
          <a:xfrm>
            <a:off x="152399" y="152400"/>
            <a:ext cx="8153401" cy="4762858"/>
          </a:xfrm>
          <a:prstGeom prst="rect">
            <a:avLst/>
          </a:prstGeom>
          <a:noFill/>
          <a:ln w="9525">
            <a:noFill/>
            <a:miter lim="800000"/>
            <a:headEnd/>
            <a:tailEnd/>
          </a:ln>
          <a:effectLst/>
        </p:spPr>
      </p:pic>
      <p:sp>
        <p:nvSpPr>
          <p:cNvPr id="3" name="Right Arrow 2"/>
          <p:cNvSpPr/>
          <p:nvPr/>
        </p:nvSpPr>
        <p:spPr>
          <a:xfrm rot="17748082">
            <a:off x="5098156" y="3539272"/>
            <a:ext cx="978408" cy="89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ight Arrow 3"/>
          <p:cNvSpPr/>
          <p:nvPr/>
        </p:nvSpPr>
        <p:spPr>
          <a:xfrm rot="17748082">
            <a:off x="5636936" y="3916897"/>
            <a:ext cx="978408" cy="1017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p:cNvSpPr txBox="1"/>
          <p:nvPr/>
        </p:nvSpPr>
        <p:spPr>
          <a:xfrm>
            <a:off x="4572000" y="3962400"/>
            <a:ext cx="862737" cy="369332"/>
          </a:xfrm>
          <a:prstGeom prst="rect">
            <a:avLst/>
          </a:prstGeom>
          <a:noFill/>
        </p:spPr>
        <p:txBody>
          <a:bodyPr wrap="none" rtlCol="0">
            <a:spAutoFit/>
          </a:bodyPr>
          <a:lstStyle/>
          <a:p>
            <a:r>
              <a:rPr lang="en-IN" dirty="0" smtClean="0"/>
              <a:t>Lamina</a:t>
            </a:r>
            <a:endParaRPr lang="en-IN" dirty="0"/>
          </a:p>
        </p:txBody>
      </p:sp>
      <p:sp>
        <p:nvSpPr>
          <p:cNvPr id="6" name="TextBox 5"/>
          <p:cNvSpPr txBox="1"/>
          <p:nvPr/>
        </p:nvSpPr>
        <p:spPr>
          <a:xfrm>
            <a:off x="5638800" y="4343400"/>
            <a:ext cx="806631" cy="369332"/>
          </a:xfrm>
          <a:prstGeom prst="rect">
            <a:avLst/>
          </a:prstGeom>
          <a:noFill/>
        </p:spPr>
        <p:txBody>
          <a:bodyPr wrap="none" rtlCol="0">
            <a:spAutoFit/>
          </a:bodyPr>
          <a:lstStyle/>
          <a:p>
            <a:r>
              <a:rPr lang="en-IN" dirty="0" err="1" smtClean="0"/>
              <a:t>Cornu</a:t>
            </a:r>
            <a:r>
              <a:rPr lang="en-IN" dirty="0" smtClean="0"/>
              <a:t> </a:t>
            </a:r>
            <a:endParaRPr lang="en-IN" dirty="0"/>
          </a:p>
        </p:txBody>
      </p:sp>
      <p:sp>
        <p:nvSpPr>
          <p:cNvPr id="7" name="Right Arrow 6"/>
          <p:cNvSpPr/>
          <p:nvPr/>
        </p:nvSpPr>
        <p:spPr>
          <a:xfrm rot="12216166">
            <a:off x="7081677" y="3007751"/>
            <a:ext cx="978408" cy="179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7305035" y="3276600"/>
            <a:ext cx="1838965" cy="369332"/>
          </a:xfrm>
          <a:prstGeom prst="rect">
            <a:avLst/>
          </a:prstGeom>
          <a:noFill/>
        </p:spPr>
        <p:txBody>
          <a:bodyPr wrap="none" rtlCol="0">
            <a:spAutoFit/>
          </a:bodyPr>
          <a:lstStyle/>
          <a:p>
            <a:r>
              <a:rPr lang="en-IN" dirty="0" smtClean="0"/>
              <a:t>Parietal cartilages</a:t>
            </a:r>
            <a:endParaRPr lang="en-IN" dirty="0"/>
          </a:p>
        </p:txBody>
      </p:sp>
      <p:sp>
        <p:nvSpPr>
          <p:cNvPr id="9" name="Right Arrow 8"/>
          <p:cNvSpPr/>
          <p:nvPr/>
        </p:nvSpPr>
        <p:spPr>
          <a:xfrm rot="12216166">
            <a:off x="6700676" y="3922152"/>
            <a:ext cx="978408" cy="179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p:cNvSpPr txBox="1"/>
          <p:nvPr/>
        </p:nvSpPr>
        <p:spPr>
          <a:xfrm>
            <a:off x="7467600" y="4191000"/>
            <a:ext cx="1157368" cy="369332"/>
          </a:xfrm>
          <a:prstGeom prst="rect">
            <a:avLst/>
          </a:prstGeom>
          <a:noFill/>
        </p:spPr>
        <p:txBody>
          <a:bodyPr wrap="none" rtlCol="0">
            <a:spAutoFit/>
          </a:bodyPr>
          <a:lstStyle/>
          <a:p>
            <a:r>
              <a:rPr lang="en-IN" dirty="0" err="1" smtClean="0"/>
              <a:t>Premaxilla</a:t>
            </a:r>
            <a:endParaRPr lang="en-IN"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r Abhinav\Downloads\WhatsApp Image 2021-06-29 at 4.30.24 PM.jpeg"/>
          <p:cNvPicPr>
            <a:picLocks noGrp="1" noChangeAspect="1" noChangeArrowheads="1"/>
          </p:cNvPicPr>
          <p:nvPr>
            <p:ph idx="1"/>
          </p:nvPr>
        </p:nvPicPr>
        <p:blipFill>
          <a:blip r:embed="rId2"/>
          <a:srcRect l="3542" t="15116" r="5090" b="11628"/>
          <a:stretch>
            <a:fillRect/>
          </a:stretch>
        </p:blipFill>
        <p:spPr bwMode="auto">
          <a:xfrm>
            <a:off x="1524000" y="0"/>
            <a:ext cx="6422572" cy="6858000"/>
          </a:xfrm>
          <a:prstGeom prst="rect">
            <a:avLst/>
          </a:prstGeom>
          <a:noFill/>
        </p:spPr>
      </p:pic>
      <p:sp>
        <p:nvSpPr>
          <p:cNvPr id="3" name="Left Bracket 2"/>
          <p:cNvSpPr/>
          <p:nvPr/>
        </p:nvSpPr>
        <p:spPr>
          <a:xfrm>
            <a:off x="3124200" y="3581400"/>
            <a:ext cx="2819400" cy="182880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l="8560" t="6857" r="8502" b="5717"/>
          <a:stretch>
            <a:fillRect/>
          </a:stretch>
        </p:blipFill>
        <p:spPr bwMode="auto">
          <a:xfrm>
            <a:off x="417739" y="495748"/>
            <a:ext cx="8269061" cy="54478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763000" cy="6477000"/>
          </a:xfrm>
        </p:spPr>
        <p:txBody>
          <a:bodyPr>
            <a:normAutofit fontScale="92500" lnSpcReduction="10000"/>
          </a:bodyPr>
          <a:lstStyle/>
          <a:p>
            <a:pPr>
              <a:buNone/>
            </a:pPr>
            <a:r>
              <a:rPr lang="en-IN" b="1" dirty="0" smtClean="0">
                <a:solidFill>
                  <a:srgbClr val="C00000"/>
                </a:solidFill>
              </a:rPr>
              <a:t>Muzzle</a:t>
            </a:r>
            <a:r>
              <a:rPr lang="en-IN" b="1" dirty="0" smtClean="0"/>
              <a:t>: </a:t>
            </a:r>
            <a:r>
              <a:rPr lang="en-IN" dirty="0" smtClean="0"/>
              <a:t>is hairless area between the nostrils and includes the central part of upper lip. </a:t>
            </a:r>
          </a:p>
          <a:p>
            <a:r>
              <a:rPr lang="en-IN" dirty="0" smtClean="0"/>
              <a:t>epidermis is </a:t>
            </a:r>
            <a:r>
              <a:rPr lang="en-IN" dirty="0" err="1" smtClean="0"/>
              <a:t>cornified</a:t>
            </a:r>
            <a:r>
              <a:rPr lang="en-IN" dirty="0" smtClean="0"/>
              <a:t> and marked by shallow grooves separating irregular areas.</a:t>
            </a:r>
          </a:p>
          <a:p>
            <a:r>
              <a:rPr lang="en-IN" dirty="0" smtClean="0"/>
              <a:t>Numerous ducts of </a:t>
            </a:r>
            <a:r>
              <a:rPr lang="en-IN" dirty="0" err="1" smtClean="0"/>
              <a:t>nasolabial</a:t>
            </a:r>
            <a:r>
              <a:rPr lang="en-IN" dirty="0" smtClean="0"/>
              <a:t> glands (modified </a:t>
            </a:r>
            <a:r>
              <a:rPr lang="en-IN" dirty="0" err="1" smtClean="0"/>
              <a:t>cutaneous</a:t>
            </a:r>
            <a:r>
              <a:rPr lang="en-IN" dirty="0" smtClean="0"/>
              <a:t> glands)opens on the surface of the muzzle.</a:t>
            </a:r>
          </a:p>
          <a:p>
            <a:pPr>
              <a:buNone/>
            </a:pPr>
            <a:r>
              <a:rPr lang="en-IN" b="1" dirty="0" smtClean="0">
                <a:solidFill>
                  <a:srgbClr val="C00000"/>
                </a:solidFill>
              </a:rPr>
              <a:t>Nasal septum: </a:t>
            </a:r>
            <a:r>
              <a:rPr lang="en-IN" dirty="0" smtClean="0"/>
              <a:t>is a</a:t>
            </a:r>
            <a:r>
              <a:rPr lang="en-IN" b="1" dirty="0" smtClean="0"/>
              <a:t> </a:t>
            </a:r>
            <a:r>
              <a:rPr lang="en-IN" dirty="0" smtClean="0"/>
              <a:t>median partition dividing nasal cavity into left and right part or major part is cartilage. </a:t>
            </a:r>
          </a:p>
          <a:p>
            <a:r>
              <a:rPr lang="en-IN" b="1" dirty="0" smtClean="0">
                <a:solidFill>
                  <a:srgbClr val="C00000"/>
                </a:solidFill>
              </a:rPr>
              <a:t>Parts</a:t>
            </a:r>
            <a:r>
              <a:rPr lang="en-IN" b="1" dirty="0" smtClean="0"/>
              <a:t>-</a:t>
            </a:r>
            <a:r>
              <a:rPr lang="en-IN" dirty="0" smtClean="0"/>
              <a:t> posterior part is </a:t>
            </a:r>
            <a:r>
              <a:rPr lang="en-IN" b="1" dirty="0" smtClean="0"/>
              <a:t>osseous</a:t>
            </a:r>
            <a:r>
              <a:rPr lang="en-IN" dirty="0" smtClean="0"/>
              <a:t> (</a:t>
            </a:r>
            <a:r>
              <a:rPr lang="en-IN" dirty="0" err="1" smtClean="0"/>
              <a:t>ethmoid</a:t>
            </a:r>
            <a:r>
              <a:rPr lang="en-IN" dirty="0" smtClean="0"/>
              <a:t> bone, </a:t>
            </a:r>
            <a:r>
              <a:rPr lang="en-IN" dirty="0" err="1" smtClean="0"/>
              <a:t>vomer</a:t>
            </a:r>
            <a:r>
              <a:rPr lang="en-IN" dirty="0" smtClean="0"/>
              <a:t> bone). </a:t>
            </a:r>
          </a:p>
          <a:p>
            <a:pPr>
              <a:buNone/>
            </a:pPr>
            <a:r>
              <a:rPr lang="en-IN" dirty="0" smtClean="0"/>
              <a:t>		    remainder - hyaline cartilage. </a:t>
            </a:r>
          </a:p>
          <a:p>
            <a:r>
              <a:rPr lang="en-IN" b="1" dirty="0" smtClean="0">
                <a:solidFill>
                  <a:srgbClr val="7030A0"/>
                </a:solidFill>
              </a:rPr>
              <a:t>Borders-</a:t>
            </a:r>
            <a:r>
              <a:rPr lang="en-IN" dirty="0" smtClean="0"/>
              <a:t> dorsal, ventral and lateral</a:t>
            </a:r>
          </a:p>
          <a:p>
            <a:endParaRPr lang="en-IN"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4648200" cy="6172200"/>
          </a:xfrm>
        </p:spPr>
        <p:txBody>
          <a:bodyPr>
            <a:normAutofit fontScale="70000" lnSpcReduction="20000"/>
          </a:bodyPr>
          <a:lstStyle/>
          <a:p>
            <a:r>
              <a:rPr lang="en-IN" b="1" dirty="0" smtClean="0">
                <a:solidFill>
                  <a:srgbClr val="C00000"/>
                </a:solidFill>
              </a:rPr>
              <a:t>NASAL CONCHES/</a:t>
            </a:r>
            <a:r>
              <a:rPr lang="en-IN" dirty="0" smtClean="0">
                <a:solidFill>
                  <a:srgbClr val="C00000"/>
                </a:solidFill>
              </a:rPr>
              <a:t> </a:t>
            </a:r>
            <a:r>
              <a:rPr lang="en-IN" b="1" dirty="0" smtClean="0">
                <a:solidFill>
                  <a:srgbClr val="C00000"/>
                </a:solidFill>
              </a:rPr>
              <a:t>Turbinate bodies </a:t>
            </a:r>
          </a:p>
          <a:p>
            <a:r>
              <a:rPr lang="en-IN" b="1" dirty="0" smtClean="0"/>
              <a:t>Turbinate bodies and lateral mass of </a:t>
            </a:r>
            <a:r>
              <a:rPr lang="en-IN" b="1" dirty="0" err="1" smtClean="0"/>
              <a:t>ethmoid</a:t>
            </a:r>
            <a:r>
              <a:rPr lang="en-IN" b="1" dirty="0" smtClean="0"/>
              <a:t> bone </a:t>
            </a:r>
            <a:r>
              <a:rPr lang="en-IN" dirty="0" smtClean="0"/>
              <a:t>occupy much of space in each half of nasal cavity.</a:t>
            </a:r>
          </a:p>
          <a:p>
            <a:r>
              <a:rPr lang="en-IN" b="1" dirty="0" smtClean="0">
                <a:solidFill>
                  <a:srgbClr val="C00000"/>
                </a:solidFill>
              </a:rPr>
              <a:t>Turbinate bodies-04 in number scroll like, </a:t>
            </a:r>
            <a:r>
              <a:rPr lang="en-IN" dirty="0" smtClean="0"/>
              <a:t>have skeleton of bone </a:t>
            </a:r>
            <a:r>
              <a:rPr lang="en-IN" dirty="0" err="1" smtClean="0"/>
              <a:t>posteriorly</a:t>
            </a:r>
            <a:r>
              <a:rPr lang="en-IN" dirty="0" smtClean="0"/>
              <a:t> and cartilage </a:t>
            </a:r>
            <a:r>
              <a:rPr lang="en-IN" dirty="0" err="1" smtClean="0"/>
              <a:t>anteriorly</a:t>
            </a:r>
            <a:r>
              <a:rPr lang="en-IN" dirty="0" smtClean="0"/>
              <a:t>  and are covered by mucous membrane.</a:t>
            </a:r>
          </a:p>
          <a:p>
            <a:r>
              <a:rPr lang="en-IN" dirty="0" smtClean="0"/>
              <a:t>To increase the area of mucous membrane in limited space of nasal cavity</a:t>
            </a:r>
          </a:p>
          <a:p>
            <a:pPr lvl="0"/>
            <a:r>
              <a:rPr lang="en-IN" u="sng" dirty="0" smtClean="0">
                <a:solidFill>
                  <a:srgbClr val="7030A0"/>
                </a:solidFill>
              </a:rPr>
              <a:t>1. Dorsal nasal </a:t>
            </a:r>
            <a:r>
              <a:rPr lang="en-IN" u="sng" dirty="0" err="1" smtClean="0">
                <a:solidFill>
                  <a:srgbClr val="7030A0"/>
                </a:solidFill>
              </a:rPr>
              <a:t>concha</a:t>
            </a:r>
            <a:r>
              <a:rPr lang="en-IN" u="sng" dirty="0" smtClean="0">
                <a:solidFill>
                  <a:srgbClr val="7030A0"/>
                </a:solidFill>
              </a:rPr>
              <a:t> or dorsal turbinate bone</a:t>
            </a:r>
            <a:r>
              <a:rPr lang="en-IN" dirty="0" smtClean="0">
                <a:solidFill>
                  <a:srgbClr val="7030A0"/>
                </a:solidFill>
              </a:rPr>
              <a:t> </a:t>
            </a:r>
            <a:r>
              <a:rPr lang="en-IN" dirty="0" smtClean="0"/>
              <a:t>: </a:t>
            </a:r>
          </a:p>
          <a:p>
            <a:pPr lvl="0"/>
            <a:r>
              <a:rPr lang="en-IN" dirty="0" smtClean="0"/>
              <a:t>Small and Triangular/cylindrical in outline</a:t>
            </a:r>
          </a:p>
          <a:p>
            <a:pPr lvl="0"/>
            <a:r>
              <a:rPr lang="en-IN" dirty="0" smtClean="0"/>
              <a:t>extends from the </a:t>
            </a:r>
            <a:r>
              <a:rPr lang="en-IN" dirty="0" err="1" smtClean="0"/>
              <a:t>cribriform</a:t>
            </a:r>
            <a:r>
              <a:rPr lang="en-IN" dirty="0" smtClean="0"/>
              <a:t> plate of the </a:t>
            </a:r>
            <a:r>
              <a:rPr lang="en-IN" dirty="0" err="1" smtClean="0"/>
              <a:t>ethmodial</a:t>
            </a:r>
            <a:r>
              <a:rPr lang="en-IN" dirty="0" smtClean="0"/>
              <a:t> bone to the level of the first </a:t>
            </a:r>
            <a:r>
              <a:rPr lang="en-IN" dirty="0" err="1" smtClean="0"/>
              <a:t>cheeck</a:t>
            </a:r>
            <a:r>
              <a:rPr lang="en-IN" smtClean="0"/>
              <a:t> tooth</a:t>
            </a:r>
            <a:r>
              <a:rPr lang="en-IN" dirty="0" smtClean="0">
                <a:solidFill>
                  <a:schemeClr val="bg1">
                    <a:lumMod val="95000"/>
                  </a:schemeClr>
                </a:solidFill>
              </a:rPr>
              <a:t>. </a:t>
            </a:r>
          </a:p>
        </p:txBody>
      </p:sp>
      <p:pic>
        <p:nvPicPr>
          <p:cNvPr id="4" name="Picture 2"/>
          <p:cNvPicPr>
            <a:picLocks noChangeAspect="1" noChangeArrowheads="1"/>
          </p:cNvPicPr>
          <p:nvPr/>
        </p:nvPicPr>
        <p:blipFill>
          <a:blip r:embed="rId2"/>
          <a:srcRect l="37373" t="35356" r="40530" b="32655"/>
          <a:stretch>
            <a:fillRect/>
          </a:stretch>
        </p:blipFill>
        <p:spPr bwMode="auto">
          <a:xfrm>
            <a:off x="4427621" y="685800"/>
            <a:ext cx="4716379" cy="4267200"/>
          </a:xfrm>
          <a:prstGeom prst="rect">
            <a:avLst/>
          </a:prstGeom>
          <a:noFill/>
          <a:ln w="9525">
            <a:noFill/>
            <a:miter lim="800000"/>
            <a:headEnd/>
            <a:tailEnd/>
          </a:ln>
          <a:effectLst/>
        </p:spPr>
      </p:pic>
      <p:sp>
        <p:nvSpPr>
          <p:cNvPr id="5" name="Right Arrow 4"/>
          <p:cNvSpPr/>
          <p:nvPr/>
        </p:nvSpPr>
        <p:spPr>
          <a:xfrm>
            <a:off x="5486400" y="1752600"/>
            <a:ext cx="978408" cy="179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rgbClr val="C00000"/>
              </a:solidFill>
            </a:endParaRPr>
          </a:p>
        </p:txBody>
      </p:sp>
      <p:sp>
        <p:nvSpPr>
          <p:cNvPr id="6" name="Right Arrow 5"/>
          <p:cNvSpPr/>
          <p:nvPr/>
        </p:nvSpPr>
        <p:spPr>
          <a:xfrm>
            <a:off x="5181600" y="2286000"/>
            <a:ext cx="978408" cy="179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rgbClr val="C00000"/>
              </a:solidFill>
            </a:endParaRPr>
          </a:p>
        </p:txBody>
      </p:sp>
      <p:sp>
        <p:nvSpPr>
          <p:cNvPr id="8" name="TextBox 7"/>
          <p:cNvSpPr txBox="1"/>
          <p:nvPr/>
        </p:nvSpPr>
        <p:spPr>
          <a:xfrm>
            <a:off x="5105400" y="1524000"/>
            <a:ext cx="454086" cy="369332"/>
          </a:xfrm>
          <a:prstGeom prst="rect">
            <a:avLst/>
          </a:prstGeom>
          <a:noFill/>
        </p:spPr>
        <p:txBody>
          <a:bodyPr wrap="square" rtlCol="0">
            <a:spAutoFit/>
          </a:bodyPr>
          <a:lstStyle/>
          <a:p>
            <a:r>
              <a:rPr lang="en-IN" dirty="0" smtClean="0"/>
              <a:t>1</a:t>
            </a:r>
            <a:endParaRPr lang="en-IN" dirty="0"/>
          </a:p>
        </p:txBody>
      </p:sp>
      <p:sp>
        <p:nvSpPr>
          <p:cNvPr id="10" name="TextBox 9"/>
          <p:cNvSpPr txBox="1"/>
          <p:nvPr/>
        </p:nvSpPr>
        <p:spPr>
          <a:xfrm>
            <a:off x="4800600" y="2667000"/>
            <a:ext cx="301686" cy="369332"/>
          </a:xfrm>
          <a:prstGeom prst="rect">
            <a:avLst/>
          </a:prstGeom>
          <a:noFill/>
        </p:spPr>
        <p:txBody>
          <a:bodyPr wrap="none" rtlCol="0">
            <a:spAutoFit/>
          </a:bodyPr>
          <a:lstStyle/>
          <a:p>
            <a:r>
              <a:rPr lang="en-IN" dirty="0" smtClean="0"/>
              <a:t>2</a:t>
            </a:r>
            <a:endParaRPr lang="en-IN" dirty="0"/>
          </a:p>
        </p:txBody>
      </p:sp>
      <p:sp>
        <p:nvSpPr>
          <p:cNvPr id="12" name="Right Arrow 11"/>
          <p:cNvSpPr/>
          <p:nvPr/>
        </p:nvSpPr>
        <p:spPr>
          <a:xfrm>
            <a:off x="5105400" y="2743200"/>
            <a:ext cx="978408" cy="179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rgbClr val="C00000"/>
              </a:solidFill>
            </a:endParaRPr>
          </a:p>
        </p:txBody>
      </p:sp>
      <p:sp>
        <p:nvSpPr>
          <p:cNvPr id="13" name="TextBox 12"/>
          <p:cNvSpPr txBox="1"/>
          <p:nvPr/>
        </p:nvSpPr>
        <p:spPr>
          <a:xfrm>
            <a:off x="4876800" y="2209800"/>
            <a:ext cx="301686" cy="369332"/>
          </a:xfrm>
          <a:prstGeom prst="rect">
            <a:avLst/>
          </a:prstGeom>
          <a:noFill/>
        </p:spPr>
        <p:txBody>
          <a:bodyPr wrap="none" rtlCol="0">
            <a:spAutoFit/>
          </a:bodyPr>
          <a:lstStyle/>
          <a:p>
            <a:r>
              <a:rPr lang="en-IN" dirty="0" smtClean="0"/>
              <a:t>2</a:t>
            </a:r>
            <a:endParaRPr lang="en-IN"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4267200" cy="6705600"/>
          </a:xfrm>
        </p:spPr>
        <p:txBody>
          <a:bodyPr>
            <a:normAutofit fontScale="70000" lnSpcReduction="20000"/>
          </a:bodyPr>
          <a:lstStyle/>
          <a:p>
            <a:pPr>
              <a:buNone/>
            </a:pPr>
            <a:r>
              <a:rPr lang="en-IN" dirty="0" smtClean="0">
                <a:solidFill>
                  <a:srgbClr val="7030A0"/>
                </a:solidFill>
              </a:rPr>
              <a:t>2. ventral turbinate bone </a:t>
            </a:r>
            <a:r>
              <a:rPr lang="en-IN" dirty="0" smtClean="0"/>
              <a:t>: </a:t>
            </a:r>
            <a:r>
              <a:rPr lang="en-IN" b="1" dirty="0" smtClean="0"/>
              <a:t>much broader </a:t>
            </a:r>
            <a:r>
              <a:rPr lang="en-IN" dirty="0" smtClean="0"/>
              <a:t>than the dorsal nasal </a:t>
            </a:r>
            <a:r>
              <a:rPr lang="en-IN" dirty="0" err="1" smtClean="0"/>
              <a:t>concha</a:t>
            </a:r>
            <a:r>
              <a:rPr lang="en-IN" dirty="0" smtClean="0"/>
              <a:t>. </a:t>
            </a:r>
          </a:p>
          <a:p>
            <a:pPr lvl="0">
              <a:buNone/>
            </a:pPr>
            <a:r>
              <a:rPr lang="en-IN" dirty="0" smtClean="0"/>
              <a:t>Posterior half has dorsal and ventral coiled portions. The anterior end of body is </a:t>
            </a:r>
            <a:r>
              <a:rPr lang="en-IN" b="1" dirty="0" err="1" smtClean="0"/>
              <a:t>alar</a:t>
            </a:r>
            <a:r>
              <a:rPr lang="en-IN" b="1" dirty="0" smtClean="0"/>
              <a:t> fold.</a:t>
            </a:r>
            <a:r>
              <a:rPr lang="en-IN" dirty="0" smtClean="0"/>
              <a:t> The nasal opening of </a:t>
            </a:r>
            <a:r>
              <a:rPr lang="en-IN" dirty="0" err="1" smtClean="0">
                <a:solidFill>
                  <a:srgbClr val="C00000"/>
                </a:solidFill>
              </a:rPr>
              <a:t>nasolacrimal</a:t>
            </a:r>
            <a:r>
              <a:rPr lang="en-IN" dirty="0" smtClean="0">
                <a:solidFill>
                  <a:srgbClr val="C00000"/>
                </a:solidFill>
              </a:rPr>
              <a:t> duct (Tears)</a:t>
            </a:r>
            <a:r>
              <a:rPr lang="en-IN" dirty="0" smtClean="0"/>
              <a:t>is on ventral surface of </a:t>
            </a:r>
            <a:r>
              <a:rPr lang="en-IN" dirty="0" err="1" smtClean="0"/>
              <a:t>alar</a:t>
            </a:r>
            <a:r>
              <a:rPr lang="en-IN" dirty="0" smtClean="0"/>
              <a:t> fold of ventral turbinate bone and can be seen through nostril.</a:t>
            </a:r>
          </a:p>
          <a:p>
            <a:pPr>
              <a:buNone/>
            </a:pPr>
            <a:r>
              <a:rPr lang="en-IN" sz="1100" dirty="0" smtClean="0">
                <a:solidFill>
                  <a:schemeClr val="bg1">
                    <a:lumMod val="95000"/>
                  </a:schemeClr>
                </a:solidFill>
              </a:rPr>
              <a:t>It extends from the level of last check tooth to the </a:t>
            </a:r>
            <a:r>
              <a:rPr lang="en-IN" sz="1100" dirty="0" err="1" smtClean="0">
                <a:solidFill>
                  <a:schemeClr val="bg1">
                    <a:lumMod val="95000"/>
                  </a:schemeClr>
                </a:solidFill>
              </a:rPr>
              <a:t>naso</a:t>
            </a:r>
            <a:r>
              <a:rPr lang="en-IN" sz="1100" dirty="0" smtClean="0">
                <a:solidFill>
                  <a:schemeClr val="bg1">
                    <a:lumMod val="95000"/>
                  </a:schemeClr>
                </a:solidFill>
              </a:rPr>
              <a:t>-incisive notch</a:t>
            </a:r>
            <a:r>
              <a:rPr lang="en-IN" dirty="0" smtClean="0"/>
              <a:t>.</a:t>
            </a:r>
          </a:p>
          <a:p>
            <a:pPr>
              <a:buNone/>
            </a:pPr>
            <a:r>
              <a:rPr lang="en-IN" dirty="0" smtClean="0">
                <a:solidFill>
                  <a:srgbClr val="7030A0"/>
                </a:solidFill>
              </a:rPr>
              <a:t>*Great </a:t>
            </a:r>
            <a:r>
              <a:rPr lang="en-IN" dirty="0" err="1" smtClean="0">
                <a:solidFill>
                  <a:srgbClr val="7030A0"/>
                </a:solidFill>
              </a:rPr>
              <a:t>ethmoturbinate</a:t>
            </a:r>
            <a:r>
              <a:rPr lang="en-IN" dirty="0" smtClean="0">
                <a:solidFill>
                  <a:srgbClr val="7030A0"/>
                </a:solidFill>
              </a:rPr>
              <a:t> bone : </a:t>
            </a:r>
            <a:r>
              <a:rPr lang="en-IN" dirty="0" smtClean="0"/>
              <a:t>part of the lateral mass of </a:t>
            </a:r>
            <a:r>
              <a:rPr lang="en-IN" dirty="0" err="1" smtClean="0"/>
              <a:t>ethmoid</a:t>
            </a:r>
            <a:r>
              <a:rPr lang="en-IN" dirty="0" smtClean="0"/>
              <a:t> bone occupies the caudal part of middle nasal </a:t>
            </a:r>
            <a:r>
              <a:rPr lang="en-IN" dirty="0" err="1" smtClean="0"/>
              <a:t>meatus</a:t>
            </a:r>
            <a:r>
              <a:rPr lang="en-IN" dirty="0" smtClean="0"/>
              <a:t> just ventral to the dorsal </a:t>
            </a:r>
            <a:r>
              <a:rPr lang="en-IN" dirty="0" err="1" smtClean="0"/>
              <a:t>concha</a:t>
            </a:r>
            <a:r>
              <a:rPr lang="en-IN" dirty="0" smtClean="0"/>
              <a:t>. It  is also called as the </a:t>
            </a:r>
            <a:r>
              <a:rPr lang="en-IN" b="1" dirty="0" smtClean="0">
                <a:solidFill>
                  <a:srgbClr val="FF0000"/>
                </a:solidFill>
              </a:rPr>
              <a:t>middle nasal </a:t>
            </a:r>
            <a:r>
              <a:rPr lang="en-IN" b="1" dirty="0" err="1" smtClean="0">
                <a:solidFill>
                  <a:srgbClr val="FF0000"/>
                </a:solidFill>
              </a:rPr>
              <a:t>concha</a:t>
            </a:r>
            <a:r>
              <a:rPr lang="en-IN" dirty="0" smtClean="0"/>
              <a:t>.	</a:t>
            </a:r>
          </a:p>
          <a:p>
            <a:r>
              <a:rPr lang="en-IN" dirty="0" smtClean="0"/>
              <a:t>The mucosa covering </a:t>
            </a:r>
            <a:r>
              <a:rPr lang="en-IN" dirty="0" err="1" smtClean="0"/>
              <a:t>ethmoturbinates</a:t>
            </a:r>
            <a:r>
              <a:rPr lang="en-IN" dirty="0" smtClean="0"/>
              <a:t> contains receptors of </a:t>
            </a:r>
            <a:r>
              <a:rPr lang="en-IN" b="1" dirty="0" smtClean="0">
                <a:solidFill>
                  <a:srgbClr val="C00000"/>
                </a:solidFill>
              </a:rPr>
              <a:t>olfactory nerves.</a:t>
            </a:r>
          </a:p>
          <a:p>
            <a:endParaRPr lang="en-IN" dirty="0"/>
          </a:p>
        </p:txBody>
      </p:sp>
      <p:pic>
        <p:nvPicPr>
          <p:cNvPr id="4" name="Picture 2"/>
          <p:cNvPicPr>
            <a:picLocks noChangeAspect="1" noChangeArrowheads="1"/>
          </p:cNvPicPr>
          <p:nvPr/>
        </p:nvPicPr>
        <p:blipFill>
          <a:blip r:embed="rId2"/>
          <a:srcRect l="41263" t="37070" r="40530" b="32655"/>
          <a:stretch>
            <a:fillRect/>
          </a:stretch>
        </p:blipFill>
        <p:spPr bwMode="auto">
          <a:xfrm>
            <a:off x="4876800" y="0"/>
            <a:ext cx="3886200" cy="4038600"/>
          </a:xfrm>
          <a:prstGeom prst="rect">
            <a:avLst/>
          </a:prstGeom>
          <a:noFill/>
          <a:ln w="9525">
            <a:noFill/>
            <a:miter lim="800000"/>
            <a:headEnd/>
            <a:tailEnd/>
          </a:ln>
          <a:effectLst/>
        </p:spPr>
      </p:pic>
      <p:sp>
        <p:nvSpPr>
          <p:cNvPr id="5" name="Right Arrow 4"/>
          <p:cNvSpPr/>
          <p:nvPr/>
        </p:nvSpPr>
        <p:spPr>
          <a:xfrm>
            <a:off x="5105400" y="762000"/>
            <a:ext cx="978408" cy="179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ight Arrow 5"/>
          <p:cNvSpPr/>
          <p:nvPr/>
        </p:nvSpPr>
        <p:spPr>
          <a:xfrm>
            <a:off x="4724400" y="1676400"/>
            <a:ext cx="978408" cy="179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Questions</a:t>
            </a:r>
            <a:endParaRPr lang="en-IN" dirty="0"/>
          </a:p>
        </p:txBody>
      </p:sp>
      <p:sp>
        <p:nvSpPr>
          <p:cNvPr id="3" name="Content Placeholder 2"/>
          <p:cNvSpPr>
            <a:spLocks noGrp="1"/>
          </p:cNvSpPr>
          <p:nvPr>
            <p:ph idx="1"/>
          </p:nvPr>
        </p:nvSpPr>
        <p:spPr/>
        <p:txBody>
          <a:bodyPr/>
          <a:lstStyle/>
          <a:p>
            <a:pPr marL="514350" indent="-514350">
              <a:buAutoNum type="arabicPeriod"/>
            </a:pPr>
            <a:r>
              <a:rPr lang="en-IN" dirty="0" smtClean="0"/>
              <a:t>Difference between right and left lung?</a:t>
            </a:r>
          </a:p>
          <a:p>
            <a:pPr marL="514350" indent="-514350">
              <a:buFont typeface="Arial" pitchFamily="34" charset="0"/>
              <a:buAutoNum type="arabicPeriod"/>
            </a:pPr>
            <a:r>
              <a:rPr lang="en-IN" dirty="0" smtClean="0"/>
              <a:t>Difference in lungs of ox, horse and dog?</a:t>
            </a:r>
          </a:p>
          <a:p>
            <a:pPr marL="514350" indent="-514350">
              <a:buFont typeface="Arial" pitchFamily="34" charset="0"/>
              <a:buAutoNum type="arabicPeriod"/>
            </a:pPr>
            <a:r>
              <a:rPr lang="en-IN" dirty="0" smtClean="0"/>
              <a:t>Difference in larynx of </a:t>
            </a:r>
            <a:r>
              <a:rPr lang="en-IN" dirty="0" err="1" smtClean="0"/>
              <a:t>ox,horse</a:t>
            </a:r>
            <a:r>
              <a:rPr lang="en-IN" dirty="0" smtClean="0"/>
              <a:t> and dog?</a:t>
            </a:r>
          </a:p>
          <a:p>
            <a:pPr marL="514350" indent="-514350">
              <a:buFont typeface="Arial" pitchFamily="34" charset="0"/>
              <a:buAutoNum type="arabicPeriod"/>
            </a:pPr>
            <a:r>
              <a:rPr lang="en-IN" dirty="0" smtClean="0"/>
              <a:t>Short note on nasal cavity</a:t>
            </a:r>
          </a:p>
          <a:p>
            <a:pPr marL="514350" indent="-514350">
              <a:buFont typeface="Arial" pitchFamily="34" charset="0"/>
              <a:buAutoNum type="arabicPeriod"/>
            </a:pPr>
            <a:r>
              <a:rPr lang="en-IN" dirty="0" smtClean="0"/>
              <a:t>Short note on fowl respiratory system salient features?</a:t>
            </a:r>
          </a:p>
          <a:p>
            <a:pPr marL="514350" indent="-514350">
              <a:buFont typeface="Arial" pitchFamily="34" charset="0"/>
              <a:buAutoNum type="arabicPeriod"/>
            </a:pPr>
            <a:endParaRPr lang="en-IN" dirty="0" smtClean="0"/>
          </a:p>
          <a:p>
            <a:pPr marL="514350" indent="-514350">
              <a:buFont typeface="Arial" pitchFamily="34" charset="0"/>
              <a:buAutoNum type="arabicPeriod"/>
            </a:pPr>
            <a:endParaRPr lang="en-IN" dirty="0" smtClean="0"/>
          </a:p>
          <a:p>
            <a:pPr marL="514350" indent="-514350">
              <a:buFont typeface="Arial" pitchFamily="34" charset="0"/>
              <a:buAutoNum type="arabicPeriod"/>
            </a:pPr>
            <a:endParaRPr lang="en-IN" dirty="0" smtClean="0"/>
          </a:p>
          <a:p>
            <a:pPr marL="514350" indent="-514350">
              <a:buAutoNum type="arabicPeriod"/>
            </a:pPr>
            <a:endParaRPr lang="en-IN" dirty="0" smtClean="0"/>
          </a:p>
          <a:p>
            <a:pPr marL="514350" indent="-514350">
              <a:buAutoNum type="arabicPeriod"/>
            </a:pPr>
            <a:endParaRPr lang="en-IN" dirty="0" smtClean="0"/>
          </a:p>
          <a:p>
            <a:endParaRPr lang="en-IN"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2" descr="C:\Users\Dr Abhinav\Desktop\respiratory system\the-anatomy-of-the-domestic-animals-veterinary-anatomy-respiratory-system-of-the-oxthe-nasal-cavity-537-respiratory-system-of-the-ox-the-nasal-cavity-the-nostrils-fig-379-situated-on-either-si.jpg"/>
          <p:cNvPicPr>
            <a:picLocks noGrp="1" noChangeAspect="1" noChangeArrowheads="1"/>
          </p:cNvPicPr>
          <p:nvPr>
            <p:ph idx="1"/>
          </p:nvPr>
        </p:nvPicPr>
        <p:blipFill>
          <a:blip r:embed="rId2"/>
          <a:srcRect r="1024" b="7183"/>
          <a:stretch>
            <a:fillRect/>
          </a:stretch>
        </p:blipFill>
        <p:spPr bwMode="auto">
          <a:xfrm>
            <a:off x="914400" y="152400"/>
            <a:ext cx="7391400" cy="609968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r Abhinav\Downloads\WhatsApp Image 2021-06-29 at 4.04.18 PM.jpeg"/>
          <p:cNvPicPr>
            <a:picLocks noGrp="1" noChangeAspect="1" noChangeArrowheads="1"/>
          </p:cNvPicPr>
          <p:nvPr>
            <p:ph idx="1"/>
          </p:nvPr>
        </p:nvPicPr>
        <p:blipFill>
          <a:blip r:embed="rId2"/>
          <a:srcRect l="20691" t="26967" r="17059" b="20000"/>
          <a:stretch>
            <a:fillRect/>
          </a:stretch>
        </p:blipFill>
        <p:spPr bwMode="auto">
          <a:xfrm>
            <a:off x="2133600" y="990600"/>
            <a:ext cx="5042509" cy="5721260"/>
          </a:xfrm>
          <a:prstGeom prst="rect">
            <a:avLst/>
          </a:prstGeom>
          <a:noFill/>
        </p:spPr>
      </p:pic>
      <p:sp>
        <p:nvSpPr>
          <p:cNvPr id="5" name="TextBox 4"/>
          <p:cNvSpPr txBox="1"/>
          <p:nvPr/>
        </p:nvSpPr>
        <p:spPr>
          <a:xfrm rot="5400000">
            <a:off x="4199116" y="2735084"/>
            <a:ext cx="962699" cy="369332"/>
          </a:xfrm>
          <a:prstGeom prst="rect">
            <a:avLst/>
          </a:prstGeom>
          <a:noFill/>
        </p:spPr>
        <p:txBody>
          <a:bodyPr wrap="none" rtlCol="0">
            <a:spAutoFit/>
          </a:bodyPr>
          <a:lstStyle/>
          <a:p>
            <a:r>
              <a:rPr lang="en-IN" dirty="0" smtClean="0">
                <a:solidFill>
                  <a:srgbClr val="FFFF00"/>
                </a:solidFill>
              </a:rPr>
              <a:t>Septum </a:t>
            </a:r>
            <a:endParaRPr lang="en-IN" dirty="0">
              <a:solidFill>
                <a:srgbClr val="FFFF00"/>
              </a:solidFill>
            </a:endParaRPr>
          </a:p>
        </p:txBody>
      </p:sp>
      <p:cxnSp>
        <p:nvCxnSpPr>
          <p:cNvPr id="7" name="Straight Arrow Connector 6"/>
          <p:cNvCxnSpPr>
            <a:stCxn id="18" idx="1"/>
          </p:cNvCxnSpPr>
          <p:nvPr/>
        </p:nvCxnSpPr>
        <p:spPr>
          <a:xfrm rot="10800000">
            <a:off x="5181600" y="1676400"/>
            <a:ext cx="2209800" cy="3226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a:off x="5562600" y="2438400"/>
            <a:ext cx="17526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6096000" y="4572000"/>
            <a:ext cx="11430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5181600" y="3124200"/>
            <a:ext cx="21336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828800" y="1981200"/>
            <a:ext cx="21336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219200" y="3352800"/>
            <a:ext cx="2133600" cy="1588"/>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52400" y="1828800"/>
            <a:ext cx="1739835" cy="369332"/>
          </a:xfrm>
          <a:prstGeom prst="rect">
            <a:avLst/>
          </a:prstGeom>
          <a:noFill/>
        </p:spPr>
        <p:txBody>
          <a:bodyPr wrap="none" rtlCol="0">
            <a:spAutoFit/>
          </a:bodyPr>
          <a:lstStyle/>
          <a:p>
            <a:r>
              <a:rPr lang="en-IN" b="1" dirty="0" smtClean="0">
                <a:solidFill>
                  <a:srgbClr val="C00000"/>
                </a:solidFill>
              </a:rPr>
              <a:t>Dorsal turbinate</a:t>
            </a:r>
            <a:endParaRPr lang="en-IN" b="1" dirty="0">
              <a:solidFill>
                <a:srgbClr val="C00000"/>
              </a:solidFill>
            </a:endParaRPr>
          </a:p>
        </p:txBody>
      </p:sp>
      <p:sp>
        <p:nvSpPr>
          <p:cNvPr id="17" name="TextBox 16"/>
          <p:cNvSpPr txBox="1"/>
          <p:nvPr/>
        </p:nvSpPr>
        <p:spPr>
          <a:xfrm>
            <a:off x="0" y="3276600"/>
            <a:ext cx="1871090" cy="646331"/>
          </a:xfrm>
          <a:prstGeom prst="rect">
            <a:avLst/>
          </a:prstGeom>
          <a:noFill/>
        </p:spPr>
        <p:txBody>
          <a:bodyPr wrap="none" rtlCol="0">
            <a:spAutoFit/>
          </a:bodyPr>
          <a:lstStyle/>
          <a:p>
            <a:r>
              <a:rPr lang="en-IN" b="1" dirty="0" smtClean="0">
                <a:solidFill>
                  <a:srgbClr val="C00000"/>
                </a:solidFill>
              </a:rPr>
              <a:t>Ventral  turbinate</a:t>
            </a:r>
          </a:p>
          <a:p>
            <a:endParaRPr lang="en-IN" dirty="0"/>
          </a:p>
        </p:txBody>
      </p:sp>
      <p:sp>
        <p:nvSpPr>
          <p:cNvPr id="18" name="TextBox 17"/>
          <p:cNvSpPr txBox="1"/>
          <p:nvPr/>
        </p:nvSpPr>
        <p:spPr>
          <a:xfrm>
            <a:off x="7391400" y="1524000"/>
            <a:ext cx="1556708" cy="369332"/>
          </a:xfrm>
          <a:prstGeom prst="rect">
            <a:avLst/>
          </a:prstGeom>
          <a:noFill/>
        </p:spPr>
        <p:txBody>
          <a:bodyPr wrap="none" rtlCol="0">
            <a:spAutoFit/>
          </a:bodyPr>
          <a:lstStyle/>
          <a:p>
            <a:r>
              <a:rPr lang="en-IN" b="1" dirty="0" smtClean="0">
                <a:solidFill>
                  <a:srgbClr val="7030A0"/>
                </a:solidFill>
              </a:rPr>
              <a:t>Dorsal </a:t>
            </a:r>
            <a:r>
              <a:rPr lang="en-IN" b="1" dirty="0" err="1" smtClean="0">
                <a:solidFill>
                  <a:srgbClr val="7030A0"/>
                </a:solidFill>
              </a:rPr>
              <a:t>meatus</a:t>
            </a:r>
            <a:endParaRPr lang="en-IN" b="1" dirty="0">
              <a:solidFill>
                <a:srgbClr val="7030A0"/>
              </a:solidFill>
            </a:endParaRPr>
          </a:p>
        </p:txBody>
      </p:sp>
      <p:sp>
        <p:nvSpPr>
          <p:cNvPr id="21" name="TextBox 20"/>
          <p:cNvSpPr txBox="1"/>
          <p:nvPr/>
        </p:nvSpPr>
        <p:spPr>
          <a:xfrm>
            <a:off x="7315200" y="2286000"/>
            <a:ext cx="1623650" cy="369332"/>
          </a:xfrm>
          <a:prstGeom prst="rect">
            <a:avLst/>
          </a:prstGeom>
          <a:noFill/>
        </p:spPr>
        <p:txBody>
          <a:bodyPr wrap="none" rtlCol="0">
            <a:spAutoFit/>
          </a:bodyPr>
          <a:lstStyle/>
          <a:p>
            <a:r>
              <a:rPr lang="en-IN" b="1" dirty="0" smtClean="0">
                <a:solidFill>
                  <a:srgbClr val="7030A0"/>
                </a:solidFill>
              </a:rPr>
              <a:t>Middle </a:t>
            </a:r>
            <a:r>
              <a:rPr lang="en-IN" b="1" dirty="0" err="1" smtClean="0">
                <a:solidFill>
                  <a:srgbClr val="7030A0"/>
                </a:solidFill>
              </a:rPr>
              <a:t>meatus</a:t>
            </a:r>
            <a:endParaRPr lang="en-IN" b="1" dirty="0">
              <a:solidFill>
                <a:srgbClr val="7030A0"/>
              </a:solidFill>
            </a:endParaRPr>
          </a:p>
        </p:txBody>
      </p:sp>
      <p:sp>
        <p:nvSpPr>
          <p:cNvPr id="22" name="TextBox 21"/>
          <p:cNvSpPr txBox="1"/>
          <p:nvPr/>
        </p:nvSpPr>
        <p:spPr>
          <a:xfrm>
            <a:off x="7315200" y="4419600"/>
            <a:ext cx="1635063" cy="369332"/>
          </a:xfrm>
          <a:prstGeom prst="rect">
            <a:avLst/>
          </a:prstGeom>
          <a:noFill/>
        </p:spPr>
        <p:txBody>
          <a:bodyPr wrap="none" rtlCol="0">
            <a:spAutoFit/>
          </a:bodyPr>
          <a:lstStyle/>
          <a:p>
            <a:r>
              <a:rPr lang="en-IN" b="1" dirty="0" smtClean="0">
                <a:solidFill>
                  <a:srgbClr val="7030A0"/>
                </a:solidFill>
              </a:rPr>
              <a:t>Ventral </a:t>
            </a:r>
            <a:r>
              <a:rPr lang="en-IN" b="1" dirty="0" err="1" smtClean="0">
                <a:solidFill>
                  <a:srgbClr val="7030A0"/>
                </a:solidFill>
              </a:rPr>
              <a:t>meatus</a:t>
            </a:r>
            <a:endParaRPr lang="en-IN" b="1" dirty="0">
              <a:solidFill>
                <a:srgbClr val="7030A0"/>
              </a:solidFill>
            </a:endParaRPr>
          </a:p>
        </p:txBody>
      </p:sp>
      <p:sp>
        <p:nvSpPr>
          <p:cNvPr id="23" name="TextBox 22"/>
          <p:cNvSpPr txBox="1"/>
          <p:nvPr/>
        </p:nvSpPr>
        <p:spPr>
          <a:xfrm>
            <a:off x="7329593" y="3048000"/>
            <a:ext cx="1814407" cy="369332"/>
          </a:xfrm>
          <a:prstGeom prst="rect">
            <a:avLst/>
          </a:prstGeom>
          <a:noFill/>
        </p:spPr>
        <p:txBody>
          <a:bodyPr wrap="none" rtlCol="0">
            <a:spAutoFit/>
          </a:bodyPr>
          <a:lstStyle/>
          <a:p>
            <a:r>
              <a:rPr lang="en-IN" b="1" dirty="0" smtClean="0">
                <a:solidFill>
                  <a:srgbClr val="7030A0"/>
                </a:solidFill>
              </a:rPr>
              <a:t>Common </a:t>
            </a:r>
            <a:r>
              <a:rPr lang="en-IN" b="1" dirty="0" err="1" smtClean="0">
                <a:solidFill>
                  <a:srgbClr val="7030A0"/>
                </a:solidFill>
              </a:rPr>
              <a:t>meatus</a:t>
            </a:r>
            <a:endParaRPr lang="en-IN" b="1" dirty="0">
              <a:solidFill>
                <a:srgbClr val="7030A0"/>
              </a:solidFill>
            </a:endParaRPr>
          </a:p>
        </p:txBody>
      </p:sp>
      <p:cxnSp>
        <p:nvCxnSpPr>
          <p:cNvPr id="24" name="Straight Arrow Connector 23"/>
          <p:cNvCxnSpPr/>
          <p:nvPr/>
        </p:nvCxnSpPr>
        <p:spPr>
          <a:xfrm flipV="1">
            <a:off x="1295400" y="4572000"/>
            <a:ext cx="2590800" cy="6096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85800" y="5105400"/>
            <a:ext cx="678391" cy="369332"/>
          </a:xfrm>
          <a:prstGeom prst="rect">
            <a:avLst/>
          </a:prstGeom>
          <a:noFill/>
        </p:spPr>
        <p:txBody>
          <a:bodyPr wrap="none" rtlCol="0">
            <a:spAutoFit/>
          </a:bodyPr>
          <a:lstStyle/>
          <a:p>
            <a:r>
              <a:rPr lang="en-IN" b="1" dirty="0" smtClean="0">
                <a:solidFill>
                  <a:srgbClr val="FFC000"/>
                </a:solidFill>
              </a:rPr>
              <a:t>VMO</a:t>
            </a:r>
            <a:endParaRPr lang="en-IN" b="1" dirty="0">
              <a:solidFill>
                <a:srgbClr val="FFC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534400" cy="5897563"/>
          </a:xfrm>
        </p:spPr>
        <p:txBody>
          <a:bodyPr>
            <a:normAutofit fontScale="55000" lnSpcReduction="20000"/>
          </a:bodyPr>
          <a:lstStyle/>
          <a:p>
            <a:pPr algn="ctr">
              <a:buNone/>
            </a:pPr>
            <a:r>
              <a:rPr lang="en-IN" sz="7000" b="1" dirty="0" smtClean="0">
                <a:solidFill>
                  <a:srgbClr val="C00000"/>
                </a:solidFill>
              </a:rPr>
              <a:t>Nasal </a:t>
            </a:r>
            <a:r>
              <a:rPr lang="en-IN" sz="7000" b="1" dirty="0" err="1" smtClean="0">
                <a:solidFill>
                  <a:srgbClr val="C00000"/>
                </a:solidFill>
              </a:rPr>
              <a:t>Meatus</a:t>
            </a:r>
            <a:endParaRPr lang="en-IN" sz="7000" b="1" dirty="0" smtClean="0">
              <a:solidFill>
                <a:srgbClr val="C00000"/>
              </a:solidFill>
            </a:endParaRPr>
          </a:p>
          <a:p>
            <a:r>
              <a:rPr lang="en-IN" sz="5600" dirty="0" smtClean="0"/>
              <a:t>Spaces associated with turbinate bodies and nasal septum.</a:t>
            </a:r>
          </a:p>
          <a:p>
            <a:r>
              <a:rPr lang="en-IN" sz="5600" dirty="0" smtClean="0"/>
              <a:t>Common </a:t>
            </a:r>
            <a:r>
              <a:rPr lang="en-IN" sz="5600" dirty="0" err="1" smtClean="0"/>
              <a:t>meatus</a:t>
            </a:r>
            <a:r>
              <a:rPr lang="en-IN" sz="5600" dirty="0" smtClean="0"/>
              <a:t> is between septum and turbinate </a:t>
            </a:r>
            <a:r>
              <a:rPr lang="en-IN" sz="5600" dirty="0" err="1" smtClean="0"/>
              <a:t>bodies,extend</a:t>
            </a:r>
            <a:r>
              <a:rPr lang="en-IN" sz="5600" dirty="0" smtClean="0"/>
              <a:t> into olfactory area</a:t>
            </a:r>
          </a:p>
          <a:p>
            <a:r>
              <a:rPr lang="en-IN" sz="5600" dirty="0" err="1" smtClean="0"/>
              <a:t>Dorsal,middle</a:t>
            </a:r>
            <a:r>
              <a:rPr lang="en-IN" sz="5600" dirty="0" smtClean="0"/>
              <a:t> and ventral </a:t>
            </a:r>
            <a:r>
              <a:rPr lang="en-IN" sz="5600" dirty="0" err="1" smtClean="0"/>
              <a:t>meati</a:t>
            </a:r>
            <a:r>
              <a:rPr lang="en-IN" sz="5600" dirty="0" smtClean="0"/>
              <a:t> extends laterally from common </a:t>
            </a:r>
            <a:r>
              <a:rPr lang="en-IN" sz="5600" dirty="0" err="1" smtClean="0"/>
              <a:t>meatus</a:t>
            </a:r>
            <a:endParaRPr lang="en-IN" sz="5600" dirty="0" smtClean="0"/>
          </a:p>
          <a:p>
            <a:pPr>
              <a:buNone/>
            </a:pPr>
            <a:r>
              <a:rPr lang="en-IN" sz="5600" dirty="0" smtClean="0"/>
              <a:t>1. </a:t>
            </a:r>
            <a:r>
              <a:rPr lang="en-IN" sz="5600" u="sng" dirty="0" smtClean="0">
                <a:solidFill>
                  <a:srgbClr val="7030A0"/>
                </a:solidFill>
              </a:rPr>
              <a:t>Dorsal nasal </a:t>
            </a:r>
            <a:r>
              <a:rPr lang="en-IN" sz="5600" u="sng" dirty="0" err="1" smtClean="0">
                <a:solidFill>
                  <a:srgbClr val="7030A0"/>
                </a:solidFill>
              </a:rPr>
              <a:t>meatus</a:t>
            </a:r>
            <a:r>
              <a:rPr lang="en-IN" sz="5600" u="sng" dirty="0" smtClean="0">
                <a:solidFill>
                  <a:srgbClr val="7030A0"/>
                </a:solidFill>
              </a:rPr>
              <a:t> </a:t>
            </a:r>
            <a:r>
              <a:rPr lang="en-IN" sz="5600" dirty="0" smtClean="0"/>
              <a:t>is a narrow passage between the roof of the cavity and the dorsal nasal </a:t>
            </a:r>
            <a:r>
              <a:rPr lang="en-IN" sz="5600" dirty="0" err="1" smtClean="0"/>
              <a:t>concha</a:t>
            </a:r>
            <a:r>
              <a:rPr lang="en-IN" sz="5600" dirty="0" smtClean="0"/>
              <a:t>. </a:t>
            </a:r>
          </a:p>
          <a:p>
            <a:pPr>
              <a:buNone/>
            </a:pPr>
            <a:r>
              <a:rPr lang="en-IN" sz="5600" dirty="0" smtClean="0"/>
              <a:t>2.  </a:t>
            </a:r>
            <a:r>
              <a:rPr lang="en-IN" sz="5600" u="sng" dirty="0" smtClean="0">
                <a:solidFill>
                  <a:srgbClr val="7030A0"/>
                </a:solidFill>
              </a:rPr>
              <a:t>Middle nasal </a:t>
            </a:r>
            <a:r>
              <a:rPr lang="en-IN" sz="5600" u="sng" dirty="0" err="1" smtClean="0">
                <a:solidFill>
                  <a:srgbClr val="7030A0"/>
                </a:solidFill>
              </a:rPr>
              <a:t>meatus</a:t>
            </a:r>
            <a:r>
              <a:rPr lang="en-IN" sz="5600" dirty="0" smtClean="0">
                <a:solidFill>
                  <a:srgbClr val="7030A0"/>
                </a:solidFill>
              </a:rPr>
              <a:t> </a:t>
            </a:r>
            <a:r>
              <a:rPr lang="en-IN" sz="5600" dirty="0" smtClean="0"/>
              <a:t>is situated between the dorsal and ventral nasal </a:t>
            </a:r>
            <a:r>
              <a:rPr lang="en-IN" sz="5600" dirty="0" err="1" smtClean="0"/>
              <a:t>conchae</a:t>
            </a:r>
            <a:r>
              <a:rPr lang="en-IN" sz="5600" dirty="0" smtClean="0"/>
              <a:t>. </a:t>
            </a:r>
            <a:r>
              <a:rPr lang="en-IN" sz="5600" dirty="0" smtClean="0">
                <a:solidFill>
                  <a:schemeClr val="bg1">
                    <a:lumMod val="95000"/>
                  </a:schemeClr>
                </a:solidFill>
              </a:rPr>
              <a:t>Caudally the middle </a:t>
            </a:r>
            <a:r>
              <a:rPr lang="en-IN" sz="5600" dirty="0" err="1" smtClean="0">
                <a:solidFill>
                  <a:schemeClr val="bg1">
                    <a:lumMod val="95000"/>
                  </a:schemeClr>
                </a:solidFill>
              </a:rPr>
              <a:t>meatus</a:t>
            </a:r>
            <a:r>
              <a:rPr lang="en-IN" sz="5600" dirty="0" smtClean="0">
                <a:solidFill>
                  <a:schemeClr val="bg1">
                    <a:lumMod val="95000"/>
                  </a:schemeClr>
                </a:solidFill>
              </a:rPr>
              <a:t> is divided into dorsal and ventral passages by the middle nasal </a:t>
            </a:r>
            <a:r>
              <a:rPr lang="en-IN" sz="5600" dirty="0" err="1" smtClean="0">
                <a:solidFill>
                  <a:schemeClr val="bg1">
                    <a:lumMod val="95000"/>
                  </a:schemeClr>
                </a:solidFill>
              </a:rPr>
              <a:t>concha</a:t>
            </a:r>
            <a:r>
              <a:rPr lang="en-IN" sz="5600" dirty="0" smtClean="0">
                <a:solidFill>
                  <a:schemeClr val="bg1">
                    <a:lumMod val="95000"/>
                  </a:schemeClr>
                </a:solidFill>
              </a:rPr>
              <a: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534400" cy="6553200"/>
          </a:xfrm>
        </p:spPr>
        <p:txBody>
          <a:bodyPr>
            <a:normAutofit fontScale="77500" lnSpcReduction="20000"/>
          </a:bodyPr>
          <a:lstStyle/>
          <a:p>
            <a:pPr marL="914400" indent="-914400">
              <a:buNone/>
            </a:pPr>
            <a:r>
              <a:rPr lang="en-IN" u="sng" dirty="0" smtClean="0">
                <a:solidFill>
                  <a:srgbClr val="7030A0"/>
                </a:solidFill>
              </a:rPr>
              <a:t>3. Ventral nasal </a:t>
            </a:r>
            <a:r>
              <a:rPr lang="en-IN" u="sng" dirty="0" err="1" smtClean="0">
                <a:solidFill>
                  <a:srgbClr val="7030A0"/>
                </a:solidFill>
              </a:rPr>
              <a:t>meatus</a:t>
            </a:r>
            <a:r>
              <a:rPr lang="en-IN" dirty="0" smtClean="0">
                <a:solidFill>
                  <a:srgbClr val="7030A0"/>
                </a:solidFill>
              </a:rPr>
              <a:t> </a:t>
            </a:r>
            <a:r>
              <a:rPr lang="en-IN" dirty="0" smtClean="0"/>
              <a:t>is </a:t>
            </a:r>
            <a:r>
              <a:rPr lang="en-IN" b="1" dirty="0" smtClean="0"/>
              <a:t>largest</a:t>
            </a:r>
            <a:r>
              <a:rPr lang="en-IN" dirty="0" smtClean="0"/>
              <a:t>. It lies between the ventral nasal </a:t>
            </a:r>
            <a:r>
              <a:rPr lang="en-IN" dirty="0" err="1" smtClean="0"/>
              <a:t>concha</a:t>
            </a:r>
            <a:r>
              <a:rPr lang="en-IN" dirty="0" smtClean="0"/>
              <a:t> and floor of the nasal cavity. </a:t>
            </a:r>
          </a:p>
          <a:p>
            <a:pPr marL="914400" indent="-914400">
              <a:buNone/>
            </a:pPr>
            <a:r>
              <a:rPr lang="en-IN" dirty="0" smtClean="0"/>
              <a:t>	the two ventral nasal </a:t>
            </a:r>
            <a:r>
              <a:rPr lang="en-IN" dirty="0" err="1" smtClean="0"/>
              <a:t>meatuses</a:t>
            </a:r>
            <a:r>
              <a:rPr lang="en-IN" dirty="0" smtClean="0"/>
              <a:t> form common passage which leads into the </a:t>
            </a:r>
            <a:r>
              <a:rPr lang="en-IN" dirty="0" err="1" smtClean="0"/>
              <a:t>naso</a:t>
            </a:r>
            <a:r>
              <a:rPr lang="en-IN" dirty="0" smtClean="0"/>
              <a:t>-pharyngeal </a:t>
            </a:r>
            <a:r>
              <a:rPr lang="en-IN" dirty="0" err="1" smtClean="0"/>
              <a:t>meatus</a:t>
            </a:r>
            <a:r>
              <a:rPr lang="en-IN" dirty="0" smtClean="0"/>
              <a:t>.</a:t>
            </a:r>
          </a:p>
          <a:p>
            <a:endParaRPr lang="en-IN" b="1" dirty="0" smtClean="0">
              <a:solidFill>
                <a:srgbClr val="C00000"/>
              </a:solidFill>
            </a:endParaRPr>
          </a:p>
          <a:p>
            <a:r>
              <a:rPr lang="en-IN" b="1" dirty="0" smtClean="0">
                <a:solidFill>
                  <a:srgbClr val="C00000"/>
                </a:solidFill>
              </a:rPr>
              <a:t>Olfactory area</a:t>
            </a:r>
            <a:r>
              <a:rPr lang="en-IN" dirty="0" smtClean="0">
                <a:solidFill>
                  <a:srgbClr val="C00000"/>
                </a:solidFill>
              </a:rPr>
              <a:t>- </a:t>
            </a:r>
            <a:r>
              <a:rPr lang="en-IN" dirty="0" smtClean="0"/>
              <a:t>is the </a:t>
            </a:r>
            <a:r>
              <a:rPr lang="en-IN" b="1" dirty="0" err="1" smtClean="0"/>
              <a:t>posterodorsal</a:t>
            </a:r>
            <a:r>
              <a:rPr lang="en-IN" b="1" dirty="0" smtClean="0"/>
              <a:t> part </a:t>
            </a:r>
            <a:r>
              <a:rPr lang="en-IN" dirty="0" smtClean="0"/>
              <a:t>of the cavity above and largely posterior to posterior </a:t>
            </a:r>
            <a:r>
              <a:rPr lang="en-IN" dirty="0" err="1" smtClean="0"/>
              <a:t>nares</a:t>
            </a:r>
            <a:r>
              <a:rPr lang="en-IN" dirty="0" smtClean="0"/>
              <a:t>. It is occupied by lateral masses of the </a:t>
            </a:r>
            <a:r>
              <a:rPr lang="en-IN" dirty="0" err="1" smtClean="0"/>
              <a:t>ethmoid</a:t>
            </a:r>
            <a:r>
              <a:rPr lang="en-IN" dirty="0" smtClean="0"/>
              <a:t> bone. Mucous membrane thicker, yellowish contain olfactory nerve endings in a special non ciliated epithelium</a:t>
            </a:r>
            <a:r>
              <a:rPr lang="en-GB" dirty="0" smtClean="0"/>
              <a:t>. In it are numerous olfactory glands (</a:t>
            </a:r>
            <a:r>
              <a:rPr lang="en-GB" dirty="0" err="1" smtClean="0"/>
              <a:t>Glandulse</a:t>
            </a:r>
            <a:r>
              <a:rPr lang="en-GB" dirty="0" smtClean="0"/>
              <a:t> </a:t>
            </a:r>
            <a:r>
              <a:rPr lang="en-GB" dirty="0" err="1" smtClean="0"/>
              <a:t>olfactorise</a:t>
            </a:r>
            <a:r>
              <a:rPr lang="en-GB" dirty="0" smtClean="0"/>
              <a:t>),these are long, tubular, and often branched.</a:t>
            </a:r>
            <a:endParaRPr lang="en-IN" dirty="0" smtClean="0"/>
          </a:p>
          <a:p>
            <a:pPr>
              <a:buNone/>
            </a:pPr>
            <a:r>
              <a:rPr lang="en-IN" dirty="0" smtClean="0"/>
              <a:t>		        </a:t>
            </a:r>
            <a:r>
              <a:rPr lang="en-IN" b="1" dirty="0" smtClean="0">
                <a:solidFill>
                  <a:srgbClr val="C00000"/>
                </a:solidFill>
              </a:rPr>
              <a:t>Posterior </a:t>
            </a:r>
            <a:r>
              <a:rPr lang="en-IN" b="1" dirty="0" err="1" smtClean="0">
                <a:solidFill>
                  <a:srgbClr val="C00000"/>
                </a:solidFill>
              </a:rPr>
              <a:t>Nares</a:t>
            </a:r>
            <a:r>
              <a:rPr lang="en-IN" b="1" dirty="0" smtClean="0">
                <a:solidFill>
                  <a:srgbClr val="C00000"/>
                </a:solidFill>
              </a:rPr>
              <a:t> (</a:t>
            </a:r>
            <a:r>
              <a:rPr lang="en-IN" b="1" dirty="0" err="1" smtClean="0">
                <a:solidFill>
                  <a:srgbClr val="C00000"/>
                </a:solidFill>
              </a:rPr>
              <a:t>Choanae</a:t>
            </a:r>
            <a:r>
              <a:rPr lang="en-IN" b="1" dirty="0" smtClean="0">
                <a:solidFill>
                  <a:srgbClr val="C00000"/>
                </a:solidFill>
              </a:rPr>
              <a:t>)</a:t>
            </a:r>
          </a:p>
          <a:p>
            <a:r>
              <a:rPr lang="en-IN" dirty="0" smtClean="0"/>
              <a:t>	Is the	 </a:t>
            </a:r>
            <a:r>
              <a:rPr lang="en-IN" b="1" dirty="0" smtClean="0"/>
              <a:t>posterior opening </a:t>
            </a:r>
            <a:r>
              <a:rPr lang="en-IN" dirty="0" smtClean="0"/>
              <a:t>of nasal cavity. </a:t>
            </a:r>
          </a:p>
          <a:p>
            <a:r>
              <a:rPr lang="en-IN" dirty="0" smtClean="0"/>
              <a:t>These are two wide oval openings which open behind into the pharynx and are partly separated from each other by </a:t>
            </a:r>
            <a:r>
              <a:rPr lang="en-IN" dirty="0" err="1" smtClean="0"/>
              <a:t>vomer</a:t>
            </a:r>
            <a:r>
              <a:rPr lang="en-IN" dirty="0" smtClean="0"/>
              <a:t> bone.</a:t>
            </a:r>
          </a:p>
          <a:p>
            <a:pPr algn="ctr">
              <a:buNone/>
            </a:pPr>
            <a:r>
              <a:rPr lang="en-IN" dirty="0" smtClean="0"/>
              <a:t>	</a:t>
            </a:r>
          </a:p>
          <a:p>
            <a:endParaRPr lang="en-IN"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4800600" cy="6858000"/>
          </a:xfrm>
        </p:spPr>
        <p:txBody>
          <a:bodyPr>
            <a:normAutofit fontScale="85000" lnSpcReduction="20000"/>
          </a:bodyPr>
          <a:lstStyle/>
          <a:p>
            <a:pPr algn="ctr">
              <a:buNone/>
            </a:pPr>
            <a:r>
              <a:rPr lang="en-IN" sz="2400" b="1" u="sng" dirty="0" err="1" smtClean="0">
                <a:solidFill>
                  <a:srgbClr val="C00000"/>
                </a:solidFill>
              </a:rPr>
              <a:t>Vomero</a:t>
            </a:r>
            <a:r>
              <a:rPr lang="en-IN" sz="2400" b="1" u="sng" dirty="0" smtClean="0">
                <a:solidFill>
                  <a:srgbClr val="C00000"/>
                </a:solidFill>
              </a:rPr>
              <a:t>-nasal Organ (Organ of Jacobson)</a:t>
            </a:r>
            <a:endParaRPr lang="en-IN" sz="2400" b="1" dirty="0" smtClean="0">
              <a:solidFill>
                <a:srgbClr val="C00000"/>
              </a:solidFill>
            </a:endParaRPr>
          </a:p>
          <a:p>
            <a:r>
              <a:rPr lang="en-IN" sz="2800" dirty="0" smtClean="0"/>
              <a:t>two bilateral blind tubes or </a:t>
            </a:r>
            <a:r>
              <a:rPr lang="en-IN" sz="2800" dirty="0" err="1" smtClean="0"/>
              <a:t>diverticula</a:t>
            </a:r>
            <a:r>
              <a:rPr lang="en-IN" sz="2800" dirty="0" smtClean="0"/>
              <a:t>, lined with mucous membrane. </a:t>
            </a:r>
          </a:p>
          <a:p>
            <a:r>
              <a:rPr lang="en-IN" sz="2800" dirty="0" smtClean="0"/>
              <a:t>lie one on either side of the ventral border of the nasal septum surrounded by thin layer of cartilage. </a:t>
            </a:r>
          </a:p>
          <a:p>
            <a:r>
              <a:rPr lang="en-IN" sz="2800" dirty="0" smtClean="0"/>
              <a:t>Also have glands</a:t>
            </a:r>
          </a:p>
          <a:p>
            <a:r>
              <a:rPr lang="en-IN" sz="2800" dirty="0" smtClean="0"/>
              <a:t>Each tube opens into the oral cavity at the </a:t>
            </a:r>
            <a:r>
              <a:rPr lang="en-IN" sz="2800" b="1" dirty="0" smtClean="0"/>
              <a:t>incisive papilla</a:t>
            </a:r>
            <a:r>
              <a:rPr lang="en-IN" sz="2800" dirty="0" smtClean="0"/>
              <a:t>. </a:t>
            </a:r>
          </a:p>
          <a:p>
            <a:r>
              <a:rPr lang="en-IN" sz="2800" dirty="0" smtClean="0"/>
              <a:t>have chemo-receptors that detect specific organic compounds </a:t>
            </a:r>
          </a:p>
          <a:p>
            <a:r>
              <a:rPr lang="en-IN" sz="2800" dirty="0" err="1" smtClean="0"/>
              <a:t>Flehmen</a:t>
            </a:r>
            <a:r>
              <a:rPr lang="en-IN" sz="2800" dirty="0" smtClean="0"/>
              <a:t> response in bulls-</a:t>
            </a:r>
            <a:r>
              <a:rPr lang="en-GB" b="1" dirty="0" smtClean="0"/>
              <a:t> important parameters to adjudicate the time of </a:t>
            </a:r>
            <a:r>
              <a:rPr lang="en-GB" b="1" dirty="0" err="1" smtClean="0"/>
              <a:t>estrus</a:t>
            </a:r>
            <a:r>
              <a:rPr lang="en-GB" b="1" dirty="0" smtClean="0"/>
              <a:t> detection</a:t>
            </a:r>
            <a:r>
              <a:rPr lang="en-GB" dirty="0" smtClean="0"/>
              <a:t> and therefore it can be used as an olfactory test for detecting </a:t>
            </a:r>
            <a:r>
              <a:rPr lang="en-GB" dirty="0" err="1" smtClean="0"/>
              <a:t>estrus</a:t>
            </a:r>
            <a:r>
              <a:rPr lang="en-GB" dirty="0" smtClean="0"/>
              <a:t> in bovine.</a:t>
            </a:r>
            <a:endParaRPr lang="en-IN" dirty="0"/>
          </a:p>
        </p:txBody>
      </p:sp>
      <p:pic>
        <p:nvPicPr>
          <p:cNvPr id="3074" name="Picture 2" descr="C:\Users\Dr Abhinav\Downloads\WhatsApp Image 2021-06-29 at 4.04.18 PM.jpeg"/>
          <p:cNvPicPr>
            <a:picLocks noChangeAspect="1" noChangeArrowheads="1"/>
          </p:cNvPicPr>
          <p:nvPr/>
        </p:nvPicPr>
        <p:blipFill>
          <a:blip r:embed="rId2"/>
          <a:srcRect l="20691" t="26967" r="17059" b="20000"/>
          <a:stretch>
            <a:fillRect/>
          </a:stretch>
        </p:blipFill>
        <p:spPr bwMode="auto">
          <a:xfrm>
            <a:off x="4876800" y="0"/>
            <a:ext cx="3962400" cy="4495800"/>
          </a:xfrm>
          <a:prstGeom prst="rect">
            <a:avLst/>
          </a:prstGeom>
          <a:noFill/>
        </p:spPr>
      </p:pic>
      <p:sp>
        <p:nvSpPr>
          <p:cNvPr id="5" name="Right Arrow 4"/>
          <p:cNvSpPr/>
          <p:nvPr/>
        </p:nvSpPr>
        <p:spPr>
          <a:xfrm rot="16778689">
            <a:off x="5105400" y="3733800"/>
            <a:ext cx="2121408" cy="103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ight Arrow 5"/>
          <p:cNvSpPr/>
          <p:nvPr/>
        </p:nvSpPr>
        <p:spPr>
          <a:xfrm rot="18319865">
            <a:off x="5602673" y="3650648"/>
            <a:ext cx="2276412" cy="991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5410200" y="5638800"/>
            <a:ext cx="2623090" cy="461665"/>
          </a:xfrm>
          <a:prstGeom prst="rect">
            <a:avLst/>
          </a:prstGeom>
          <a:noFill/>
        </p:spPr>
        <p:txBody>
          <a:bodyPr wrap="none" rtlCol="0">
            <a:spAutoFit/>
          </a:bodyPr>
          <a:lstStyle/>
          <a:p>
            <a:r>
              <a:rPr lang="en-IN" sz="2400" b="1" dirty="0" smtClean="0">
                <a:solidFill>
                  <a:srgbClr val="C00000"/>
                </a:solidFill>
              </a:rPr>
              <a:t>Transverse Section </a:t>
            </a:r>
            <a:endParaRPr lang="en-IN" sz="2400" b="1" dirty="0">
              <a:solidFill>
                <a:srgbClr val="C00000"/>
              </a:solidFill>
            </a:endParaRPr>
          </a:p>
        </p:txBody>
      </p:sp>
      <p:sp>
        <p:nvSpPr>
          <p:cNvPr id="8" name="TextBox 7"/>
          <p:cNvSpPr txBox="1"/>
          <p:nvPr/>
        </p:nvSpPr>
        <p:spPr>
          <a:xfrm>
            <a:off x="5562600" y="4800600"/>
            <a:ext cx="1171154" cy="400110"/>
          </a:xfrm>
          <a:prstGeom prst="rect">
            <a:avLst/>
          </a:prstGeom>
          <a:noFill/>
        </p:spPr>
        <p:txBody>
          <a:bodyPr wrap="none" rtlCol="0">
            <a:spAutoFit/>
          </a:bodyPr>
          <a:lstStyle/>
          <a:p>
            <a:r>
              <a:rPr lang="en-IN" sz="2000" b="1" dirty="0" smtClean="0">
                <a:solidFill>
                  <a:srgbClr val="C00000"/>
                </a:solidFill>
              </a:rPr>
              <a:t>VN organ</a:t>
            </a:r>
            <a:endParaRPr lang="en-IN" sz="2000" b="1" dirty="0">
              <a:solidFill>
                <a:srgbClr val="C0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839200" cy="6629400"/>
          </a:xfrm>
        </p:spPr>
        <p:txBody>
          <a:bodyPr>
            <a:normAutofit fontScale="92500" lnSpcReduction="10000"/>
          </a:bodyPr>
          <a:lstStyle/>
          <a:p>
            <a:pPr algn="ctr">
              <a:buNone/>
            </a:pPr>
            <a:r>
              <a:rPr lang="en-IN" b="1" u="sng" dirty="0" smtClean="0">
                <a:solidFill>
                  <a:srgbClr val="FF0000"/>
                </a:solidFill>
              </a:rPr>
              <a:t>LARYNX</a:t>
            </a:r>
            <a:endParaRPr lang="en-IN" dirty="0" smtClean="0">
              <a:solidFill>
                <a:srgbClr val="FF0000"/>
              </a:solidFill>
            </a:endParaRPr>
          </a:p>
          <a:p>
            <a:r>
              <a:rPr lang="en-IN" dirty="0" smtClean="0"/>
              <a:t>Complex </a:t>
            </a:r>
            <a:r>
              <a:rPr lang="en-IN" dirty="0" err="1" smtClean="0"/>
              <a:t>valvular</a:t>
            </a:r>
            <a:r>
              <a:rPr lang="en-IN" dirty="0" smtClean="0"/>
              <a:t> apparatus which regulates the volume of air in respiration tends to prevent foreign substances from entering the trachea and is the </a:t>
            </a:r>
            <a:r>
              <a:rPr lang="en-IN" b="1" dirty="0" smtClean="0"/>
              <a:t>chief organ of voice</a:t>
            </a:r>
            <a:r>
              <a:rPr lang="en-IN" dirty="0" smtClean="0"/>
              <a:t>. </a:t>
            </a:r>
          </a:p>
          <a:p>
            <a:r>
              <a:rPr lang="en-IN" dirty="0" smtClean="0"/>
              <a:t>It is located ventral to the axis vertebra and posterior to the </a:t>
            </a:r>
            <a:r>
              <a:rPr lang="en-IN" dirty="0" err="1" smtClean="0"/>
              <a:t>rami</a:t>
            </a:r>
            <a:r>
              <a:rPr lang="en-IN" dirty="0" smtClean="0"/>
              <a:t> of the mandible and projects into the floor of the pharynx. </a:t>
            </a:r>
          </a:p>
          <a:p>
            <a:pPr>
              <a:buNone/>
            </a:pPr>
            <a:r>
              <a:rPr lang="en-IN" dirty="0" smtClean="0"/>
              <a:t>.</a:t>
            </a:r>
          </a:p>
          <a:p>
            <a:pPr algn="ctr">
              <a:buNone/>
            </a:pPr>
            <a:r>
              <a:rPr lang="en-IN" b="1" u="sng" dirty="0" smtClean="0">
                <a:solidFill>
                  <a:srgbClr val="FF0000"/>
                </a:solidFill>
              </a:rPr>
              <a:t>Cartilages of Larynx -04</a:t>
            </a:r>
            <a:endParaRPr lang="en-IN" dirty="0" smtClean="0">
              <a:solidFill>
                <a:srgbClr val="FF0000"/>
              </a:solidFill>
            </a:endParaRPr>
          </a:p>
          <a:p>
            <a:pPr>
              <a:buNone/>
            </a:pPr>
            <a:r>
              <a:rPr lang="en-IN" dirty="0" smtClean="0"/>
              <a:t>	</a:t>
            </a:r>
            <a:r>
              <a:rPr lang="en-IN" dirty="0" smtClean="0">
                <a:solidFill>
                  <a:srgbClr val="7030A0"/>
                </a:solidFill>
              </a:rPr>
              <a:t>Unpaired</a:t>
            </a:r>
            <a:r>
              <a:rPr lang="en-IN" dirty="0" smtClean="0"/>
              <a:t>- </a:t>
            </a:r>
            <a:r>
              <a:rPr lang="en-IN" dirty="0" err="1" smtClean="0"/>
              <a:t>cricoid</a:t>
            </a:r>
            <a:r>
              <a:rPr lang="en-IN" dirty="0" smtClean="0"/>
              <a:t>, thyroid and epiglottis cartilages </a:t>
            </a:r>
          </a:p>
          <a:p>
            <a:pPr>
              <a:buNone/>
            </a:pPr>
            <a:r>
              <a:rPr lang="en-IN" dirty="0" smtClean="0"/>
              <a:t>      </a:t>
            </a:r>
            <a:r>
              <a:rPr lang="en-IN" dirty="0" smtClean="0">
                <a:solidFill>
                  <a:srgbClr val="7030A0"/>
                </a:solidFill>
              </a:rPr>
              <a:t>Paired</a:t>
            </a:r>
            <a:r>
              <a:rPr lang="en-IN" dirty="0" smtClean="0"/>
              <a:t>-</a:t>
            </a:r>
            <a:r>
              <a:rPr lang="en-IN" dirty="0" err="1" smtClean="0"/>
              <a:t>arytenoid</a:t>
            </a:r>
            <a:endParaRPr lang="en-IN" dirty="0" smtClean="0"/>
          </a:p>
          <a:p>
            <a:pPr>
              <a:buNone/>
            </a:pPr>
            <a:r>
              <a:rPr lang="en-IN" dirty="0" smtClean="0"/>
              <a:t>Epiglottis cartilages -</a:t>
            </a:r>
            <a:r>
              <a:rPr lang="en-IN" dirty="0" smtClean="0">
                <a:solidFill>
                  <a:srgbClr val="7030A0"/>
                </a:solidFill>
              </a:rPr>
              <a:t>elastic cartilages (AC) </a:t>
            </a:r>
            <a:r>
              <a:rPr lang="en-IN" dirty="0" smtClean="0"/>
              <a:t>remainder -</a:t>
            </a:r>
            <a:r>
              <a:rPr lang="en-IN" dirty="0" smtClean="0">
                <a:solidFill>
                  <a:srgbClr val="7030A0"/>
                </a:solidFill>
              </a:rPr>
              <a:t>hyaline cartilage</a:t>
            </a:r>
            <a:endParaRPr lang="en-IN" dirty="0">
              <a:solidFill>
                <a:srgbClr val="7030A0"/>
              </a:solidFill>
            </a:endParaRPr>
          </a:p>
        </p:txBody>
      </p:sp>
      <p:sp>
        <p:nvSpPr>
          <p:cNvPr id="98306" name="AutoShape 2" descr="how to draw larynx | how to draw larynx step by step | how to draw larynx  class 8 | larynx diagram - YouTub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r Abhinav\Downloads\WhatsApp Image 2021-06-30 at 4.50.08 PM (1).jpeg"/>
          <p:cNvPicPr>
            <a:picLocks noGrp="1" noChangeAspect="1" noChangeArrowheads="1"/>
          </p:cNvPicPr>
          <p:nvPr>
            <p:ph idx="1"/>
          </p:nvPr>
        </p:nvPicPr>
        <p:blipFill>
          <a:blip r:embed="rId2"/>
          <a:srcRect l="5372" t="-509" r="9928" b="4542"/>
          <a:stretch>
            <a:fillRect/>
          </a:stretch>
        </p:blipFill>
        <p:spPr bwMode="auto">
          <a:xfrm rot="16200000">
            <a:off x="-188794" y="1179394"/>
            <a:ext cx="4571999" cy="3889611"/>
          </a:xfrm>
          <a:prstGeom prst="rect">
            <a:avLst/>
          </a:prstGeom>
          <a:noFill/>
        </p:spPr>
      </p:pic>
      <p:pic>
        <p:nvPicPr>
          <p:cNvPr id="97281" name="Picture 1" descr="C:\Users\Dr. Abhinav\Desktop\hqdefault.jpg"/>
          <p:cNvPicPr>
            <a:picLocks noChangeAspect="1" noChangeArrowheads="1"/>
          </p:cNvPicPr>
          <p:nvPr/>
        </p:nvPicPr>
        <p:blipFill>
          <a:blip r:embed="rId3"/>
          <a:srcRect l="33333" t="23333" r="34999" b="13333"/>
          <a:stretch>
            <a:fillRect/>
          </a:stretch>
        </p:blipFill>
        <p:spPr bwMode="auto">
          <a:xfrm>
            <a:off x="5181600" y="914400"/>
            <a:ext cx="2895600" cy="43434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r Abhinav\Desktop\respiratory system\the-anatomy-of-the-domestic-animals-veterinary-anatomy-538-respiratory-system-of-the-ox-peculiar-form-the-lamina-is-oblong-and-curves-ventro-laterally-from-the-anterior-extremity-of-the-dorsal.jpg"/>
          <p:cNvPicPr>
            <a:picLocks noGrp="1" noChangeAspect="1" noChangeArrowheads="1"/>
          </p:cNvPicPr>
          <p:nvPr>
            <p:ph idx="1"/>
          </p:nvPr>
        </p:nvPicPr>
        <p:blipFill>
          <a:blip r:embed="rId2"/>
          <a:srcRect r="2664" b="10768"/>
          <a:stretch>
            <a:fillRect/>
          </a:stretch>
        </p:blipFill>
        <p:spPr bwMode="auto">
          <a:xfrm>
            <a:off x="0" y="533400"/>
            <a:ext cx="8644508" cy="5181600"/>
          </a:xfrm>
          <a:prstGeom prst="rect">
            <a:avLst/>
          </a:prstGeom>
          <a:noFill/>
        </p:spPr>
      </p:pic>
      <p:sp>
        <p:nvSpPr>
          <p:cNvPr id="5" name="TextBox 4"/>
          <p:cNvSpPr txBox="1"/>
          <p:nvPr/>
        </p:nvSpPr>
        <p:spPr>
          <a:xfrm>
            <a:off x="1600200" y="3429000"/>
            <a:ext cx="961545" cy="369332"/>
          </a:xfrm>
          <a:prstGeom prst="rect">
            <a:avLst/>
          </a:prstGeom>
          <a:noFill/>
        </p:spPr>
        <p:txBody>
          <a:bodyPr wrap="none" rtlCol="0">
            <a:spAutoFit/>
          </a:bodyPr>
          <a:lstStyle/>
          <a:p>
            <a:r>
              <a:rPr lang="en-IN" b="1" dirty="0" smtClean="0">
                <a:solidFill>
                  <a:srgbClr val="C00000"/>
                </a:solidFill>
              </a:rPr>
              <a:t>Thyroid</a:t>
            </a:r>
            <a:r>
              <a:rPr lang="en-IN" dirty="0" smtClean="0"/>
              <a:t> </a:t>
            </a:r>
            <a:endParaRPr lang="en-IN" dirty="0"/>
          </a:p>
        </p:txBody>
      </p:sp>
      <p:sp>
        <p:nvSpPr>
          <p:cNvPr id="6" name="TextBox 5"/>
          <p:cNvSpPr txBox="1"/>
          <p:nvPr/>
        </p:nvSpPr>
        <p:spPr>
          <a:xfrm>
            <a:off x="1905000" y="1752600"/>
            <a:ext cx="1136208" cy="369332"/>
          </a:xfrm>
          <a:prstGeom prst="rect">
            <a:avLst/>
          </a:prstGeom>
          <a:noFill/>
        </p:spPr>
        <p:txBody>
          <a:bodyPr wrap="none" rtlCol="0">
            <a:spAutoFit/>
          </a:bodyPr>
          <a:lstStyle/>
          <a:p>
            <a:r>
              <a:rPr lang="en-IN" b="1" dirty="0" err="1" smtClean="0">
                <a:solidFill>
                  <a:srgbClr val="C00000"/>
                </a:solidFill>
              </a:rPr>
              <a:t>Arytenoid</a:t>
            </a:r>
            <a:endParaRPr lang="en-IN" b="1" dirty="0">
              <a:solidFill>
                <a:srgbClr val="C00000"/>
              </a:solidFill>
            </a:endParaRPr>
          </a:p>
        </p:txBody>
      </p:sp>
      <p:sp>
        <p:nvSpPr>
          <p:cNvPr id="7" name="TextBox 6"/>
          <p:cNvSpPr txBox="1"/>
          <p:nvPr/>
        </p:nvSpPr>
        <p:spPr>
          <a:xfrm>
            <a:off x="304800" y="2209800"/>
            <a:ext cx="1068434" cy="369332"/>
          </a:xfrm>
          <a:prstGeom prst="rect">
            <a:avLst/>
          </a:prstGeom>
          <a:noFill/>
        </p:spPr>
        <p:txBody>
          <a:bodyPr wrap="none" rtlCol="0">
            <a:spAutoFit/>
          </a:bodyPr>
          <a:lstStyle/>
          <a:p>
            <a:r>
              <a:rPr lang="en-IN" b="1" dirty="0" smtClean="0">
                <a:solidFill>
                  <a:srgbClr val="C00000"/>
                </a:solidFill>
              </a:rPr>
              <a:t>Epiglottis</a:t>
            </a:r>
            <a:endParaRPr lang="en-IN" b="1" dirty="0">
              <a:solidFill>
                <a:srgbClr val="C00000"/>
              </a:solidFill>
            </a:endParaRPr>
          </a:p>
        </p:txBody>
      </p:sp>
      <p:sp>
        <p:nvSpPr>
          <p:cNvPr id="8" name="TextBox 7"/>
          <p:cNvSpPr txBox="1"/>
          <p:nvPr/>
        </p:nvSpPr>
        <p:spPr>
          <a:xfrm>
            <a:off x="4114800" y="3200400"/>
            <a:ext cx="842346" cy="369332"/>
          </a:xfrm>
          <a:prstGeom prst="rect">
            <a:avLst/>
          </a:prstGeom>
          <a:noFill/>
        </p:spPr>
        <p:txBody>
          <a:bodyPr wrap="none" rtlCol="0">
            <a:spAutoFit/>
          </a:bodyPr>
          <a:lstStyle/>
          <a:p>
            <a:r>
              <a:rPr lang="en-IN" b="1" dirty="0" err="1" smtClean="0">
                <a:solidFill>
                  <a:srgbClr val="C00000"/>
                </a:solidFill>
              </a:rPr>
              <a:t>Cricoid</a:t>
            </a:r>
            <a:endParaRPr lang="en-IN" b="1" dirty="0">
              <a:solidFill>
                <a:srgbClr val="C00000"/>
              </a:solidFill>
            </a:endParaRPr>
          </a:p>
        </p:txBody>
      </p:sp>
      <p:sp>
        <p:nvSpPr>
          <p:cNvPr id="9" name="TextBox 8"/>
          <p:cNvSpPr txBox="1"/>
          <p:nvPr/>
        </p:nvSpPr>
        <p:spPr>
          <a:xfrm>
            <a:off x="4191000" y="1371600"/>
            <a:ext cx="842346" cy="646331"/>
          </a:xfrm>
          <a:prstGeom prst="rect">
            <a:avLst/>
          </a:prstGeom>
          <a:noFill/>
        </p:spPr>
        <p:txBody>
          <a:bodyPr wrap="none" rtlCol="0">
            <a:spAutoFit/>
          </a:bodyPr>
          <a:lstStyle/>
          <a:p>
            <a:r>
              <a:rPr lang="en-IN" b="1" dirty="0" err="1" smtClean="0">
                <a:solidFill>
                  <a:srgbClr val="C00000"/>
                </a:solidFill>
              </a:rPr>
              <a:t>Cricoid</a:t>
            </a:r>
            <a:endParaRPr lang="en-IN" b="1" dirty="0" smtClean="0">
              <a:solidFill>
                <a:srgbClr val="C00000"/>
              </a:solidFill>
            </a:endParaRPr>
          </a:p>
          <a:p>
            <a:endParaRPr lang="en-IN" dirty="0"/>
          </a:p>
        </p:txBody>
      </p:sp>
      <p:sp>
        <p:nvSpPr>
          <p:cNvPr id="10" name="TextBox 9"/>
          <p:cNvSpPr txBox="1"/>
          <p:nvPr/>
        </p:nvSpPr>
        <p:spPr>
          <a:xfrm>
            <a:off x="6096000" y="2743200"/>
            <a:ext cx="1069973" cy="400110"/>
          </a:xfrm>
          <a:prstGeom prst="rect">
            <a:avLst/>
          </a:prstGeom>
          <a:noFill/>
        </p:spPr>
        <p:txBody>
          <a:bodyPr wrap="none" rtlCol="0">
            <a:spAutoFit/>
          </a:bodyPr>
          <a:lstStyle/>
          <a:p>
            <a:r>
              <a:rPr lang="en-IN" sz="2000" b="1" dirty="0" smtClean="0">
                <a:solidFill>
                  <a:srgbClr val="C00000"/>
                </a:solidFill>
              </a:rPr>
              <a:t>Trachea </a:t>
            </a:r>
            <a:endParaRPr lang="en-IN" sz="2000" b="1" dirty="0">
              <a:solidFill>
                <a:srgbClr val="C00000"/>
              </a:solidFill>
            </a:endParaRPr>
          </a:p>
        </p:txBody>
      </p:sp>
      <p:sp>
        <p:nvSpPr>
          <p:cNvPr id="11" name="TextBox 10"/>
          <p:cNvSpPr txBox="1"/>
          <p:nvPr/>
        </p:nvSpPr>
        <p:spPr>
          <a:xfrm>
            <a:off x="2133600" y="5638800"/>
            <a:ext cx="2297937" cy="369332"/>
          </a:xfrm>
          <a:prstGeom prst="rect">
            <a:avLst/>
          </a:prstGeom>
          <a:noFill/>
        </p:spPr>
        <p:txBody>
          <a:bodyPr wrap="none" rtlCol="0">
            <a:spAutoFit/>
          </a:bodyPr>
          <a:lstStyle/>
          <a:p>
            <a:r>
              <a:rPr lang="en-IN" b="1" dirty="0" smtClean="0">
                <a:solidFill>
                  <a:srgbClr val="C00000"/>
                </a:solidFill>
              </a:rPr>
              <a:t>Laryngeal </a:t>
            </a:r>
            <a:r>
              <a:rPr lang="en-IN" b="1" dirty="0" err="1" smtClean="0">
                <a:solidFill>
                  <a:srgbClr val="C00000"/>
                </a:solidFill>
              </a:rPr>
              <a:t>prominance</a:t>
            </a:r>
            <a:endParaRPr lang="en-IN" b="1" dirty="0">
              <a:solidFill>
                <a:srgbClr val="C0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r Abhinav\Downloads\WhatsApp Image 2021-06-30 at 4.50.08 PM.jpeg"/>
          <p:cNvPicPr>
            <a:picLocks noGrp="1" noChangeAspect="1" noChangeArrowheads="1"/>
          </p:cNvPicPr>
          <p:nvPr>
            <p:ph idx="1"/>
          </p:nvPr>
        </p:nvPicPr>
        <p:blipFill>
          <a:blip r:embed="rId2"/>
          <a:srcRect l="14221" t="2859" r="39616" b="11347"/>
          <a:stretch>
            <a:fillRect/>
          </a:stretch>
        </p:blipFill>
        <p:spPr bwMode="auto">
          <a:xfrm rot="16200000">
            <a:off x="1394849" y="-1013848"/>
            <a:ext cx="6282627" cy="8767524"/>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r Abhinav\Downloads\WhatsApp Image 2021-06-30 at 4.24.26 PM.jpeg"/>
          <p:cNvPicPr>
            <a:picLocks noGrp="1" noChangeAspect="1" noChangeArrowheads="1"/>
          </p:cNvPicPr>
          <p:nvPr>
            <p:ph idx="1"/>
          </p:nvPr>
        </p:nvPicPr>
        <p:blipFill>
          <a:blip r:embed="rId2"/>
          <a:srcRect l="5155" t="15153" r="5155" b="12452"/>
          <a:stretch>
            <a:fillRect/>
          </a:stretch>
        </p:blipFill>
        <p:spPr bwMode="auto">
          <a:xfrm>
            <a:off x="1600200" y="-17144"/>
            <a:ext cx="6248400" cy="6717030"/>
          </a:xfrm>
          <a:prstGeom prst="rect">
            <a:avLst/>
          </a:prstGeom>
          <a:noFill/>
        </p:spPr>
      </p:pic>
      <p:sp>
        <p:nvSpPr>
          <p:cNvPr id="5" name="TextBox 4"/>
          <p:cNvSpPr txBox="1"/>
          <p:nvPr/>
        </p:nvSpPr>
        <p:spPr>
          <a:xfrm>
            <a:off x="3962400" y="4495800"/>
            <a:ext cx="842346" cy="369332"/>
          </a:xfrm>
          <a:prstGeom prst="rect">
            <a:avLst/>
          </a:prstGeom>
          <a:noFill/>
        </p:spPr>
        <p:txBody>
          <a:bodyPr wrap="none" rtlCol="0">
            <a:spAutoFit/>
          </a:bodyPr>
          <a:lstStyle/>
          <a:p>
            <a:r>
              <a:rPr lang="en-IN" b="1" dirty="0" err="1" smtClean="0">
                <a:solidFill>
                  <a:srgbClr val="C00000"/>
                </a:solidFill>
              </a:rPr>
              <a:t>Cricoid</a:t>
            </a:r>
            <a:endParaRPr lang="en-IN" b="1" dirty="0">
              <a:solidFill>
                <a:srgbClr val="C00000"/>
              </a:solidFill>
            </a:endParaRPr>
          </a:p>
        </p:txBody>
      </p:sp>
      <p:sp>
        <p:nvSpPr>
          <p:cNvPr id="6" name="TextBox 5"/>
          <p:cNvSpPr txBox="1"/>
          <p:nvPr/>
        </p:nvSpPr>
        <p:spPr>
          <a:xfrm>
            <a:off x="6172200" y="3200400"/>
            <a:ext cx="1070037" cy="369332"/>
          </a:xfrm>
          <a:prstGeom prst="rect">
            <a:avLst/>
          </a:prstGeom>
          <a:noFill/>
        </p:spPr>
        <p:txBody>
          <a:bodyPr wrap="none" rtlCol="0">
            <a:spAutoFit/>
          </a:bodyPr>
          <a:lstStyle/>
          <a:p>
            <a:r>
              <a:rPr lang="en-IN" b="1" dirty="0" smtClean="0">
                <a:solidFill>
                  <a:srgbClr val="C00000"/>
                </a:solidFill>
              </a:rPr>
              <a:t>Epiglottis</a:t>
            </a:r>
            <a:endParaRPr lang="en-IN" b="1" dirty="0">
              <a:solidFill>
                <a:srgbClr val="C00000"/>
              </a:solidFill>
            </a:endParaRPr>
          </a:p>
        </p:txBody>
      </p:sp>
      <p:sp>
        <p:nvSpPr>
          <p:cNvPr id="7" name="TextBox 6"/>
          <p:cNvSpPr txBox="1"/>
          <p:nvPr/>
        </p:nvSpPr>
        <p:spPr>
          <a:xfrm>
            <a:off x="2286000" y="3276600"/>
            <a:ext cx="1189108" cy="369332"/>
          </a:xfrm>
          <a:prstGeom prst="rect">
            <a:avLst/>
          </a:prstGeom>
          <a:noFill/>
        </p:spPr>
        <p:txBody>
          <a:bodyPr wrap="none" rtlCol="0">
            <a:spAutoFit/>
          </a:bodyPr>
          <a:lstStyle/>
          <a:p>
            <a:r>
              <a:rPr lang="en-IN" b="1" dirty="0" err="1" smtClean="0">
                <a:solidFill>
                  <a:srgbClr val="C00000"/>
                </a:solidFill>
              </a:rPr>
              <a:t>Arytenoid</a:t>
            </a:r>
            <a:r>
              <a:rPr lang="en-IN" dirty="0" smtClean="0"/>
              <a:t> </a:t>
            </a:r>
            <a:endParaRPr lang="en-IN" dirty="0"/>
          </a:p>
        </p:txBody>
      </p:sp>
      <p:sp>
        <p:nvSpPr>
          <p:cNvPr id="8" name="TextBox 7"/>
          <p:cNvSpPr txBox="1"/>
          <p:nvPr/>
        </p:nvSpPr>
        <p:spPr>
          <a:xfrm>
            <a:off x="4343400" y="2286000"/>
            <a:ext cx="1190145" cy="369332"/>
          </a:xfrm>
          <a:prstGeom prst="rect">
            <a:avLst/>
          </a:prstGeom>
          <a:noFill/>
        </p:spPr>
        <p:txBody>
          <a:bodyPr wrap="square" rtlCol="0">
            <a:spAutoFit/>
          </a:bodyPr>
          <a:lstStyle/>
          <a:p>
            <a:r>
              <a:rPr lang="en-IN" b="1" dirty="0" smtClean="0">
                <a:solidFill>
                  <a:srgbClr val="C00000"/>
                </a:solidFill>
              </a:rPr>
              <a:t>Thyroid</a:t>
            </a:r>
            <a:r>
              <a:rPr lang="en-IN" dirty="0" smtClean="0"/>
              <a:t> </a:t>
            </a:r>
            <a:endParaRPr lang="en-IN"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Dr Abhinav\Desktop\respiratory system\download (1).jpg"/>
          <p:cNvPicPr>
            <a:picLocks noGrp="1" noChangeAspect="1" noChangeArrowheads="1"/>
          </p:cNvPicPr>
          <p:nvPr>
            <p:ph idx="1"/>
          </p:nvPr>
        </p:nvPicPr>
        <p:blipFill>
          <a:blip r:embed="rId2"/>
          <a:srcRect/>
          <a:stretch>
            <a:fillRect/>
          </a:stretch>
        </p:blipFill>
        <p:spPr bwMode="auto">
          <a:xfrm>
            <a:off x="565505" y="990600"/>
            <a:ext cx="5268557" cy="3777456"/>
          </a:xfrm>
          <a:prstGeom prst="rect">
            <a:avLst/>
          </a:prstGeom>
          <a:noFill/>
        </p:spPr>
      </p:pic>
      <p:sp>
        <p:nvSpPr>
          <p:cNvPr id="6" name="Up-Down Arrow 5"/>
          <p:cNvSpPr/>
          <p:nvPr/>
        </p:nvSpPr>
        <p:spPr>
          <a:xfrm>
            <a:off x="3124200" y="609600"/>
            <a:ext cx="152400" cy="46482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p:cNvSpPr txBox="1"/>
          <p:nvPr/>
        </p:nvSpPr>
        <p:spPr>
          <a:xfrm>
            <a:off x="6400800" y="2286000"/>
            <a:ext cx="1949573" cy="830997"/>
          </a:xfrm>
          <a:prstGeom prst="rect">
            <a:avLst/>
          </a:prstGeom>
          <a:noFill/>
        </p:spPr>
        <p:txBody>
          <a:bodyPr wrap="none" rtlCol="0">
            <a:spAutoFit/>
          </a:bodyPr>
          <a:lstStyle/>
          <a:p>
            <a:r>
              <a:rPr lang="en-IN" sz="2400" b="1" dirty="0" smtClean="0"/>
              <a:t>Cut through </a:t>
            </a:r>
          </a:p>
          <a:p>
            <a:r>
              <a:rPr lang="en-IN" sz="2400" b="1" dirty="0" smtClean="0"/>
              <a:t>Median plane</a:t>
            </a:r>
            <a:endParaRPr lang="en-IN" sz="24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419600" cy="639762"/>
          </a:xfrm>
        </p:spPr>
        <p:txBody>
          <a:bodyPr>
            <a:normAutofit fontScale="90000"/>
          </a:bodyPr>
          <a:lstStyle/>
          <a:p>
            <a:r>
              <a:rPr lang="en-IN" u="sng" dirty="0" smtClean="0">
                <a:solidFill>
                  <a:srgbClr val="FF0000"/>
                </a:solidFill>
              </a:rPr>
              <a:t>Thyroid cartilage</a:t>
            </a:r>
            <a:r>
              <a:rPr lang="en-IN" dirty="0" smtClean="0">
                <a:solidFill>
                  <a:srgbClr val="FF0000"/>
                </a:solidFill>
              </a:rPr>
              <a:t> </a:t>
            </a:r>
            <a:endParaRPr lang="en-IN" dirty="0">
              <a:solidFill>
                <a:srgbClr val="FF0000"/>
              </a:solidFill>
            </a:endParaRPr>
          </a:p>
        </p:txBody>
      </p:sp>
      <p:sp>
        <p:nvSpPr>
          <p:cNvPr id="3" name="Content Placeholder 2"/>
          <p:cNvSpPr>
            <a:spLocks noGrp="1"/>
          </p:cNvSpPr>
          <p:nvPr>
            <p:ph idx="1"/>
          </p:nvPr>
        </p:nvSpPr>
        <p:spPr>
          <a:xfrm>
            <a:off x="0" y="1600200"/>
            <a:ext cx="5334000" cy="5029200"/>
          </a:xfrm>
        </p:spPr>
        <p:txBody>
          <a:bodyPr>
            <a:normAutofit fontScale="85000" lnSpcReduction="20000"/>
          </a:bodyPr>
          <a:lstStyle/>
          <a:p>
            <a:r>
              <a:rPr lang="en-IN" dirty="0" smtClean="0">
                <a:latin typeface="Times New Roman" pitchFamily="18" charset="0"/>
                <a:cs typeface="Times New Roman" pitchFamily="18" charset="0"/>
              </a:rPr>
              <a:t>largest of the laryngeal cartilages, </a:t>
            </a:r>
          </a:p>
          <a:p>
            <a:r>
              <a:rPr lang="en-IN" dirty="0" smtClean="0">
                <a:latin typeface="Times New Roman" pitchFamily="18" charset="0"/>
                <a:cs typeface="Times New Roman" pitchFamily="18" charset="0"/>
              </a:rPr>
              <a:t>forms the lateral and ventral walls. </a:t>
            </a:r>
          </a:p>
          <a:p>
            <a:r>
              <a:rPr lang="en-IN" dirty="0" smtClean="0">
                <a:latin typeface="Times New Roman" pitchFamily="18" charset="0"/>
                <a:cs typeface="Times New Roman" pitchFamily="18" charset="0"/>
              </a:rPr>
              <a:t>terms “thyroid” means shield</a:t>
            </a:r>
          </a:p>
          <a:p>
            <a:r>
              <a:rPr lang="en-IN" dirty="0" smtClean="0">
                <a:latin typeface="Times New Roman" pitchFamily="18" charset="0"/>
                <a:cs typeface="Times New Roman" pitchFamily="18" charset="0"/>
              </a:rPr>
              <a:t> It consists of thick median part -body and two </a:t>
            </a:r>
            <a:r>
              <a:rPr lang="en-IN" dirty="0" err="1" smtClean="0">
                <a:latin typeface="Times New Roman" pitchFamily="18" charset="0"/>
                <a:cs typeface="Times New Roman" pitchFamily="18" charset="0"/>
              </a:rPr>
              <a:t>laminae</a:t>
            </a:r>
            <a:r>
              <a:rPr lang="en-IN" dirty="0" smtClean="0">
                <a:latin typeface="Times New Roman" pitchFamily="18" charset="0"/>
                <a:cs typeface="Times New Roman" pitchFamily="18" charset="0"/>
              </a:rPr>
              <a:t> or wings. </a:t>
            </a:r>
          </a:p>
          <a:p>
            <a:r>
              <a:rPr lang="en-IN" dirty="0" smtClean="0">
                <a:latin typeface="Times New Roman" pitchFamily="18" charset="0"/>
                <a:cs typeface="Times New Roman" pitchFamily="18" charset="0"/>
              </a:rPr>
              <a:t>The body is formed by the union of the two </a:t>
            </a:r>
            <a:r>
              <a:rPr lang="en-IN" dirty="0" err="1" smtClean="0">
                <a:latin typeface="Times New Roman" pitchFamily="18" charset="0"/>
                <a:cs typeface="Times New Roman" pitchFamily="18" charset="0"/>
              </a:rPr>
              <a:t>laminae</a:t>
            </a:r>
            <a:r>
              <a:rPr lang="en-IN" dirty="0" smtClean="0">
                <a:latin typeface="Times New Roman" pitchFamily="18" charset="0"/>
                <a:cs typeface="Times New Roman" pitchFamily="18" charset="0"/>
              </a:rPr>
              <a:t>. </a:t>
            </a:r>
          </a:p>
          <a:p>
            <a:r>
              <a:rPr lang="en-IN" dirty="0" smtClean="0">
                <a:latin typeface="Times New Roman" pitchFamily="18" charset="0"/>
                <a:cs typeface="Times New Roman" pitchFamily="18" charset="0"/>
              </a:rPr>
              <a:t>Ventrally at the posterior part it bears an eminence known as </a:t>
            </a:r>
            <a:r>
              <a:rPr lang="en-IN" b="1" u="sng" dirty="0" smtClean="0">
                <a:solidFill>
                  <a:srgbClr val="C00000"/>
                </a:solidFill>
                <a:latin typeface="Times New Roman" pitchFamily="18" charset="0"/>
                <a:cs typeface="Times New Roman" pitchFamily="18" charset="0"/>
              </a:rPr>
              <a:t>laryngeal prominence</a:t>
            </a:r>
            <a:r>
              <a:rPr lang="en-IN" b="1" dirty="0" smtClean="0">
                <a:solidFill>
                  <a:srgbClr val="C00000"/>
                </a:solidFill>
                <a:latin typeface="Times New Roman" pitchFamily="18" charset="0"/>
                <a:cs typeface="Times New Roman" pitchFamily="18" charset="0"/>
              </a:rPr>
              <a:t>.</a:t>
            </a:r>
            <a:r>
              <a:rPr lang="en-IN" dirty="0" smtClean="0">
                <a:latin typeface="Times New Roman" pitchFamily="18" charset="0"/>
                <a:cs typeface="Times New Roman" pitchFamily="18" charset="0"/>
              </a:rPr>
              <a:t> (It is known as Adam’s apple in human being). Dorsally thyroid cartilage is related to epiglottis.</a:t>
            </a:r>
          </a:p>
        </p:txBody>
      </p:sp>
      <p:pic>
        <p:nvPicPr>
          <p:cNvPr id="4" name="Picture 2" descr="C:\Users\Dr Abhinav\Downloads\WhatsApp Image 2021-06-30 at 4.50.08 PM.jpeg"/>
          <p:cNvPicPr>
            <a:picLocks noChangeAspect="1" noChangeArrowheads="1"/>
          </p:cNvPicPr>
          <p:nvPr/>
        </p:nvPicPr>
        <p:blipFill>
          <a:blip r:embed="rId2"/>
          <a:srcRect l="23818" t="15033" r="39616" b="44386"/>
          <a:stretch>
            <a:fillRect/>
          </a:stretch>
        </p:blipFill>
        <p:spPr bwMode="auto">
          <a:xfrm rot="16200000">
            <a:off x="5407660" y="840740"/>
            <a:ext cx="3688080" cy="3073400"/>
          </a:xfrm>
          <a:prstGeom prst="rect">
            <a:avLst/>
          </a:prstGeom>
          <a:noFill/>
        </p:spPr>
      </p:pic>
      <p:pic>
        <p:nvPicPr>
          <p:cNvPr id="5" name="Picture 2" descr="C:\Users\Dr Abhinav\Downloads\WhatsApp Image 2021-06-30 at 4.24.26 PM.jpeg"/>
          <p:cNvPicPr>
            <a:picLocks noChangeAspect="1" noChangeArrowheads="1"/>
          </p:cNvPicPr>
          <p:nvPr/>
        </p:nvPicPr>
        <p:blipFill>
          <a:blip r:embed="rId3"/>
          <a:srcRect l="36874" t="16980" r="32500" b="56739"/>
          <a:stretch>
            <a:fillRect/>
          </a:stretch>
        </p:blipFill>
        <p:spPr bwMode="auto">
          <a:xfrm>
            <a:off x="6400800" y="4419600"/>
            <a:ext cx="2133600" cy="2438400"/>
          </a:xfrm>
          <a:prstGeom prst="rect">
            <a:avLst/>
          </a:prstGeom>
          <a:noFill/>
        </p:spPr>
      </p:pic>
      <p:cxnSp>
        <p:nvCxnSpPr>
          <p:cNvPr id="7" name="Straight Arrow Connector 6"/>
          <p:cNvCxnSpPr/>
          <p:nvPr/>
        </p:nvCxnSpPr>
        <p:spPr>
          <a:xfrm>
            <a:off x="5791200" y="2971800"/>
            <a:ext cx="533400" cy="3810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181600" y="2819400"/>
            <a:ext cx="657552" cy="369332"/>
          </a:xfrm>
          <a:prstGeom prst="rect">
            <a:avLst/>
          </a:prstGeom>
          <a:noFill/>
        </p:spPr>
        <p:txBody>
          <a:bodyPr wrap="none" rtlCol="0">
            <a:spAutoFit/>
          </a:bodyPr>
          <a:lstStyle/>
          <a:p>
            <a:r>
              <a:rPr lang="en-IN" dirty="0" smtClean="0"/>
              <a:t>Body</a:t>
            </a:r>
            <a:endParaRPr lang="en-IN" dirty="0"/>
          </a:p>
        </p:txBody>
      </p:sp>
      <p:sp>
        <p:nvSpPr>
          <p:cNvPr id="8" name="Right Arrow 7"/>
          <p:cNvSpPr/>
          <p:nvPr/>
        </p:nvSpPr>
        <p:spPr>
          <a:xfrm>
            <a:off x="5562600" y="4572000"/>
            <a:ext cx="978408" cy="179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ight Arrow 9"/>
          <p:cNvSpPr/>
          <p:nvPr/>
        </p:nvSpPr>
        <p:spPr>
          <a:xfrm>
            <a:off x="5715000" y="6096000"/>
            <a:ext cx="978408" cy="179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4724400" cy="6629400"/>
          </a:xfrm>
        </p:spPr>
        <p:txBody>
          <a:bodyPr>
            <a:normAutofit fontScale="77500" lnSpcReduction="20000"/>
          </a:bodyPr>
          <a:lstStyle/>
          <a:p>
            <a:r>
              <a:rPr lang="en-IN" dirty="0" smtClean="0">
                <a:latin typeface="Times New Roman" pitchFamily="18" charset="0"/>
                <a:cs typeface="Times New Roman" pitchFamily="18" charset="0"/>
              </a:rPr>
              <a:t>The </a:t>
            </a:r>
            <a:r>
              <a:rPr lang="en-IN" dirty="0" err="1" smtClean="0">
                <a:latin typeface="Times New Roman" pitchFamily="18" charset="0"/>
                <a:cs typeface="Times New Roman" pitchFamily="18" charset="0"/>
              </a:rPr>
              <a:t>laminae</a:t>
            </a:r>
            <a:r>
              <a:rPr lang="en-IN" dirty="0" smtClean="0">
                <a:latin typeface="Times New Roman" pitchFamily="18" charset="0"/>
                <a:cs typeface="Times New Roman" pitchFamily="18" charset="0"/>
              </a:rPr>
              <a:t> are two irregularly quadrilateral plates, </a:t>
            </a:r>
          </a:p>
          <a:p>
            <a:r>
              <a:rPr lang="en-IN" dirty="0" smtClean="0"/>
              <a:t>Borders 04</a:t>
            </a:r>
          </a:p>
          <a:p>
            <a:pPr lvl="0"/>
            <a:r>
              <a:rPr lang="en-IN" dirty="0" smtClean="0"/>
              <a:t>1. </a:t>
            </a:r>
            <a:r>
              <a:rPr lang="en-IN" dirty="0" smtClean="0">
                <a:solidFill>
                  <a:srgbClr val="7030A0"/>
                </a:solidFill>
              </a:rPr>
              <a:t>Dorsal border </a:t>
            </a:r>
            <a:r>
              <a:rPr lang="en-IN" dirty="0" smtClean="0"/>
              <a:t>is prolonged beyond the anterior and posterior borders, forming </a:t>
            </a:r>
            <a:r>
              <a:rPr lang="en-IN" dirty="0" err="1" smtClean="0"/>
              <a:t>cornu</a:t>
            </a:r>
            <a:r>
              <a:rPr lang="en-IN" dirty="0" smtClean="0"/>
              <a:t>. </a:t>
            </a:r>
          </a:p>
          <a:p>
            <a:pPr lvl="0"/>
            <a:r>
              <a:rPr lang="en-IN" dirty="0" err="1" smtClean="0">
                <a:solidFill>
                  <a:srgbClr val="7030A0"/>
                </a:solidFill>
              </a:rPr>
              <a:t>Rostral</a:t>
            </a:r>
            <a:r>
              <a:rPr lang="en-IN" dirty="0" smtClean="0">
                <a:solidFill>
                  <a:srgbClr val="7030A0"/>
                </a:solidFill>
              </a:rPr>
              <a:t> </a:t>
            </a:r>
            <a:r>
              <a:rPr lang="en-IN" dirty="0" err="1" smtClean="0">
                <a:solidFill>
                  <a:srgbClr val="7030A0"/>
                </a:solidFill>
              </a:rPr>
              <a:t>cornu</a:t>
            </a:r>
            <a:r>
              <a:rPr lang="en-IN" dirty="0" smtClean="0">
                <a:solidFill>
                  <a:srgbClr val="7030A0"/>
                </a:solidFill>
              </a:rPr>
              <a:t> </a:t>
            </a:r>
            <a:r>
              <a:rPr lang="en-IN" dirty="0" smtClean="0"/>
              <a:t>is short and is attached with the thyroid </a:t>
            </a:r>
            <a:r>
              <a:rPr lang="en-IN" dirty="0" err="1" smtClean="0"/>
              <a:t>cornu</a:t>
            </a:r>
            <a:r>
              <a:rPr lang="en-IN" dirty="0" smtClean="0"/>
              <a:t> of hyoid bone. Below presents a  </a:t>
            </a:r>
            <a:r>
              <a:rPr lang="en-IN" dirty="0" smtClean="0">
                <a:solidFill>
                  <a:srgbClr val="C00000"/>
                </a:solidFill>
              </a:rPr>
              <a:t>thyroid notch</a:t>
            </a:r>
            <a:r>
              <a:rPr lang="en-IN" dirty="0" smtClean="0"/>
              <a:t> </a:t>
            </a:r>
            <a:r>
              <a:rPr lang="en-IN" b="1" dirty="0" smtClean="0"/>
              <a:t>which is converted into a thyroid foramen by thyroid ligament and gives passage to anterior laryngeal nerve. </a:t>
            </a:r>
          </a:p>
          <a:p>
            <a:pPr lvl="0"/>
            <a:r>
              <a:rPr lang="en-IN" dirty="0" smtClean="0">
                <a:solidFill>
                  <a:srgbClr val="7030A0"/>
                </a:solidFill>
              </a:rPr>
              <a:t>Caudal </a:t>
            </a:r>
            <a:r>
              <a:rPr lang="en-IN" dirty="0" err="1" smtClean="0">
                <a:solidFill>
                  <a:srgbClr val="7030A0"/>
                </a:solidFill>
              </a:rPr>
              <a:t>cornu</a:t>
            </a:r>
            <a:r>
              <a:rPr lang="en-IN" dirty="0" smtClean="0">
                <a:solidFill>
                  <a:srgbClr val="7030A0"/>
                </a:solidFill>
              </a:rPr>
              <a:t> </a:t>
            </a:r>
            <a:r>
              <a:rPr lang="en-IN" dirty="0" smtClean="0"/>
              <a:t>is about one inch long, curved and it articulates with the </a:t>
            </a:r>
            <a:r>
              <a:rPr lang="en-IN" dirty="0" err="1" smtClean="0"/>
              <a:t>cricoid</a:t>
            </a:r>
            <a:r>
              <a:rPr lang="en-IN" dirty="0" smtClean="0"/>
              <a:t> cartilage.</a:t>
            </a:r>
          </a:p>
          <a:p>
            <a:endParaRPr lang="en-IN" dirty="0"/>
          </a:p>
        </p:txBody>
      </p:sp>
      <p:pic>
        <p:nvPicPr>
          <p:cNvPr id="4" name="Picture 2" descr="C:\Users\Dr Abhinav\Downloads\WhatsApp Image 2021-06-30 at 4.50.08 PM.jpeg"/>
          <p:cNvPicPr>
            <a:picLocks noChangeAspect="1" noChangeArrowheads="1"/>
          </p:cNvPicPr>
          <p:nvPr/>
        </p:nvPicPr>
        <p:blipFill>
          <a:blip r:embed="rId2"/>
          <a:srcRect l="23818" t="15033" r="39616" b="44386"/>
          <a:stretch>
            <a:fillRect/>
          </a:stretch>
        </p:blipFill>
        <p:spPr bwMode="auto">
          <a:xfrm rot="16200000">
            <a:off x="5560060" y="459740"/>
            <a:ext cx="3688080" cy="3073400"/>
          </a:xfrm>
          <a:prstGeom prst="rect">
            <a:avLst/>
          </a:prstGeom>
          <a:noFill/>
        </p:spPr>
      </p:pic>
      <p:sp>
        <p:nvSpPr>
          <p:cNvPr id="5" name="TextBox 4"/>
          <p:cNvSpPr txBox="1"/>
          <p:nvPr/>
        </p:nvSpPr>
        <p:spPr>
          <a:xfrm>
            <a:off x="6019800" y="4191000"/>
            <a:ext cx="1978940" cy="1477328"/>
          </a:xfrm>
          <a:prstGeom prst="rect">
            <a:avLst/>
          </a:prstGeom>
          <a:noFill/>
        </p:spPr>
        <p:txBody>
          <a:bodyPr wrap="none" rtlCol="0">
            <a:spAutoFit/>
          </a:bodyPr>
          <a:lstStyle/>
          <a:p>
            <a:r>
              <a:rPr lang="en-IN" b="1" dirty="0" smtClean="0"/>
              <a:t>1- </a:t>
            </a:r>
            <a:r>
              <a:rPr lang="en-IN" b="1" dirty="0" err="1" smtClean="0"/>
              <a:t>rostral</a:t>
            </a:r>
            <a:r>
              <a:rPr lang="en-IN" b="1" dirty="0" smtClean="0"/>
              <a:t> </a:t>
            </a:r>
            <a:r>
              <a:rPr lang="en-IN" b="1" dirty="0" err="1" smtClean="0"/>
              <a:t>cornu</a:t>
            </a:r>
            <a:endParaRPr lang="en-IN" b="1" dirty="0" smtClean="0"/>
          </a:p>
          <a:p>
            <a:r>
              <a:rPr lang="en-IN" b="1" dirty="0" smtClean="0"/>
              <a:t>2- thyroid foramen</a:t>
            </a:r>
          </a:p>
          <a:p>
            <a:r>
              <a:rPr lang="en-IN" b="1" dirty="0" smtClean="0"/>
              <a:t>3.Thyroid ligament</a:t>
            </a:r>
          </a:p>
          <a:p>
            <a:r>
              <a:rPr lang="en-IN" b="1" dirty="0" smtClean="0"/>
              <a:t>4-caudal </a:t>
            </a:r>
            <a:r>
              <a:rPr lang="en-IN" b="1" dirty="0" err="1" smtClean="0"/>
              <a:t>cornu</a:t>
            </a:r>
            <a:r>
              <a:rPr lang="en-IN" b="1" dirty="0" smtClean="0"/>
              <a:t> </a:t>
            </a:r>
          </a:p>
          <a:p>
            <a:endParaRPr lang="en-IN"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4495800" cy="5897563"/>
          </a:xfrm>
        </p:spPr>
        <p:txBody>
          <a:bodyPr>
            <a:normAutofit/>
          </a:bodyPr>
          <a:lstStyle/>
          <a:p>
            <a:pPr lvl="0"/>
            <a:r>
              <a:rPr lang="en-IN" dirty="0" smtClean="0">
                <a:solidFill>
                  <a:srgbClr val="7030A0"/>
                </a:solidFill>
              </a:rPr>
              <a:t>2. Anterior border- </a:t>
            </a:r>
            <a:r>
              <a:rPr lang="en-IN" dirty="0" smtClean="0"/>
              <a:t>slightly convex</a:t>
            </a:r>
          </a:p>
          <a:p>
            <a:pPr lvl="0"/>
            <a:r>
              <a:rPr lang="en-IN" dirty="0" smtClean="0"/>
              <a:t>3. </a:t>
            </a:r>
            <a:r>
              <a:rPr lang="en-IN" dirty="0" smtClean="0">
                <a:solidFill>
                  <a:srgbClr val="7030A0"/>
                </a:solidFill>
              </a:rPr>
              <a:t>Posterior</a:t>
            </a:r>
            <a:r>
              <a:rPr lang="en-IN" dirty="0" smtClean="0"/>
              <a:t>- longer  than anterior and adjacent to arch of cricoids</a:t>
            </a:r>
          </a:p>
          <a:p>
            <a:pPr lvl="0"/>
            <a:r>
              <a:rPr lang="en-IN" dirty="0" smtClean="0"/>
              <a:t>4. </a:t>
            </a:r>
            <a:r>
              <a:rPr lang="en-IN" dirty="0" smtClean="0">
                <a:solidFill>
                  <a:srgbClr val="7030A0"/>
                </a:solidFill>
              </a:rPr>
              <a:t>Ventral</a:t>
            </a:r>
            <a:r>
              <a:rPr lang="en-IN" dirty="0" smtClean="0"/>
              <a:t>- straight and fuse with opposite lamina</a:t>
            </a:r>
            <a:endParaRPr lang="en-IN" dirty="0"/>
          </a:p>
        </p:txBody>
      </p:sp>
      <p:pic>
        <p:nvPicPr>
          <p:cNvPr id="4" name="Picture 2" descr="C:\Users\Dr Abhinav\Downloads\WhatsApp Image 2021-06-30 at 4.50.08 PM.jpeg"/>
          <p:cNvPicPr>
            <a:picLocks noChangeAspect="1" noChangeArrowheads="1"/>
          </p:cNvPicPr>
          <p:nvPr/>
        </p:nvPicPr>
        <p:blipFill>
          <a:blip r:embed="rId2"/>
          <a:srcRect l="23818" t="15033" r="39616" b="44386"/>
          <a:stretch>
            <a:fillRect/>
          </a:stretch>
        </p:blipFill>
        <p:spPr bwMode="auto">
          <a:xfrm rot="16200000">
            <a:off x="5483860" y="307340"/>
            <a:ext cx="3688080" cy="30734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r>
              <a:rPr lang="en-IN" b="1" dirty="0" err="1" smtClean="0">
                <a:solidFill>
                  <a:srgbClr val="C00000"/>
                </a:solidFill>
              </a:rPr>
              <a:t>Arytenoid</a:t>
            </a:r>
            <a:r>
              <a:rPr lang="en-IN" b="1" dirty="0" smtClean="0">
                <a:solidFill>
                  <a:srgbClr val="C00000"/>
                </a:solidFill>
              </a:rPr>
              <a:t> cartilage</a:t>
            </a:r>
            <a:endParaRPr lang="en-IN" b="1" dirty="0">
              <a:solidFill>
                <a:srgbClr val="C00000"/>
              </a:solidFill>
            </a:endParaRPr>
          </a:p>
        </p:txBody>
      </p:sp>
      <p:sp>
        <p:nvSpPr>
          <p:cNvPr id="3" name="Content Placeholder 2"/>
          <p:cNvSpPr>
            <a:spLocks noGrp="1"/>
          </p:cNvSpPr>
          <p:nvPr>
            <p:ph idx="1"/>
          </p:nvPr>
        </p:nvSpPr>
        <p:spPr>
          <a:xfrm>
            <a:off x="228600" y="762000"/>
            <a:ext cx="8763000" cy="6096000"/>
          </a:xfrm>
        </p:spPr>
        <p:txBody>
          <a:bodyPr>
            <a:normAutofit/>
          </a:bodyPr>
          <a:lstStyle/>
          <a:p>
            <a:r>
              <a:rPr lang="en-IN" dirty="0" smtClean="0"/>
              <a:t>from a </a:t>
            </a:r>
            <a:r>
              <a:rPr lang="en-IN" dirty="0" err="1" smtClean="0"/>
              <a:t>latin</a:t>
            </a:r>
            <a:r>
              <a:rPr lang="en-IN" dirty="0" smtClean="0"/>
              <a:t> word “</a:t>
            </a:r>
            <a:r>
              <a:rPr lang="en-IN" dirty="0" err="1" smtClean="0"/>
              <a:t>Aryteina</a:t>
            </a:r>
            <a:r>
              <a:rPr lang="en-IN" dirty="0" smtClean="0"/>
              <a:t>” which means pitcher i.e. cartilage is pitcher shape (</a:t>
            </a:r>
            <a:r>
              <a:rPr lang="en-IN" dirty="0" err="1" smtClean="0"/>
              <a:t>surahi</a:t>
            </a:r>
            <a:r>
              <a:rPr lang="en-IN" dirty="0" smtClean="0"/>
              <a:t>)</a:t>
            </a:r>
          </a:p>
          <a:p>
            <a:r>
              <a:rPr lang="en-IN" dirty="0" smtClean="0"/>
              <a:t>situated on either side </a:t>
            </a:r>
            <a:r>
              <a:rPr lang="en-IN" b="1" dirty="0" err="1" smtClean="0"/>
              <a:t>infront</a:t>
            </a:r>
            <a:r>
              <a:rPr lang="en-IN" b="1" dirty="0" smtClean="0"/>
              <a:t> of </a:t>
            </a:r>
            <a:r>
              <a:rPr lang="en-IN" b="1" dirty="0" err="1" smtClean="0"/>
              <a:t>cricoid</a:t>
            </a:r>
            <a:r>
              <a:rPr lang="en-IN" b="1" dirty="0" smtClean="0"/>
              <a:t> cartilage </a:t>
            </a:r>
            <a:r>
              <a:rPr lang="en-IN" dirty="0" smtClean="0"/>
              <a:t>and </a:t>
            </a:r>
            <a:r>
              <a:rPr lang="en-IN" b="1" dirty="0" smtClean="0"/>
              <a:t>medial to the </a:t>
            </a:r>
            <a:r>
              <a:rPr lang="en-IN" b="1" dirty="0" err="1" smtClean="0"/>
              <a:t>laminae</a:t>
            </a:r>
            <a:r>
              <a:rPr lang="en-IN" b="1" dirty="0" smtClean="0"/>
              <a:t> of thyroid cartilage </a:t>
            </a:r>
            <a:r>
              <a:rPr lang="en-IN" dirty="0" smtClean="0"/>
              <a:t>except their apexes.</a:t>
            </a:r>
          </a:p>
          <a:p>
            <a:r>
              <a:rPr lang="en-IN" b="1" dirty="0" smtClean="0">
                <a:solidFill>
                  <a:srgbClr val="002060"/>
                </a:solidFill>
              </a:rPr>
              <a:t>For description-</a:t>
            </a:r>
          </a:p>
          <a:p>
            <a:pPr>
              <a:buNone/>
            </a:pPr>
            <a:r>
              <a:rPr lang="en-IN" dirty="0" smtClean="0"/>
              <a:t>1.A body</a:t>
            </a:r>
          </a:p>
          <a:p>
            <a:pPr>
              <a:buNone/>
            </a:pPr>
            <a:r>
              <a:rPr lang="en-IN" dirty="0" smtClean="0"/>
              <a:t>2.A vocal process</a:t>
            </a:r>
          </a:p>
          <a:p>
            <a:pPr>
              <a:buNone/>
            </a:pPr>
            <a:r>
              <a:rPr lang="en-IN" dirty="0" smtClean="0"/>
              <a:t>3. An apex</a:t>
            </a:r>
            <a:endParaRPr lang="en-IN" dirty="0"/>
          </a:p>
        </p:txBody>
      </p:sp>
      <p:pic>
        <p:nvPicPr>
          <p:cNvPr id="1026" name="Picture 2" descr="C:\Users\Dr. Abhinov\Desktop\Darlingtonia-californica-NTC-XL-1.jpg"/>
          <p:cNvPicPr>
            <a:picLocks noChangeAspect="1" noChangeArrowheads="1"/>
          </p:cNvPicPr>
          <p:nvPr/>
        </p:nvPicPr>
        <p:blipFill>
          <a:blip r:embed="rId2"/>
          <a:srcRect t="1493" r="6965" b="20896"/>
          <a:stretch>
            <a:fillRect/>
          </a:stretch>
        </p:blipFill>
        <p:spPr bwMode="auto">
          <a:xfrm>
            <a:off x="6477000" y="2895600"/>
            <a:ext cx="2877283" cy="3200400"/>
          </a:xfrm>
          <a:prstGeom prst="rect">
            <a:avLst/>
          </a:prstGeom>
          <a:noFill/>
        </p:spPr>
      </p:pic>
      <p:sp>
        <p:nvSpPr>
          <p:cNvPr id="5" name="Right Arrow 4"/>
          <p:cNvSpPr/>
          <p:nvPr/>
        </p:nvSpPr>
        <p:spPr>
          <a:xfrm>
            <a:off x="6248400" y="3276600"/>
            <a:ext cx="1752600" cy="103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 name="Right Arrow 5"/>
          <p:cNvSpPr/>
          <p:nvPr/>
        </p:nvSpPr>
        <p:spPr>
          <a:xfrm>
            <a:off x="6324600" y="3810000"/>
            <a:ext cx="1752600" cy="103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ight Arrow 6"/>
          <p:cNvSpPr/>
          <p:nvPr/>
        </p:nvSpPr>
        <p:spPr>
          <a:xfrm>
            <a:off x="6400800" y="4953000"/>
            <a:ext cx="1752600" cy="103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638800" y="3124200"/>
            <a:ext cx="756682" cy="369332"/>
          </a:xfrm>
          <a:prstGeom prst="rect">
            <a:avLst/>
          </a:prstGeom>
          <a:noFill/>
        </p:spPr>
        <p:txBody>
          <a:bodyPr wrap="none" rtlCol="0">
            <a:spAutoFit/>
          </a:bodyPr>
          <a:lstStyle/>
          <a:p>
            <a:r>
              <a:rPr lang="en-IN" dirty="0" smtClean="0">
                <a:solidFill>
                  <a:srgbClr val="C00000"/>
                </a:solidFill>
              </a:rPr>
              <a:t>Apex</a:t>
            </a:r>
            <a:r>
              <a:rPr lang="en-IN" dirty="0" smtClean="0"/>
              <a:t>  </a:t>
            </a:r>
            <a:endParaRPr lang="en-IN" dirty="0"/>
          </a:p>
        </p:txBody>
      </p:sp>
      <p:sp>
        <p:nvSpPr>
          <p:cNvPr id="9" name="TextBox 8"/>
          <p:cNvSpPr txBox="1"/>
          <p:nvPr/>
        </p:nvSpPr>
        <p:spPr>
          <a:xfrm>
            <a:off x="5638800" y="3657600"/>
            <a:ext cx="707245" cy="369332"/>
          </a:xfrm>
          <a:prstGeom prst="rect">
            <a:avLst/>
          </a:prstGeom>
          <a:noFill/>
        </p:spPr>
        <p:txBody>
          <a:bodyPr wrap="none" rtlCol="0">
            <a:spAutoFit/>
          </a:bodyPr>
          <a:lstStyle/>
          <a:p>
            <a:r>
              <a:rPr lang="en-IN" dirty="0" smtClean="0">
                <a:solidFill>
                  <a:srgbClr val="C00000"/>
                </a:solidFill>
              </a:rPr>
              <a:t>Body </a:t>
            </a:r>
            <a:endParaRPr lang="en-IN" dirty="0">
              <a:solidFill>
                <a:srgbClr val="C00000"/>
              </a:solidFill>
            </a:endParaRPr>
          </a:p>
        </p:txBody>
      </p:sp>
      <p:sp>
        <p:nvSpPr>
          <p:cNvPr id="10" name="TextBox 9"/>
          <p:cNvSpPr txBox="1"/>
          <p:nvPr/>
        </p:nvSpPr>
        <p:spPr>
          <a:xfrm>
            <a:off x="5562600" y="4800600"/>
            <a:ext cx="950388" cy="369332"/>
          </a:xfrm>
          <a:prstGeom prst="rect">
            <a:avLst/>
          </a:prstGeom>
          <a:noFill/>
        </p:spPr>
        <p:txBody>
          <a:bodyPr wrap="none" rtlCol="0">
            <a:spAutoFit/>
          </a:bodyPr>
          <a:lstStyle/>
          <a:p>
            <a:r>
              <a:rPr lang="en-IN" dirty="0" smtClean="0">
                <a:solidFill>
                  <a:srgbClr val="C00000"/>
                </a:solidFill>
              </a:rPr>
              <a:t>Process </a:t>
            </a:r>
            <a:endParaRPr lang="en-IN" dirty="0">
              <a:solidFill>
                <a:srgbClr val="C00000"/>
              </a:solidFill>
            </a:endParaRPr>
          </a:p>
        </p:txBody>
      </p:sp>
      <p:pic>
        <p:nvPicPr>
          <p:cNvPr id="11" name="Picture 2"/>
          <p:cNvPicPr>
            <a:picLocks noChangeAspect="1" noChangeArrowheads="1"/>
          </p:cNvPicPr>
          <p:nvPr/>
        </p:nvPicPr>
        <p:blipFill>
          <a:blip r:embed="rId3"/>
          <a:srcRect l="13906" t="13469" r="30470" b="24237"/>
          <a:stretch>
            <a:fillRect/>
          </a:stretch>
        </p:blipFill>
        <p:spPr bwMode="auto">
          <a:xfrm>
            <a:off x="3276600" y="4267200"/>
            <a:ext cx="2269522" cy="19084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4800600" cy="5897563"/>
          </a:xfrm>
        </p:spPr>
        <p:txBody>
          <a:bodyPr>
            <a:normAutofit fontScale="92500" lnSpcReduction="20000"/>
          </a:bodyPr>
          <a:lstStyle/>
          <a:p>
            <a:pPr>
              <a:buNone/>
            </a:pPr>
            <a:r>
              <a:rPr lang="en-IN" b="1" dirty="0" smtClean="0">
                <a:solidFill>
                  <a:srgbClr val="002060"/>
                </a:solidFill>
              </a:rPr>
              <a:t>1.Body </a:t>
            </a:r>
          </a:p>
          <a:p>
            <a:pPr>
              <a:buNone/>
            </a:pPr>
            <a:r>
              <a:rPr lang="en-IN" dirty="0" smtClean="0"/>
              <a:t>Triangular</a:t>
            </a:r>
          </a:p>
          <a:p>
            <a:pPr>
              <a:buNone/>
            </a:pPr>
            <a:r>
              <a:rPr lang="en-IN" b="1" dirty="0" smtClean="0">
                <a:solidFill>
                  <a:srgbClr val="002060"/>
                </a:solidFill>
              </a:rPr>
              <a:t>2. Vocal process</a:t>
            </a:r>
          </a:p>
          <a:p>
            <a:pPr>
              <a:buNone/>
            </a:pPr>
            <a:r>
              <a:rPr lang="en-IN" dirty="0" smtClean="0"/>
              <a:t>Projects downward from body </a:t>
            </a:r>
            <a:r>
              <a:rPr lang="en-IN" b="1" dirty="0" smtClean="0"/>
              <a:t>attached with vocal ligament</a:t>
            </a:r>
            <a:r>
              <a:rPr lang="en-IN" dirty="0" smtClean="0"/>
              <a:t>(elastic band extend from ventral end of vocal process to posterior part of fusion line of thyroid </a:t>
            </a:r>
            <a:r>
              <a:rPr lang="en-IN" dirty="0" err="1" smtClean="0"/>
              <a:t>laminae</a:t>
            </a:r>
            <a:r>
              <a:rPr lang="en-IN" dirty="0" smtClean="0"/>
              <a:t>)</a:t>
            </a:r>
          </a:p>
          <a:p>
            <a:pPr>
              <a:buNone/>
            </a:pPr>
            <a:r>
              <a:rPr lang="en-IN" b="1" dirty="0" smtClean="0">
                <a:solidFill>
                  <a:srgbClr val="002060"/>
                </a:solidFill>
              </a:rPr>
              <a:t>3. Apex </a:t>
            </a:r>
          </a:p>
          <a:p>
            <a:pPr>
              <a:buNone/>
            </a:pPr>
            <a:r>
              <a:rPr lang="en-IN" dirty="0" smtClean="0"/>
              <a:t>Curve upward and backward</a:t>
            </a:r>
          </a:p>
          <a:p>
            <a:pPr>
              <a:buNone/>
            </a:pPr>
            <a:r>
              <a:rPr lang="en-IN" b="1" dirty="0" smtClean="0"/>
              <a:t>Form highest point of larynx</a:t>
            </a:r>
            <a:endParaRPr lang="en-IN" b="1" dirty="0"/>
          </a:p>
        </p:txBody>
      </p:sp>
      <p:pic>
        <p:nvPicPr>
          <p:cNvPr id="4" name="Picture 2" descr="C:\Users\Dr Abhinav\Downloads\WhatsApp Image 2021-06-30 at 4.24.26 PM.jpeg"/>
          <p:cNvPicPr>
            <a:picLocks noChangeAspect="1" noChangeArrowheads="1"/>
          </p:cNvPicPr>
          <p:nvPr/>
        </p:nvPicPr>
        <p:blipFill>
          <a:blip r:embed="rId2"/>
          <a:srcRect l="5155" t="32585" r="59844" b="46884"/>
          <a:stretch>
            <a:fillRect/>
          </a:stretch>
        </p:blipFill>
        <p:spPr bwMode="auto">
          <a:xfrm>
            <a:off x="5638800" y="228600"/>
            <a:ext cx="3352800" cy="2619375"/>
          </a:xfrm>
          <a:prstGeom prst="rect">
            <a:avLst/>
          </a:prstGeom>
          <a:noFill/>
        </p:spPr>
      </p:pic>
      <p:sp>
        <p:nvSpPr>
          <p:cNvPr id="5" name="Right Arrow 4"/>
          <p:cNvSpPr/>
          <p:nvPr/>
        </p:nvSpPr>
        <p:spPr>
          <a:xfrm flipV="1">
            <a:off x="5715000" y="1600200"/>
            <a:ext cx="978408"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p:cNvSpPr txBox="1"/>
          <p:nvPr/>
        </p:nvSpPr>
        <p:spPr>
          <a:xfrm>
            <a:off x="5105400" y="1447800"/>
            <a:ext cx="657552" cy="369332"/>
          </a:xfrm>
          <a:prstGeom prst="rect">
            <a:avLst/>
          </a:prstGeom>
          <a:noFill/>
        </p:spPr>
        <p:txBody>
          <a:bodyPr wrap="none" rtlCol="0">
            <a:spAutoFit/>
          </a:bodyPr>
          <a:lstStyle/>
          <a:p>
            <a:r>
              <a:rPr lang="en-IN" dirty="0" smtClean="0"/>
              <a:t>Body</a:t>
            </a:r>
            <a:endParaRPr lang="en-IN" dirty="0"/>
          </a:p>
        </p:txBody>
      </p:sp>
      <p:sp>
        <p:nvSpPr>
          <p:cNvPr id="7" name="Right Arrow 6"/>
          <p:cNvSpPr/>
          <p:nvPr/>
        </p:nvSpPr>
        <p:spPr>
          <a:xfrm flipV="1">
            <a:off x="5943600" y="685800"/>
            <a:ext cx="978408"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5105400" y="457200"/>
            <a:ext cx="650884" cy="369332"/>
          </a:xfrm>
          <a:prstGeom prst="rect">
            <a:avLst/>
          </a:prstGeom>
          <a:noFill/>
        </p:spPr>
        <p:txBody>
          <a:bodyPr wrap="none" rtlCol="0">
            <a:spAutoFit/>
          </a:bodyPr>
          <a:lstStyle/>
          <a:p>
            <a:r>
              <a:rPr lang="en-IN" dirty="0" smtClean="0"/>
              <a:t>Apex</a:t>
            </a:r>
            <a:endParaRPr lang="en-IN" dirty="0"/>
          </a:p>
        </p:txBody>
      </p:sp>
      <p:sp>
        <p:nvSpPr>
          <p:cNvPr id="9" name="Right Arrow 8"/>
          <p:cNvSpPr/>
          <p:nvPr/>
        </p:nvSpPr>
        <p:spPr>
          <a:xfrm>
            <a:off x="5562600" y="2087881"/>
            <a:ext cx="67360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p:cNvSpPr txBox="1"/>
          <p:nvPr/>
        </p:nvSpPr>
        <p:spPr>
          <a:xfrm>
            <a:off x="4724400" y="1905000"/>
            <a:ext cx="950388" cy="369332"/>
          </a:xfrm>
          <a:prstGeom prst="rect">
            <a:avLst/>
          </a:prstGeom>
          <a:noFill/>
        </p:spPr>
        <p:txBody>
          <a:bodyPr wrap="none" rtlCol="0">
            <a:spAutoFit/>
          </a:bodyPr>
          <a:lstStyle/>
          <a:p>
            <a:r>
              <a:rPr lang="en-IN" dirty="0" smtClean="0"/>
              <a:t>Process </a:t>
            </a:r>
            <a:endParaRPr lang="en-IN" dirty="0"/>
          </a:p>
        </p:txBody>
      </p:sp>
      <p:sp>
        <p:nvSpPr>
          <p:cNvPr id="11" name="TextBox 10"/>
          <p:cNvSpPr txBox="1"/>
          <p:nvPr/>
        </p:nvSpPr>
        <p:spPr>
          <a:xfrm>
            <a:off x="6324600" y="3048000"/>
            <a:ext cx="2688365" cy="369332"/>
          </a:xfrm>
          <a:prstGeom prst="rect">
            <a:avLst/>
          </a:prstGeom>
          <a:noFill/>
        </p:spPr>
        <p:txBody>
          <a:bodyPr wrap="none" rtlCol="0">
            <a:spAutoFit/>
          </a:bodyPr>
          <a:lstStyle/>
          <a:p>
            <a:r>
              <a:rPr lang="en-IN" dirty="0" smtClean="0"/>
              <a:t>28-Arytenoidean ligament </a:t>
            </a:r>
            <a:endParaRPr lang="en-IN" dirty="0"/>
          </a:p>
        </p:txBody>
      </p:sp>
      <p:pic>
        <p:nvPicPr>
          <p:cNvPr id="12" name="Picture 3" descr="C:\Users\Dr Abhinav\Desktop\61RiO9KKoqL._SL1335_.jpg"/>
          <p:cNvPicPr>
            <a:picLocks noChangeAspect="1" noChangeArrowheads="1"/>
          </p:cNvPicPr>
          <p:nvPr/>
        </p:nvPicPr>
        <p:blipFill>
          <a:blip r:embed="rId3" cstate="print"/>
          <a:srcRect/>
          <a:stretch>
            <a:fillRect/>
          </a:stretch>
        </p:blipFill>
        <p:spPr bwMode="auto">
          <a:xfrm>
            <a:off x="6172200" y="3352800"/>
            <a:ext cx="2427269" cy="2700337"/>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639762"/>
          </a:xfrm>
        </p:spPr>
        <p:txBody>
          <a:bodyPr>
            <a:normAutofit fontScale="90000"/>
          </a:bodyPr>
          <a:lstStyle/>
          <a:p>
            <a:r>
              <a:rPr lang="en-IN" b="1" dirty="0" err="1" smtClean="0">
                <a:solidFill>
                  <a:srgbClr val="C00000"/>
                </a:solidFill>
              </a:rPr>
              <a:t>Cricoid</a:t>
            </a:r>
            <a:r>
              <a:rPr lang="en-IN" b="1" dirty="0" smtClean="0">
                <a:solidFill>
                  <a:srgbClr val="C00000"/>
                </a:solidFill>
              </a:rPr>
              <a:t> </a:t>
            </a:r>
            <a:endParaRPr lang="en-IN" b="1" dirty="0">
              <a:solidFill>
                <a:srgbClr val="C00000"/>
              </a:solidFill>
            </a:endParaRPr>
          </a:p>
        </p:txBody>
      </p:sp>
      <p:sp>
        <p:nvSpPr>
          <p:cNvPr id="3" name="Content Placeholder 2"/>
          <p:cNvSpPr>
            <a:spLocks noGrp="1"/>
          </p:cNvSpPr>
          <p:nvPr>
            <p:ph idx="1"/>
          </p:nvPr>
        </p:nvSpPr>
        <p:spPr>
          <a:xfrm>
            <a:off x="152400" y="685800"/>
            <a:ext cx="5410200" cy="6172200"/>
          </a:xfrm>
        </p:spPr>
        <p:txBody>
          <a:bodyPr>
            <a:normAutofit lnSpcReduction="10000"/>
          </a:bodyPr>
          <a:lstStyle/>
          <a:p>
            <a:r>
              <a:rPr lang="en-IN" dirty="0" smtClean="0"/>
              <a:t>located just </a:t>
            </a:r>
            <a:r>
              <a:rPr lang="en-IN" dirty="0" err="1" smtClean="0"/>
              <a:t>rostral</a:t>
            </a:r>
            <a:r>
              <a:rPr lang="en-IN" dirty="0" smtClean="0"/>
              <a:t> to the first tracheal ring. </a:t>
            </a:r>
          </a:p>
          <a:p>
            <a:r>
              <a:rPr lang="en-IN" dirty="0" smtClean="0"/>
              <a:t>shaped like a </a:t>
            </a:r>
            <a:r>
              <a:rPr lang="en-IN" b="1" dirty="0" smtClean="0"/>
              <a:t>signet ring </a:t>
            </a:r>
          </a:p>
          <a:p>
            <a:r>
              <a:rPr lang="en-IN" dirty="0" smtClean="0"/>
              <a:t>presents </a:t>
            </a:r>
            <a:r>
              <a:rPr lang="en-IN" dirty="0" smtClean="0">
                <a:solidFill>
                  <a:srgbClr val="7030A0"/>
                </a:solidFill>
              </a:rPr>
              <a:t>a dorsal lamina and lateral and ventral arch</a:t>
            </a:r>
            <a:r>
              <a:rPr lang="en-IN" dirty="0" smtClean="0"/>
              <a:t>.</a:t>
            </a:r>
          </a:p>
          <a:p>
            <a:r>
              <a:rPr lang="en-IN" b="1" dirty="0" smtClean="0">
                <a:solidFill>
                  <a:srgbClr val="7030A0"/>
                </a:solidFill>
              </a:rPr>
              <a:t>lamina –</a:t>
            </a:r>
          </a:p>
          <a:p>
            <a:pPr>
              <a:buNone/>
            </a:pPr>
            <a:r>
              <a:rPr lang="en-IN" dirty="0" smtClean="0"/>
              <a:t>	quadrilateral plate with a convex dorsal surface and concave ventral surface. </a:t>
            </a:r>
          </a:p>
          <a:p>
            <a:pPr>
              <a:buNone/>
            </a:pPr>
            <a:r>
              <a:rPr lang="en-IN" dirty="0" smtClean="0"/>
              <a:t>	Its dorsal surface -well marked medial ridge called </a:t>
            </a:r>
            <a:r>
              <a:rPr lang="en-IN" b="1" u="sng" dirty="0" smtClean="0">
                <a:solidFill>
                  <a:srgbClr val="7030A0"/>
                </a:solidFill>
              </a:rPr>
              <a:t>muscular process</a:t>
            </a:r>
            <a:r>
              <a:rPr lang="en-IN" dirty="0" smtClean="0"/>
              <a:t>.</a:t>
            </a:r>
            <a:endParaRPr lang="en-IN" dirty="0"/>
          </a:p>
        </p:txBody>
      </p:sp>
      <p:pic>
        <p:nvPicPr>
          <p:cNvPr id="4" name="Picture 2" descr="C:\Users\Dr Abhinav\Downloads\WhatsApp Image 2021-06-30 at 4.24.26 PM.jpeg"/>
          <p:cNvPicPr>
            <a:picLocks noChangeAspect="1" noChangeArrowheads="1"/>
          </p:cNvPicPr>
          <p:nvPr/>
        </p:nvPicPr>
        <p:blipFill>
          <a:blip r:embed="rId2"/>
          <a:srcRect l="39062" t="43261" r="34687" b="34565"/>
          <a:stretch>
            <a:fillRect/>
          </a:stretch>
        </p:blipFill>
        <p:spPr bwMode="auto">
          <a:xfrm>
            <a:off x="5791200" y="1447800"/>
            <a:ext cx="3048000" cy="34290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5791200" cy="6248400"/>
          </a:xfrm>
        </p:spPr>
        <p:txBody>
          <a:bodyPr/>
          <a:lstStyle/>
          <a:p>
            <a:r>
              <a:rPr lang="en-IN" b="1" u="sng" dirty="0" smtClean="0">
                <a:solidFill>
                  <a:srgbClr val="7030A0"/>
                </a:solidFill>
              </a:rPr>
              <a:t>Arch</a:t>
            </a:r>
            <a:r>
              <a:rPr lang="en-IN" dirty="0" smtClean="0"/>
              <a:t> is wide at its junction with the lamina but narrow ventrally.</a:t>
            </a:r>
          </a:p>
          <a:p>
            <a:pPr>
              <a:buNone/>
            </a:pPr>
            <a:r>
              <a:rPr lang="en-IN" dirty="0" smtClean="0"/>
              <a:t>	</a:t>
            </a:r>
            <a:r>
              <a:rPr lang="en-IN" dirty="0" smtClean="0">
                <a:solidFill>
                  <a:schemeClr val="bg1">
                    <a:lumMod val="85000"/>
                  </a:schemeClr>
                </a:solidFill>
              </a:rPr>
              <a:t>Upper part of the lateral surface of arch is concave and on the posterior margin of the concavity is an oval facet for articulation with the posterior thyroid </a:t>
            </a:r>
            <a:r>
              <a:rPr lang="en-IN" dirty="0" err="1" smtClean="0">
                <a:solidFill>
                  <a:schemeClr val="bg1">
                    <a:lumMod val="85000"/>
                  </a:schemeClr>
                </a:solidFill>
              </a:rPr>
              <a:t>cornu</a:t>
            </a:r>
            <a:endParaRPr lang="en-IN" dirty="0">
              <a:solidFill>
                <a:schemeClr val="bg1">
                  <a:lumMod val="85000"/>
                </a:schemeClr>
              </a:solidFill>
            </a:endParaRPr>
          </a:p>
        </p:txBody>
      </p:sp>
      <p:pic>
        <p:nvPicPr>
          <p:cNvPr id="4" name="Picture 2" descr="C:\Users\Dr Abhinav\Downloads\WhatsApp Image 2021-06-30 at 4.24.26 PM.jpeg"/>
          <p:cNvPicPr>
            <a:picLocks noChangeAspect="1" noChangeArrowheads="1"/>
          </p:cNvPicPr>
          <p:nvPr/>
        </p:nvPicPr>
        <p:blipFill>
          <a:blip r:embed="rId2"/>
          <a:srcRect l="39062" t="43261" r="34687" b="34565"/>
          <a:stretch>
            <a:fillRect/>
          </a:stretch>
        </p:blipFill>
        <p:spPr bwMode="auto">
          <a:xfrm>
            <a:off x="5791200" y="1447800"/>
            <a:ext cx="3048000" cy="3429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IN" b="1" dirty="0" err="1" smtClean="0">
                <a:solidFill>
                  <a:srgbClr val="7030A0"/>
                </a:solidFill>
              </a:rPr>
              <a:t>Epiglottic</a:t>
            </a:r>
            <a:r>
              <a:rPr lang="en-IN" b="1" dirty="0" smtClean="0">
                <a:solidFill>
                  <a:srgbClr val="7030A0"/>
                </a:solidFill>
              </a:rPr>
              <a:t> cartilage</a:t>
            </a:r>
            <a:endParaRPr lang="en-IN" b="1" dirty="0">
              <a:solidFill>
                <a:srgbClr val="7030A0"/>
              </a:solidFill>
            </a:endParaRPr>
          </a:p>
        </p:txBody>
      </p:sp>
      <p:sp>
        <p:nvSpPr>
          <p:cNvPr id="3" name="Content Placeholder 2"/>
          <p:cNvSpPr>
            <a:spLocks noGrp="1"/>
          </p:cNvSpPr>
          <p:nvPr>
            <p:ph idx="1"/>
          </p:nvPr>
        </p:nvSpPr>
        <p:spPr>
          <a:xfrm>
            <a:off x="152400" y="914400"/>
            <a:ext cx="5105400" cy="5715000"/>
          </a:xfrm>
        </p:spPr>
        <p:txBody>
          <a:bodyPr/>
          <a:lstStyle/>
          <a:p>
            <a:r>
              <a:rPr lang="en-IN" b="1" dirty="0" smtClean="0"/>
              <a:t>Anterior</a:t>
            </a:r>
            <a:r>
              <a:rPr lang="en-IN" dirty="0" smtClean="0"/>
              <a:t> cartilage of larynx</a:t>
            </a:r>
          </a:p>
          <a:p>
            <a:r>
              <a:rPr lang="en-IN" dirty="0" smtClean="0"/>
              <a:t>Shape resembles –</a:t>
            </a:r>
            <a:r>
              <a:rPr lang="en-IN" b="1" dirty="0" smtClean="0"/>
              <a:t>Pitcher spout with lip directed forward</a:t>
            </a:r>
          </a:p>
          <a:p>
            <a:r>
              <a:rPr lang="en-IN" dirty="0" smtClean="0"/>
              <a:t>Ventral part of cartilage is attached to </a:t>
            </a:r>
            <a:r>
              <a:rPr lang="en-IN" dirty="0" err="1" smtClean="0"/>
              <a:t>thyrohyoid</a:t>
            </a:r>
            <a:r>
              <a:rPr lang="en-IN" dirty="0" smtClean="0"/>
              <a:t> ligament and thyroid ligament</a:t>
            </a:r>
            <a:endParaRPr lang="en-IN" dirty="0"/>
          </a:p>
        </p:txBody>
      </p:sp>
      <p:pic>
        <p:nvPicPr>
          <p:cNvPr id="4" name="Picture 2" descr="C:\Users\Dr Abhinav\Downloads\WhatsApp Image 2021-06-30 at 4.24.26 PM.jpeg"/>
          <p:cNvPicPr>
            <a:picLocks noChangeAspect="1" noChangeArrowheads="1"/>
          </p:cNvPicPr>
          <p:nvPr/>
        </p:nvPicPr>
        <p:blipFill>
          <a:blip r:embed="rId2"/>
          <a:srcRect l="68401" t="33841" r="9852" b="46691"/>
          <a:stretch>
            <a:fillRect/>
          </a:stretch>
        </p:blipFill>
        <p:spPr bwMode="auto">
          <a:xfrm>
            <a:off x="5638800" y="914400"/>
            <a:ext cx="3131574" cy="3733800"/>
          </a:xfrm>
          <a:prstGeom prst="rect">
            <a:avLst/>
          </a:prstGeom>
          <a:noFill/>
        </p:spPr>
      </p:pic>
      <p:sp>
        <p:nvSpPr>
          <p:cNvPr id="19458" name="AutoShape 2" descr="Buy Barski Handmade Round Glass Pitcher with Handle, with Spout, Ice Lip,  64 oz, Great for Kool aid, Made in Europe Online at Low Prices in India -  Amazon.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19459" name="Picture 3" descr="C:\Users\Dr Abhinav\Desktop\61RiO9KKoqL._SL1335_.jpg"/>
          <p:cNvPicPr>
            <a:picLocks noChangeAspect="1" noChangeArrowheads="1"/>
          </p:cNvPicPr>
          <p:nvPr/>
        </p:nvPicPr>
        <p:blipFill>
          <a:blip r:embed="rId3" cstate="print"/>
          <a:srcRect/>
          <a:stretch>
            <a:fillRect/>
          </a:stretch>
        </p:blipFill>
        <p:spPr bwMode="auto">
          <a:xfrm>
            <a:off x="5943600" y="4419600"/>
            <a:ext cx="2427269" cy="2700337"/>
          </a:xfrm>
          <a:prstGeom prst="rect">
            <a:avLst/>
          </a:prstGeom>
          <a:noFill/>
        </p:spPr>
      </p:pic>
      <p:sp>
        <p:nvSpPr>
          <p:cNvPr id="7" name="Right Arrow 6"/>
          <p:cNvSpPr/>
          <p:nvPr/>
        </p:nvSpPr>
        <p:spPr>
          <a:xfrm>
            <a:off x="5181600" y="4800600"/>
            <a:ext cx="978408" cy="103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l="13906" t="13469" r="30470" b="24237"/>
          <a:stretch>
            <a:fillRect/>
          </a:stretch>
        </p:blipFill>
        <p:spPr bwMode="auto">
          <a:xfrm>
            <a:off x="990601" y="533399"/>
            <a:ext cx="6709718" cy="5642263"/>
          </a:xfrm>
          <a:prstGeom prst="rect">
            <a:avLst/>
          </a:prstGeom>
          <a:noFill/>
          <a:ln w="9525">
            <a:noFill/>
            <a:miter lim="800000"/>
            <a:headEnd/>
            <a:tailEnd/>
          </a:ln>
          <a:effectLst/>
        </p:spPr>
      </p:pic>
      <p:sp>
        <p:nvSpPr>
          <p:cNvPr id="8" name="TextBox 7"/>
          <p:cNvSpPr txBox="1"/>
          <p:nvPr/>
        </p:nvSpPr>
        <p:spPr>
          <a:xfrm>
            <a:off x="1371600" y="2819400"/>
            <a:ext cx="2581412" cy="461665"/>
          </a:xfrm>
          <a:prstGeom prst="rect">
            <a:avLst/>
          </a:prstGeom>
          <a:noFill/>
        </p:spPr>
        <p:txBody>
          <a:bodyPr wrap="none" rtlCol="0">
            <a:spAutoFit/>
          </a:bodyPr>
          <a:lstStyle/>
          <a:p>
            <a:r>
              <a:rPr lang="en-IN" sz="2400" b="1" dirty="0" smtClean="0">
                <a:solidFill>
                  <a:srgbClr val="FFC000"/>
                </a:solidFill>
              </a:rPr>
              <a:t>Vestibule/anterior</a:t>
            </a:r>
            <a:r>
              <a:rPr lang="en-IN" dirty="0" smtClean="0">
                <a:solidFill>
                  <a:srgbClr val="FFC000"/>
                </a:solidFill>
              </a:rPr>
              <a:t> </a:t>
            </a:r>
            <a:endParaRPr lang="en-IN" dirty="0">
              <a:solidFill>
                <a:srgbClr val="FFC000"/>
              </a:solidFill>
            </a:endParaRPr>
          </a:p>
        </p:txBody>
      </p:sp>
      <p:sp>
        <p:nvSpPr>
          <p:cNvPr id="9" name="TextBox 8"/>
          <p:cNvSpPr txBox="1"/>
          <p:nvPr/>
        </p:nvSpPr>
        <p:spPr>
          <a:xfrm>
            <a:off x="5715000" y="3581400"/>
            <a:ext cx="1494255" cy="646331"/>
          </a:xfrm>
          <a:prstGeom prst="rect">
            <a:avLst/>
          </a:prstGeom>
          <a:noFill/>
        </p:spPr>
        <p:txBody>
          <a:bodyPr wrap="none" rtlCol="0">
            <a:spAutoFit/>
          </a:bodyPr>
          <a:lstStyle/>
          <a:p>
            <a:r>
              <a:rPr lang="en-IN" b="1" dirty="0" smtClean="0">
                <a:solidFill>
                  <a:srgbClr val="FFC000"/>
                </a:solidFill>
              </a:rPr>
              <a:t>Posterior </a:t>
            </a:r>
          </a:p>
          <a:p>
            <a:r>
              <a:rPr lang="en-IN" b="1" dirty="0" smtClean="0">
                <a:solidFill>
                  <a:srgbClr val="FFC000"/>
                </a:solidFill>
              </a:rPr>
              <a:t>compartment</a:t>
            </a:r>
            <a:endParaRPr lang="en-IN" b="1" dirty="0">
              <a:solidFill>
                <a:srgbClr val="FFC000"/>
              </a:solidFill>
            </a:endParaRPr>
          </a:p>
        </p:txBody>
      </p:sp>
      <p:sp>
        <p:nvSpPr>
          <p:cNvPr id="10" name="TextBox 9"/>
          <p:cNvSpPr txBox="1"/>
          <p:nvPr/>
        </p:nvSpPr>
        <p:spPr>
          <a:xfrm>
            <a:off x="4343400" y="3352800"/>
            <a:ext cx="989373" cy="646331"/>
          </a:xfrm>
          <a:prstGeom prst="rect">
            <a:avLst/>
          </a:prstGeom>
          <a:noFill/>
        </p:spPr>
        <p:txBody>
          <a:bodyPr wrap="none" rtlCol="0">
            <a:spAutoFit/>
          </a:bodyPr>
          <a:lstStyle/>
          <a:p>
            <a:r>
              <a:rPr lang="en-IN" dirty="0" smtClean="0">
                <a:solidFill>
                  <a:srgbClr val="FFC000"/>
                </a:solidFill>
              </a:rPr>
              <a:t>GLOTTIS</a:t>
            </a:r>
          </a:p>
          <a:p>
            <a:r>
              <a:rPr lang="en-IN" dirty="0" smtClean="0">
                <a:solidFill>
                  <a:srgbClr val="FFC000"/>
                </a:solidFill>
              </a:rPr>
              <a:t>/Middle </a:t>
            </a:r>
            <a:endParaRPr lang="en-IN" dirty="0">
              <a:solidFill>
                <a:srgbClr val="FFC000"/>
              </a:solidFill>
            </a:endParaRPr>
          </a:p>
        </p:txBody>
      </p:sp>
      <p:cxnSp>
        <p:nvCxnSpPr>
          <p:cNvPr id="11" name="Straight Connector 10"/>
          <p:cNvCxnSpPr/>
          <p:nvPr/>
        </p:nvCxnSpPr>
        <p:spPr>
          <a:xfrm rot="5400000">
            <a:off x="2781300" y="2857500"/>
            <a:ext cx="3276600" cy="4572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00500" y="3238500"/>
            <a:ext cx="3276600" cy="45720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l="13906" t="13469" r="30470" b="24237"/>
          <a:stretch>
            <a:fillRect/>
          </a:stretch>
        </p:blipFill>
        <p:spPr bwMode="auto">
          <a:xfrm>
            <a:off x="990601" y="457200"/>
            <a:ext cx="6709718" cy="5642263"/>
          </a:xfrm>
          <a:prstGeom prst="rect">
            <a:avLst/>
          </a:prstGeom>
          <a:noFill/>
          <a:ln w="9525">
            <a:noFill/>
            <a:miter lim="800000"/>
            <a:headEnd/>
            <a:tailEnd/>
          </a:ln>
          <a:effectLst/>
        </p:spPr>
      </p:pic>
      <p:cxnSp>
        <p:nvCxnSpPr>
          <p:cNvPr id="6" name="Straight Arrow Connector 5"/>
          <p:cNvCxnSpPr/>
          <p:nvPr/>
        </p:nvCxnSpPr>
        <p:spPr>
          <a:xfrm rot="5400000">
            <a:off x="4991100" y="2552700"/>
            <a:ext cx="685800" cy="304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71600" y="2819400"/>
            <a:ext cx="1248932" cy="369332"/>
          </a:xfrm>
          <a:prstGeom prst="rect">
            <a:avLst/>
          </a:prstGeom>
          <a:noFill/>
        </p:spPr>
        <p:txBody>
          <a:bodyPr wrap="none" rtlCol="0">
            <a:spAutoFit/>
          </a:bodyPr>
          <a:lstStyle/>
          <a:p>
            <a:r>
              <a:rPr lang="en-IN" dirty="0" smtClean="0"/>
              <a:t>EPIGLOTTIS</a:t>
            </a:r>
            <a:endParaRPr lang="en-IN" dirty="0"/>
          </a:p>
        </p:txBody>
      </p:sp>
      <p:sp>
        <p:nvSpPr>
          <p:cNvPr id="9" name="TextBox 8"/>
          <p:cNvSpPr txBox="1"/>
          <p:nvPr/>
        </p:nvSpPr>
        <p:spPr>
          <a:xfrm>
            <a:off x="2438400" y="1524000"/>
            <a:ext cx="1330621" cy="369332"/>
          </a:xfrm>
          <a:prstGeom prst="rect">
            <a:avLst/>
          </a:prstGeom>
          <a:noFill/>
        </p:spPr>
        <p:txBody>
          <a:bodyPr wrap="none" rtlCol="0">
            <a:spAutoFit/>
          </a:bodyPr>
          <a:lstStyle/>
          <a:p>
            <a:r>
              <a:rPr lang="en-IN" dirty="0" smtClean="0"/>
              <a:t>ARYTENOID </a:t>
            </a:r>
            <a:endParaRPr lang="en-IN" dirty="0"/>
          </a:p>
        </p:txBody>
      </p:sp>
      <p:sp>
        <p:nvSpPr>
          <p:cNvPr id="10" name="TextBox 9"/>
          <p:cNvSpPr txBox="1"/>
          <p:nvPr/>
        </p:nvSpPr>
        <p:spPr>
          <a:xfrm>
            <a:off x="5257800" y="2057400"/>
            <a:ext cx="1157048" cy="369332"/>
          </a:xfrm>
          <a:prstGeom prst="rect">
            <a:avLst/>
          </a:prstGeom>
          <a:noFill/>
        </p:spPr>
        <p:txBody>
          <a:bodyPr wrap="none" rtlCol="0">
            <a:spAutoFit/>
          </a:bodyPr>
          <a:lstStyle/>
          <a:p>
            <a:r>
              <a:rPr lang="en-IN" dirty="0" smtClean="0">
                <a:solidFill>
                  <a:srgbClr val="FFC000"/>
                </a:solidFill>
              </a:rPr>
              <a:t>Vocal cord</a:t>
            </a:r>
            <a:endParaRPr lang="en-IN" dirty="0">
              <a:solidFill>
                <a:srgbClr val="FFC000"/>
              </a:solidFill>
            </a:endParaRPr>
          </a:p>
        </p:txBody>
      </p:sp>
      <p:cxnSp>
        <p:nvCxnSpPr>
          <p:cNvPr id="13" name="Straight Arrow Connector 12"/>
          <p:cNvCxnSpPr/>
          <p:nvPr/>
        </p:nvCxnSpPr>
        <p:spPr>
          <a:xfrm rot="16200000" flipV="1">
            <a:off x="4953000" y="4267200"/>
            <a:ext cx="533400"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029200" y="4648200"/>
            <a:ext cx="1157048" cy="369332"/>
          </a:xfrm>
          <a:prstGeom prst="rect">
            <a:avLst/>
          </a:prstGeom>
          <a:noFill/>
        </p:spPr>
        <p:txBody>
          <a:bodyPr wrap="none" rtlCol="0">
            <a:spAutoFit/>
          </a:bodyPr>
          <a:lstStyle/>
          <a:p>
            <a:r>
              <a:rPr lang="en-IN" dirty="0" smtClean="0">
                <a:solidFill>
                  <a:srgbClr val="FFC000"/>
                </a:solidFill>
              </a:rPr>
              <a:t>Vocal cord</a:t>
            </a:r>
            <a:endParaRPr lang="en-IN" dirty="0">
              <a:solidFill>
                <a:srgbClr val="FFC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r Abhinav\Desktop\respiratory system\the-anatomy-of-the-domestic-animals-veterinary-anatomy-respiratory-system-of-the-oxthe-nasal-cavity-537-respiratory-system-of-the-ox-the-nasal-cavity-the-nostrils-fig-379-situated-on-either-si.jpg"/>
          <p:cNvPicPr>
            <a:picLocks noGrp="1" noChangeAspect="1" noChangeArrowheads="1"/>
          </p:cNvPicPr>
          <p:nvPr>
            <p:ph idx="1"/>
          </p:nvPr>
        </p:nvPicPr>
        <p:blipFill>
          <a:blip r:embed="rId2"/>
          <a:srcRect r="1024" b="7183"/>
          <a:stretch>
            <a:fillRect/>
          </a:stretch>
        </p:blipFill>
        <p:spPr bwMode="auto">
          <a:xfrm>
            <a:off x="533400" y="0"/>
            <a:ext cx="8153400" cy="6728534"/>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534400" cy="6400800"/>
          </a:xfrm>
        </p:spPr>
        <p:txBody>
          <a:bodyPr>
            <a:normAutofit/>
          </a:bodyPr>
          <a:lstStyle/>
          <a:p>
            <a:r>
              <a:rPr lang="en-IN" dirty="0" smtClean="0"/>
              <a:t>According to </a:t>
            </a:r>
            <a:r>
              <a:rPr lang="en-IN" dirty="0" err="1" smtClean="0"/>
              <a:t>Ghosh</a:t>
            </a:r>
            <a:r>
              <a:rPr lang="en-IN" dirty="0" smtClean="0"/>
              <a:t> 466</a:t>
            </a:r>
          </a:p>
          <a:p>
            <a:pPr>
              <a:buNone/>
            </a:pPr>
            <a:r>
              <a:rPr lang="en-IN" b="1" dirty="0" smtClean="0">
                <a:solidFill>
                  <a:srgbClr val="FF0000"/>
                </a:solidFill>
              </a:rPr>
              <a:t>Ox</a:t>
            </a:r>
            <a:r>
              <a:rPr lang="en-IN" dirty="0" smtClean="0"/>
              <a:t>-(total-4)   Unpaired- </a:t>
            </a:r>
            <a:r>
              <a:rPr lang="en-IN" dirty="0" err="1" smtClean="0"/>
              <a:t>cricoid</a:t>
            </a:r>
            <a:r>
              <a:rPr lang="en-IN" dirty="0" smtClean="0"/>
              <a:t>, thyroid and epiglottis</a:t>
            </a:r>
          </a:p>
          <a:p>
            <a:pPr>
              <a:buNone/>
            </a:pPr>
            <a:r>
              <a:rPr lang="en-IN" dirty="0" smtClean="0"/>
              <a:t>		     Paired-</a:t>
            </a:r>
            <a:r>
              <a:rPr lang="en-IN" dirty="0" err="1" smtClean="0"/>
              <a:t>arytenoid</a:t>
            </a:r>
            <a:endParaRPr lang="en-IN" dirty="0" smtClean="0"/>
          </a:p>
          <a:p>
            <a:pPr>
              <a:buNone/>
            </a:pPr>
            <a:r>
              <a:rPr lang="en-IN" b="1" dirty="0" smtClean="0">
                <a:solidFill>
                  <a:srgbClr val="FF0000"/>
                </a:solidFill>
              </a:rPr>
              <a:t>Horse</a:t>
            </a:r>
            <a:r>
              <a:rPr lang="en-IN" dirty="0" smtClean="0"/>
              <a:t> (total-6) –3 unpaired (</a:t>
            </a:r>
            <a:r>
              <a:rPr lang="en-IN" dirty="0" err="1" smtClean="0"/>
              <a:t>cricoid</a:t>
            </a:r>
            <a:r>
              <a:rPr lang="en-IN" dirty="0" smtClean="0"/>
              <a:t>, thyroid and   </a:t>
            </a:r>
          </a:p>
          <a:p>
            <a:pPr>
              <a:buNone/>
            </a:pPr>
            <a:r>
              <a:rPr lang="en-IN" dirty="0" smtClean="0"/>
              <a:t>            epiglottis ) and 3 paired  (</a:t>
            </a:r>
            <a:r>
              <a:rPr lang="en-IN" dirty="0" err="1" smtClean="0"/>
              <a:t>arytenoid,corniculate</a:t>
            </a:r>
            <a:r>
              <a:rPr lang="en-IN" dirty="0" smtClean="0"/>
              <a:t> (hyaline)and </a:t>
            </a:r>
            <a:r>
              <a:rPr lang="en-IN" dirty="0" err="1" smtClean="0"/>
              <a:t>cunieform</a:t>
            </a:r>
            <a:r>
              <a:rPr lang="en-IN" dirty="0" smtClean="0"/>
              <a:t>(elastic))</a:t>
            </a:r>
          </a:p>
          <a:p>
            <a:pPr>
              <a:buNone/>
            </a:pPr>
            <a:r>
              <a:rPr lang="en-IN" b="1" dirty="0" smtClean="0">
                <a:solidFill>
                  <a:srgbClr val="FF0000"/>
                </a:solidFill>
              </a:rPr>
              <a:t>Dog</a:t>
            </a:r>
            <a:r>
              <a:rPr lang="en-IN" dirty="0" smtClean="0"/>
              <a:t> – (total-6) as horse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IN" b="1" dirty="0" smtClean="0">
                <a:solidFill>
                  <a:srgbClr val="7030A0"/>
                </a:solidFill>
              </a:rPr>
              <a:t>Lumen of larynx </a:t>
            </a:r>
            <a:endParaRPr lang="en-IN" b="1" dirty="0">
              <a:solidFill>
                <a:srgbClr val="7030A0"/>
              </a:solidFill>
            </a:endParaRPr>
          </a:p>
        </p:txBody>
      </p:sp>
      <p:sp>
        <p:nvSpPr>
          <p:cNvPr id="3" name="Content Placeholder 2"/>
          <p:cNvSpPr>
            <a:spLocks noGrp="1"/>
          </p:cNvSpPr>
          <p:nvPr>
            <p:ph idx="1"/>
          </p:nvPr>
        </p:nvSpPr>
        <p:spPr>
          <a:xfrm>
            <a:off x="0" y="990600"/>
            <a:ext cx="5181600" cy="5638800"/>
          </a:xfrm>
        </p:spPr>
        <p:txBody>
          <a:bodyPr>
            <a:normAutofit fontScale="77500" lnSpcReduction="20000"/>
          </a:bodyPr>
          <a:lstStyle/>
          <a:p>
            <a:pPr>
              <a:buNone/>
            </a:pPr>
            <a:r>
              <a:rPr lang="en-IN" b="1" dirty="0" smtClean="0">
                <a:solidFill>
                  <a:srgbClr val="C00000"/>
                </a:solidFill>
              </a:rPr>
              <a:t>			</a:t>
            </a:r>
            <a:r>
              <a:rPr lang="en-IN" sz="4000" b="1" dirty="0" smtClean="0">
                <a:solidFill>
                  <a:srgbClr val="C00000"/>
                </a:solidFill>
              </a:rPr>
              <a:t> </a:t>
            </a:r>
            <a:r>
              <a:rPr lang="en-IN" sz="4000" b="1" u="sng" dirty="0" err="1" smtClean="0">
                <a:solidFill>
                  <a:srgbClr val="C00000"/>
                </a:solidFill>
              </a:rPr>
              <a:t>Cavum</a:t>
            </a:r>
            <a:r>
              <a:rPr lang="en-IN" sz="4000" b="1" u="sng" dirty="0" smtClean="0">
                <a:solidFill>
                  <a:srgbClr val="C00000"/>
                </a:solidFill>
              </a:rPr>
              <a:t> </a:t>
            </a:r>
            <a:r>
              <a:rPr lang="en-IN" sz="4000" b="1" u="sng" dirty="0" err="1" smtClean="0">
                <a:solidFill>
                  <a:srgbClr val="C00000"/>
                </a:solidFill>
              </a:rPr>
              <a:t>Laryngis</a:t>
            </a:r>
            <a:endParaRPr lang="en-IN" sz="4000" dirty="0" smtClean="0">
              <a:solidFill>
                <a:srgbClr val="C00000"/>
              </a:solidFill>
            </a:endParaRPr>
          </a:p>
          <a:p>
            <a:pPr lvl="0">
              <a:buNone/>
            </a:pPr>
            <a:r>
              <a:rPr lang="en-IN" dirty="0" smtClean="0"/>
              <a:t>1.Anterior  Compartment or </a:t>
            </a:r>
            <a:r>
              <a:rPr lang="en-IN" b="1" dirty="0" smtClean="0"/>
              <a:t>Vestibule</a:t>
            </a:r>
            <a:r>
              <a:rPr lang="en-IN" dirty="0" smtClean="0"/>
              <a:t> </a:t>
            </a:r>
          </a:p>
          <a:p>
            <a:pPr lvl="0">
              <a:buNone/>
            </a:pPr>
            <a:r>
              <a:rPr lang="en-IN" dirty="0" smtClean="0"/>
              <a:t>2. Middle Compartment/ </a:t>
            </a:r>
            <a:r>
              <a:rPr lang="en-IN" b="1" dirty="0" err="1" smtClean="0">
                <a:solidFill>
                  <a:srgbClr val="7030A0"/>
                </a:solidFill>
              </a:rPr>
              <a:t>Rima</a:t>
            </a:r>
            <a:r>
              <a:rPr lang="en-IN" b="1" dirty="0" smtClean="0">
                <a:solidFill>
                  <a:srgbClr val="7030A0"/>
                </a:solidFill>
              </a:rPr>
              <a:t> </a:t>
            </a:r>
            <a:r>
              <a:rPr lang="en-IN" b="1" dirty="0" err="1" smtClean="0">
                <a:solidFill>
                  <a:srgbClr val="7030A0"/>
                </a:solidFill>
              </a:rPr>
              <a:t>glottidis</a:t>
            </a:r>
            <a:r>
              <a:rPr lang="en-IN" b="1" dirty="0" smtClean="0">
                <a:solidFill>
                  <a:srgbClr val="7030A0"/>
                </a:solidFill>
              </a:rPr>
              <a:t> or glottis</a:t>
            </a:r>
            <a:r>
              <a:rPr lang="en-IN" dirty="0" smtClean="0"/>
              <a:t>/</a:t>
            </a:r>
          </a:p>
          <a:p>
            <a:pPr lvl="0">
              <a:buNone/>
            </a:pPr>
            <a:r>
              <a:rPr lang="en-IN" dirty="0" smtClean="0"/>
              <a:t>3.Posterior Compartment</a:t>
            </a:r>
          </a:p>
          <a:p>
            <a:pPr>
              <a:buNone/>
            </a:pPr>
            <a:r>
              <a:rPr lang="en-IN" b="1" dirty="0" smtClean="0">
                <a:solidFill>
                  <a:srgbClr val="7030A0"/>
                </a:solidFill>
              </a:rPr>
              <a:t>1.Vestibule/Ant. Compartment: </a:t>
            </a:r>
            <a:r>
              <a:rPr lang="en-IN" dirty="0" smtClean="0"/>
              <a:t>extends from the pharyngeal opening to the glottis.</a:t>
            </a:r>
          </a:p>
          <a:p>
            <a:pPr lvl="0">
              <a:buNone/>
            </a:pPr>
            <a:r>
              <a:rPr lang="en-IN" b="1" dirty="0" err="1" smtClean="0">
                <a:solidFill>
                  <a:srgbClr val="FF0000"/>
                </a:solidFill>
              </a:rPr>
              <a:t>Aditus</a:t>
            </a:r>
            <a:r>
              <a:rPr lang="en-IN" b="1" dirty="0" smtClean="0">
                <a:solidFill>
                  <a:srgbClr val="FF0000"/>
                </a:solidFill>
              </a:rPr>
              <a:t> </a:t>
            </a:r>
            <a:r>
              <a:rPr lang="en-IN" b="1" dirty="0" err="1" smtClean="0">
                <a:solidFill>
                  <a:srgbClr val="FF0000"/>
                </a:solidFill>
              </a:rPr>
              <a:t>laryngis</a:t>
            </a:r>
            <a:r>
              <a:rPr lang="en-IN" b="1" dirty="0" smtClean="0">
                <a:solidFill>
                  <a:srgbClr val="FF0000"/>
                </a:solidFill>
              </a:rPr>
              <a:t>-</a:t>
            </a:r>
            <a:r>
              <a:rPr lang="en-IN" dirty="0" smtClean="0">
                <a:solidFill>
                  <a:srgbClr val="FF0000"/>
                </a:solidFill>
              </a:rPr>
              <a:t> </a:t>
            </a:r>
            <a:r>
              <a:rPr lang="en-IN" dirty="0" smtClean="0"/>
              <a:t>entrance to the cavity or upward facing oval opening from pharynx into vestibule.</a:t>
            </a:r>
          </a:p>
          <a:p>
            <a:pPr>
              <a:buNone/>
            </a:pPr>
            <a:r>
              <a:rPr lang="en-IN" b="1" dirty="0" smtClean="0">
                <a:solidFill>
                  <a:srgbClr val="FF0000"/>
                </a:solidFill>
              </a:rPr>
              <a:t>Lateral Ventricle </a:t>
            </a:r>
            <a:r>
              <a:rPr lang="en-IN" b="1" dirty="0" smtClean="0">
                <a:solidFill>
                  <a:srgbClr val="7030A0"/>
                </a:solidFill>
              </a:rPr>
              <a:t>: </a:t>
            </a:r>
            <a:r>
              <a:rPr lang="en-IN" dirty="0" smtClean="0"/>
              <a:t>is oval, shallow </a:t>
            </a:r>
            <a:r>
              <a:rPr lang="en-IN" b="1" dirty="0" smtClean="0"/>
              <a:t>depression</a:t>
            </a:r>
            <a:r>
              <a:rPr lang="en-IN" dirty="0" smtClean="0"/>
              <a:t> in the lateral wall of the vestibule just above the vocal fold</a:t>
            </a:r>
          </a:p>
          <a:p>
            <a:pPr>
              <a:buNone/>
            </a:pPr>
            <a:endParaRPr lang="en-IN" dirty="0" smtClean="0"/>
          </a:p>
          <a:p>
            <a:pPr lvl="0">
              <a:buNone/>
            </a:pPr>
            <a:endParaRPr lang="en-IN" dirty="0"/>
          </a:p>
        </p:txBody>
      </p:sp>
      <p:pic>
        <p:nvPicPr>
          <p:cNvPr id="4" name="Picture 2"/>
          <p:cNvPicPr>
            <a:picLocks noChangeAspect="1" noChangeArrowheads="1"/>
          </p:cNvPicPr>
          <p:nvPr/>
        </p:nvPicPr>
        <p:blipFill>
          <a:blip r:embed="rId2"/>
          <a:srcRect l="13906" t="13469" r="30470" b="24237"/>
          <a:stretch>
            <a:fillRect/>
          </a:stretch>
        </p:blipFill>
        <p:spPr bwMode="auto">
          <a:xfrm>
            <a:off x="5105400" y="838200"/>
            <a:ext cx="3719383" cy="3127663"/>
          </a:xfrm>
          <a:prstGeom prst="rect">
            <a:avLst/>
          </a:prstGeom>
          <a:noFill/>
          <a:ln w="9525">
            <a:noFill/>
            <a:miter lim="800000"/>
            <a:headEnd/>
            <a:tailEnd/>
          </a:ln>
          <a:effectLst/>
        </p:spPr>
      </p:pic>
      <p:pic>
        <p:nvPicPr>
          <p:cNvPr id="81921" name="Picture 1" descr="C:\Users\Dr. Abhinav\Desktop\images.jpg"/>
          <p:cNvPicPr>
            <a:picLocks noChangeAspect="1" noChangeArrowheads="1"/>
          </p:cNvPicPr>
          <p:nvPr/>
        </p:nvPicPr>
        <p:blipFill>
          <a:blip r:embed="rId3"/>
          <a:srcRect/>
          <a:stretch>
            <a:fillRect/>
          </a:stretch>
        </p:blipFill>
        <p:spPr bwMode="auto">
          <a:xfrm>
            <a:off x="5486400" y="4114800"/>
            <a:ext cx="3469456" cy="238125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4648200" cy="6324600"/>
          </a:xfrm>
        </p:spPr>
        <p:txBody>
          <a:bodyPr>
            <a:normAutofit fontScale="85000" lnSpcReduction="20000"/>
          </a:bodyPr>
          <a:lstStyle/>
          <a:p>
            <a:pPr>
              <a:buNone/>
            </a:pPr>
            <a:r>
              <a:rPr lang="en-IN" b="1" dirty="0" smtClean="0">
                <a:solidFill>
                  <a:srgbClr val="7030A0"/>
                </a:solidFill>
              </a:rPr>
              <a:t>2.Rima </a:t>
            </a:r>
            <a:r>
              <a:rPr lang="en-IN" b="1" dirty="0" err="1" smtClean="0">
                <a:solidFill>
                  <a:srgbClr val="7030A0"/>
                </a:solidFill>
              </a:rPr>
              <a:t>glottidis</a:t>
            </a:r>
            <a:r>
              <a:rPr lang="en-IN" b="1" dirty="0" smtClean="0">
                <a:solidFill>
                  <a:srgbClr val="7030A0"/>
                </a:solidFill>
              </a:rPr>
              <a:t> or glottis</a:t>
            </a:r>
            <a:r>
              <a:rPr lang="en-IN" b="1" dirty="0" smtClean="0"/>
              <a:t>:</a:t>
            </a:r>
          </a:p>
          <a:p>
            <a:pPr>
              <a:buNone/>
            </a:pPr>
            <a:r>
              <a:rPr lang="en-IN" dirty="0" smtClean="0"/>
              <a:t>narrow, vertical space of cavity between the vocal folds(vocal cords)  and vocal process of the </a:t>
            </a:r>
            <a:r>
              <a:rPr lang="en-IN" dirty="0" err="1" smtClean="0"/>
              <a:t>arytenoid</a:t>
            </a:r>
            <a:r>
              <a:rPr lang="en-IN" dirty="0" smtClean="0"/>
              <a:t> cartilages.</a:t>
            </a:r>
            <a:r>
              <a:rPr lang="en-GB" dirty="0" smtClean="0"/>
              <a:t> (wiki-The </a:t>
            </a:r>
            <a:r>
              <a:rPr lang="en-GB" dirty="0" err="1" smtClean="0"/>
              <a:t>rima</a:t>
            </a:r>
            <a:r>
              <a:rPr lang="en-GB" dirty="0" smtClean="0"/>
              <a:t> </a:t>
            </a:r>
            <a:r>
              <a:rPr lang="en-GB" dirty="0" err="1" smtClean="0"/>
              <a:t>glottidis</a:t>
            </a:r>
            <a:r>
              <a:rPr lang="en-GB" dirty="0" smtClean="0"/>
              <a:t> is </a:t>
            </a:r>
            <a:r>
              <a:rPr lang="en-GB" b="1" dirty="0" smtClean="0"/>
              <a:t>the opening between the true vocal cords and the </a:t>
            </a:r>
            <a:r>
              <a:rPr lang="en-GB" b="1" dirty="0" err="1" smtClean="0"/>
              <a:t>arytenoid</a:t>
            </a:r>
            <a:r>
              <a:rPr lang="en-GB" b="1" dirty="0" smtClean="0"/>
              <a:t> cartilages of the larynx)</a:t>
            </a:r>
            <a:r>
              <a:rPr lang="en-GB" dirty="0" smtClean="0"/>
              <a:t>.</a:t>
            </a:r>
            <a:endParaRPr lang="en-IN" dirty="0" smtClean="0"/>
          </a:p>
          <a:p>
            <a:pPr>
              <a:buNone/>
            </a:pPr>
            <a:r>
              <a:rPr lang="en-IN" dirty="0" smtClean="0"/>
              <a:t> it has cartilaginous and membranous parts.</a:t>
            </a:r>
          </a:p>
          <a:p>
            <a:pPr marL="514350" indent="-514350">
              <a:buAutoNum type="alphaLcPeriod"/>
            </a:pPr>
            <a:r>
              <a:rPr lang="en-IN" dirty="0" smtClean="0"/>
              <a:t>Cartilaginous part- bounded by vocal process(</a:t>
            </a:r>
            <a:r>
              <a:rPr lang="en-IN" dirty="0" err="1" smtClean="0"/>
              <a:t>arytenoid</a:t>
            </a:r>
            <a:r>
              <a:rPr lang="en-IN" dirty="0" smtClean="0"/>
              <a:t> )</a:t>
            </a:r>
          </a:p>
          <a:p>
            <a:pPr marL="514350" indent="-514350">
              <a:buAutoNum type="alphaLcPeriod"/>
            </a:pPr>
            <a:r>
              <a:rPr lang="en-IN" dirty="0" smtClean="0"/>
              <a:t>Membranous part- bounded by vocal fold/cord</a:t>
            </a:r>
          </a:p>
          <a:p>
            <a:endParaRPr lang="en-IN" dirty="0"/>
          </a:p>
        </p:txBody>
      </p:sp>
      <p:pic>
        <p:nvPicPr>
          <p:cNvPr id="80897" name="Picture 1" descr="C:\Users\Dr. Abhinav\Desktop\mfig001.jpg"/>
          <p:cNvPicPr>
            <a:picLocks noChangeAspect="1" noChangeArrowheads="1"/>
          </p:cNvPicPr>
          <p:nvPr/>
        </p:nvPicPr>
        <p:blipFill>
          <a:blip r:embed="rId2"/>
          <a:srcRect/>
          <a:stretch>
            <a:fillRect/>
          </a:stretch>
        </p:blipFill>
        <p:spPr bwMode="auto">
          <a:xfrm>
            <a:off x="5181600" y="84137"/>
            <a:ext cx="3733800" cy="4411663"/>
          </a:xfrm>
          <a:prstGeom prst="rect">
            <a:avLst/>
          </a:prstGeom>
          <a:noFill/>
        </p:spPr>
      </p:pic>
      <p:pic>
        <p:nvPicPr>
          <p:cNvPr id="80898" name="Picture 2"/>
          <p:cNvPicPr>
            <a:picLocks noChangeAspect="1" noChangeArrowheads="1"/>
          </p:cNvPicPr>
          <p:nvPr/>
        </p:nvPicPr>
        <p:blipFill>
          <a:blip r:embed="rId3"/>
          <a:srcRect l="14103" t="18462" r="62820" b="32308"/>
          <a:stretch>
            <a:fillRect/>
          </a:stretch>
        </p:blipFill>
        <p:spPr bwMode="auto">
          <a:xfrm>
            <a:off x="6324600" y="4191000"/>
            <a:ext cx="18288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126163"/>
          </a:xfrm>
        </p:spPr>
        <p:txBody>
          <a:bodyPr>
            <a:normAutofit fontScale="77500" lnSpcReduction="20000"/>
          </a:bodyPr>
          <a:lstStyle/>
          <a:p>
            <a:pPr>
              <a:buNone/>
            </a:pPr>
            <a:r>
              <a:rPr lang="en-IN" b="1" u="sng" dirty="0" smtClean="0">
                <a:solidFill>
                  <a:srgbClr val="FF0000"/>
                </a:solidFill>
              </a:rPr>
              <a:t>Vocal fold/cord-</a:t>
            </a:r>
            <a:r>
              <a:rPr lang="en-IN" b="1" dirty="0" smtClean="0">
                <a:solidFill>
                  <a:srgbClr val="FF0000"/>
                </a:solidFill>
              </a:rPr>
              <a:t> </a:t>
            </a:r>
            <a:r>
              <a:rPr lang="en-IN" b="1" dirty="0" smtClean="0"/>
              <a:t>are slight elevations where mucosa </a:t>
            </a:r>
            <a:r>
              <a:rPr lang="en-IN" dirty="0" smtClean="0"/>
              <a:t>crosses the vocal ligament (strong elastic </a:t>
            </a:r>
            <a:r>
              <a:rPr lang="en-IN" dirty="0" err="1" smtClean="0"/>
              <a:t>lig</a:t>
            </a:r>
            <a:r>
              <a:rPr lang="en-IN" dirty="0" smtClean="0"/>
              <a:t>. Extends from vocal process of </a:t>
            </a:r>
            <a:r>
              <a:rPr lang="en-IN" dirty="0" err="1" smtClean="0"/>
              <a:t>arytenoid</a:t>
            </a:r>
            <a:r>
              <a:rPr lang="en-IN" dirty="0" smtClean="0"/>
              <a:t> cartilage to dorsal surface of body of thyroid cartilage) and underlying parts of the </a:t>
            </a:r>
            <a:r>
              <a:rPr lang="en-IN" dirty="0" err="1" smtClean="0"/>
              <a:t>thyro-arytenoideus</a:t>
            </a:r>
            <a:r>
              <a:rPr lang="en-IN" dirty="0" smtClean="0"/>
              <a:t> Muscle.</a:t>
            </a:r>
          </a:p>
          <a:p>
            <a:pPr>
              <a:buNone/>
            </a:pPr>
            <a:r>
              <a:rPr lang="en-IN" dirty="0" smtClean="0"/>
              <a:t>Acc to </a:t>
            </a:r>
            <a:r>
              <a:rPr lang="en-IN" dirty="0" err="1" smtClean="0"/>
              <a:t>getty</a:t>
            </a:r>
            <a:r>
              <a:rPr lang="en-IN" dirty="0" smtClean="0"/>
              <a:t>- neither vestibular fold nor lateral ventricles are present in ruminants</a:t>
            </a:r>
          </a:p>
          <a:p>
            <a:pPr lvl="0">
              <a:buNone/>
            </a:pPr>
            <a:endParaRPr lang="en-IN" b="1" u="sng" dirty="0" smtClean="0">
              <a:solidFill>
                <a:srgbClr val="7030A0"/>
              </a:solidFill>
            </a:endParaRPr>
          </a:p>
          <a:p>
            <a:pPr lvl="0"/>
            <a:r>
              <a:rPr lang="en-IN" b="1" u="sng" dirty="0" smtClean="0">
                <a:solidFill>
                  <a:srgbClr val="7030A0"/>
                </a:solidFill>
              </a:rPr>
              <a:t>Caudal Compartment</a:t>
            </a:r>
            <a:r>
              <a:rPr lang="en-IN" b="1" dirty="0" smtClean="0">
                <a:solidFill>
                  <a:srgbClr val="7030A0"/>
                </a:solidFill>
              </a:rPr>
              <a:t> </a:t>
            </a:r>
            <a:r>
              <a:rPr lang="en-IN" dirty="0" smtClean="0"/>
              <a:t>:</a:t>
            </a:r>
          </a:p>
          <a:p>
            <a:pPr lvl="0"/>
            <a:r>
              <a:rPr lang="en-IN" dirty="0" smtClean="0"/>
              <a:t>Is continuous with trachea</a:t>
            </a:r>
          </a:p>
          <a:p>
            <a:pPr lvl="0"/>
            <a:r>
              <a:rPr lang="en-IN" dirty="0" smtClean="0"/>
              <a:t> It extends from the </a:t>
            </a:r>
            <a:r>
              <a:rPr lang="en-IN" dirty="0" err="1" smtClean="0"/>
              <a:t>rima</a:t>
            </a:r>
            <a:r>
              <a:rPr lang="en-IN" dirty="0" smtClean="0"/>
              <a:t> </a:t>
            </a:r>
            <a:r>
              <a:rPr lang="en-IN" dirty="0" err="1" smtClean="0"/>
              <a:t>glottidis</a:t>
            </a:r>
            <a:r>
              <a:rPr lang="en-IN" dirty="0" smtClean="0"/>
              <a:t> to the laryngeal outlet which is formed by the caudal border of the </a:t>
            </a:r>
            <a:r>
              <a:rPr lang="en-IN" dirty="0" err="1" smtClean="0"/>
              <a:t>cricoid</a:t>
            </a:r>
            <a:r>
              <a:rPr lang="en-IN" dirty="0" smtClean="0"/>
              <a:t> cartilage. </a:t>
            </a:r>
          </a:p>
          <a:p>
            <a:pPr lvl="0"/>
            <a:r>
              <a:rPr lang="en-IN" b="1" dirty="0" smtClean="0"/>
              <a:t>Enclosed by the </a:t>
            </a:r>
            <a:r>
              <a:rPr lang="en-IN" b="1" dirty="0" err="1" smtClean="0"/>
              <a:t>cricoid</a:t>
            </a:r>
            <a:r>
              <a:rPr lang="en-IN" b="1" dirty="0" smtClean="0"/>
              <a:t> cartilage </a:t>
            </a:r>
            <a:r>
              <a:rPr lang="en-IN" dirty="0" smtClean="0"/>
              <a:t>and </a:t>
            </a:r>
            <a:r>
              <a:rPr lang="en-IN" dirty="0" err="1" smtClean="0"/>
              <a:t>cricothyroid</a:t>
            </a:r>
            <a:r>
              <a:rPr lang="en-IN" dirty="0" smtClean="0"/>
              <a:t> membrane and is much longer dorsal than it is ventrally.</a:t>
            </a:r>
          </a:p>
          <a:p>
            <a:pPr lvl="0">
              <a:buNone/>
            </a:pPr>
            <a:r>
              <a:rPr lang="en-IN" dirty="0" smtClean="0"/>
              <a:t>				</a:t>
            </a:r>
            <a:r>
              <a:rPr lang="en-IN" b="1" dirty="0" smtClean="0">
                <a:solidFill>
                  <a:srgbClr val="FF0000"/>
                </a:solidFill>
              </a:rPr>
              <a:t>Larynx supply by</a:t>
            </a:r>
          </a:p>
          <a:p>
            <a:pPr lvl="0"/>
            <a:r>
              <a:rPr lang="en-IN" dirty="0" smtClean="0"/>
              <a:t>Anterior and posterior laryngeal arteries and internal branch of anterior laryngeal nerve (branch of </a:t>
            </a:r>
            <a:r>
              <a:rPr lang="en-IN" dirty="0" err="1" smtClean="0"/>
              <a:t>vagus</a:t>
            </a:r>
            <a:r>
              <a:rPr lang="en-IN" dirty="0" smtClean="0"/>
              <a:t>)</a:t>
            </a:r>
          </a:p>
          <a:p>
            <a:endParaRPr lang="en-IN"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l="13906" t="13469" r="30470" b="24237"/>
          <a:stretch>
            <a:fillRect/>
          </a:stretch>
        </p:blipFill>
        <p:spPr bwMode="auto">
          <a:xfrm>
            <a:off x="990601" y="457200"/>
            <a:ext cx="6709718" cy="5642263"/>
          </a:xfrm>
          <a:prstGeom prst="rect">
            <a:avLst/>
          </a:prstGeom>
          <a:noFill/>
          <a:ln w="9525">
            <a:noFill/>
            <a:miter lim="800000"/>
            <a:headEnd/>
            <a:tailEnd/>
          </a:ln>
          <a:effectLst/>
        </p:spPr>
      </p:pic>
      <p:cxnSp>
        <p:nvCxnSpPr>
          <p:cNvPr id="6" name="Straight Arrow Connector 5"/>
          <p:cNvCxnSpPr/>
          <p:nvPr/>
        </p:nvCxnSpPr>
        <p:spPr>
          <a:xfrm rot="5400000">
            <a:off x="4991100" y="2552700"/>
            <a:ext cx="685800" cy="304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71600" y="2819400"/>
            <a:ext cx="1248932" cy="369332"/>
          </a:xfrm>
          <a:prstGeom prst="rect">
            <a:avLst/>
          </a:prstGeom>
          <a:noFill/>
        </p:spPr>
        <p:txBody>
          <a:bodyPr wrap="none" rtlCol="0">
            <a:spAutoFit/>
          </a:bodyPr>
          <a:lstStyle/>
          <a:p>
            <a:r>
              <a:rPr lang="en-IN" dirty="0" smtClean="0"/>
              <a:t>EPIGLOTTIS</a:t>
            </a:r>
            <a:endParaRPr lang="en-IN" dirty="0"/>
          </a:p>
        </p:txBody>
      </p:sp>
      <p:sp>
        <p:nvSpPr>
          <p:cNvPr id="9" name="TextBox 8"/>
          <p:cNvSpPr txBox="1"/>
          <p:nvPr/>
        </p:nvSpPr>
        <p:spPr>
          <a:xfrm>
            <a:off x="2438400" y="1524000"/>
            <a:ext cx="1330621" cy="369332"/>
          </a:xfrm>
          <a:prstGeom prst="rect">
            <a:avLst/>
          </a:prstGeom>
          <a:noFill/>
        </p:spPr>
        <p:txBody>
          <a:bodyPr wrap="none" rtlCol="0">
            <a:spAutoFit/>
          </a:bodyPr>
          <a:lstStyle/>
          <a:p>
            <a:r>
              <a:rPr lang="en-IN" dirty="0" smtClean="0"/>
              <a:t>ARYTENOID </a:t>
            </a:r>
            <a:endParaRPr lang="en-IN" dirty="0"/>
          </a:p>
        </p:txBody>
      </p:sp>
      <p:sp>
        <p:nvSpPr>
          <p:cNvPr id="10" name="TextBox 9"/>
          <p:cNvSpPr txBox="1"/>
          <p:nvPr/>
        </p:nvSpPr>
        <p:spPr>
          <a:xfrm>
            <a:off x="5257800" y="2057400"/>
            <a:ext cx="1157048" cy="369332"/>
          </a:xfrm>
          <a:prstGeom prst="rect">
            <a:avLst/>
          </a:prstGeom>
          <a:noFill/>
        </p:spPr>
        <p:txBody>
          <a:bodyPr wrap="none" rtlCol="0">
            <a:spAutoFit/>
          </a:bodyPr>
          <a:lstStyle/>
          <a:p>
            <a:r>
              <a:rPr lang="en-IN" dirty="0" smtClean="0"/>
              <a:t>Vocal cord</a:t>
            </a:r>
            <a:endParaRPr lang="en-IN" dirty="0"/>
          </a:p>
        </p:txBody>
      </p:sp>
      <p:cxnSp>
        <p:nvCxnSpPr>
          <p:cNvPr id="13" name="Straight Arrow Connector 12"/>
          <p:cNvCxnSpPr/>
          <p:nvPr/>
        </p:nvCxnSpPr>
        <p:spPr>
          <a:xfrm rot="16200000" flipV="1">
            <a:off x="4876800" y="4114800"/>
            <a:ext cx="609600" cy="457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029200" y="4648200"/>
            <a:ext cx="1157048" cy="369332"/>
          </a:xfrm>
          <a:prstGeom prst="rect">
            <a:avLst/>
          </a:prstGeom>
          <a:noFill/>
        </p:spPr>
        <p:txBody>
          <a:bodyPr wrap="none" rtlCol="0">
            <a:spAutoFit/>
          </a:bodyPr>
          <a:lstStyle/>
          <a:p>
            <a:r>
              <a:rPr lang="en-IN" dirty="0" smtClean="0"/>
              <a:t>Vocal cord</a:t>
            </a:r>
            <a:endParaRPr lang="en-IN"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l="13906" t="13469" r="30470" b="24237"/>
          <a:stretch>
            <a:fillRect/>
          </a:stretch>
        </p:blipFill>
        <p:spPr bwMode="auto">
          <a:xfrm>
            <a:off x="990601" y="533399"/>
            <a:ext cx="6709718" cy="5642263"/>
          </a:xfrm>
          <a:prstGeom prst="rect">
            <a:avLst/>
          </a:prstGeom>
          <a:noFill/>
          <a:ln w="9525">
            <a:noFill/>
            <a:miter lim="800000"/>
            <a:headEnd/>
            <a:tailEnd/>
          </a:ln>
          <a:effectLst/>
        </p:spPr>
      </p:pic>
      <p:sp>
        <p:nvSpPr>
          <p:cNvPr id="8" name="TextBox 7"/>
          <p:cNvSpPr txBox="1"/>
          <p:nvPr/>
        </p:nvSpPr>
        <p:spPr>
          <a:xfrm>
            <a:off x="1371600" y="2819400"/>
            <a:ext cx="2581412" cy="461665"/>
          </a:xfrm>
          <a:prstGeom prst="rect">
            <a:avLst/>
          </a:prstGeom>
          <a:noFill/>
        </p:spPr>
        <p:txBody>
          <a:bodyPr wrap="none" rtlCol="0">
            <a:spAutoFit/>
          </a:bodyPr>
          <a:lstStyle/>
          <a:p>
            <a:r>
              <a:rPr lang="en-IN" sz="2400" b="1" dirty="0" smtClean="0">
                <a:solidFill>
                  <a:srgbClr val="FFC000"/>
                </a:solidFill>
              </a:rPr>
              <a:t>Vestibule/anterior</a:t>
            </a:r>
            <a:r>
              <a:rPr lang="en-IN" dirty="0" smtClean="0">
                <a:solidFill>
                  <a:srgbClr val="FFC000"/>
                </a:solidFill>
              </a:rPr>
              <a:t> </a:t>
            </a:r>
            <a:endParaRPr lang="en-IN" dirty="0">
              <a:solidFill>
                <a:srgbClr val="FFC000"/>
              </a:solidFill>
            </a:endParaRPr>
          </a:p>
        </p:txBody>
      </p:sp>
      <p:sp>
        <p:nvSpPr>
          <p:cNvPr id="9" name="TextBox 8"/>
          <p:cNvSpPr txBox="1"/>
          <p:nvPr/>
        </p:nvSpPr>
        <p:spPr>
          <a:xfrm>
            <a:off x="5715000" y="3581400"/>
            <a:ext cx="1494255" cy="646331"/>
          </a:xfrm>
          <a:prstGeom prst="rect">
            <a:avLst/>
          </a:prstGeom>
          <a:noFill/>
        </p:spPr>
        <p:txBody>
          <a:bodyPr wrap="none" rtlCol="0">
            <a:spAutoFit/>
          </a:bodyPr>
          <a:lstStyle/>
          <a:p>
            <a:r>
              <a:rPr lang="en-IN" b="1" dirty="0" smtClean="0">
                <a:solidFill>
                  <a:srgbClr val="FFC000"/>
                </a:solidFill>
              </a:rPr>
              <a:t>Posterior </a:t>
            </a:r>
          </a:p>
          <a:p>
            <a:r>
              <a:rPr lang="en-IN" b="1" dirty="0" smtClean="0">
                <a:solidFill>
                  <a:srgbClr val="FFC000"/>
                </a:solidFill>
              </a:rPr>
              <a:t>compartment</a:t>
            </a:r>
            <a:endParaRPr lang="en-IN" b="1" dirty="0">
              <a:solidFill>
                <a:srgbClr val="FFC000"/>
              </a:solidFill>
            </a:endParaRPr>
          </a:p>
        </p:txBody>
      </p:sp>
      <p:sp>
        <p:nvSpPr>
          <p:cNvPr id="10" name="TextBox 9"/>
          <p:cNvSpPr txBox="1"/>
          <p:nvPr/>
        </p:nvSpPr>
        <p:spPr>
          <a:xfrm>
            <a:off x="4343400" y="3352800"/>
            <a:ext cx="989373" cy="646331"/>
          </a:xfrm>
          <a:prstGeom prst="rect">
            <a:avLst/>
          </a:prstGeom>
          <a:noFill/>
        </p:spPr>
        <p:txBody>
          <a:bodyPr wrap="none" rtlCol="0">
            <a:spAutoFit/>
          </a:bodyPr>
          <a:lstStyle/>
          <a:p>
            <a:r>
              <a:rPr lang="en-IN" dirty="0" smtClean="0">
                <a:solidFill>
                  <a:srgbClr val="FFC000"/>
                </a:solidFill>
              </a:rPr>
              <a:t>GLOTTIS</a:t>
            </a:r>
          </a:p>
          <a:p>
            <a:r>
              <a:rPr lang="en-IN" dirty="0" smtClean="0">
                <a:solidFill>
                  <a:srgbClr val="FFC000"/>
                </a:solidFill>
              </a:rPr>
              <a:t>/Middle </a:t>
            </a:r>
            <a:endParaRPr lang="en-IN" dirty="0">
              <a:solidFill>
                <a:srgbClr val="FFC000"/>
              </a:solidFill>
            </a:endParaRPr>
          </a:p>
        </p:txBody>
      </p:sp>
      <p:cxnSp>
        <p:nvCxnSpPr>
          <p:cNvPr id="11" name="Straight Connector 10"/>
          <p:cNvCxnSpPr/>
          <p:nvPr/>
        </p:nvCxnSpPr>
        <p:spPr>
          <a:xfrm rot="5400000">
            <a:off x="2781300" y="2857500"/>
            <a:ext cx="3276600" cy="4572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00500" y="3238500"/>
            <a:ext cx="3276600" cy="45720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l="4608" r="-1382" b="25952"/>
          <a:stretch>
            <a:fillRect/>
          </a:stretch>
        </p:blipFill>
        <p:spPr bwMode="auto">
          <a:xfrm>
            <a:off x="1676400" y="447040"/>
            <a:ext cx="6858000" cy="590150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t="24746" r="4478"/>
          <a:stretch>
            <a:fillRect/>
          </a:stretch>
        </p:blipFill>
        <p:spPr bwMode="auto">
          <a:xfrm rot="5400000">
            <a:off x="1519939" y="4061"/>
            <a:ext cx="6027921" cy="63245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781800"/>
          </a:xfrm>
        </p:spPr>
        <p:txBody>
          <a:bodyPr>
            <a:normAutofit fontScale="70000" lnSpcReduction="20000"/>
          </a:bodyPr>
          <a:lstStyle/>
          <a:p>
            <a:pPr algn="ctr">
              <a:buNone/>
            </a:pPr>
            <a:r>
              <a:rPr lang="en-IN" sz="4500" b="1" dirty="0" smtClean="0">
                <a:solidFill>
                  <a:srgbClr val="C00000"/>
                </a:solidFill>
              </a:rPr>
              <a:t>Joints of Larynx</a:t>
            </a:r>
          </a:p>
          <a:p>
            <a:pPr lvl="0"/>
            <a:r>
              <a:rPr lang="en-IN" u="sng" dirty="0" err="1" smtClean="0">
                <a:solidFill>
                  <a:srgbClr val="7030A0"/>
                </a:solidFill>
              </a:rPr>
              <a:t>Cricothyroid</a:t>
            </a:r>
            <a:r>
              <a:rPr lang="en-IN" u="sng" dirty="0" smtClean="0">
                <a:solidFill>
                  <a:srgbClr val="7030A0"/>
                </a:solidFill>
              </a:rPr>
              <a:t> Joint</a:t>
            </a:r>
            <a:r>
              <a:rPr lang="en-IN" dirty="0" smtClean="0">
                <a:solidFill>
                  <a:srgbClr val="7030A0"/>
                </a:solidFill>
              </a:rPr>
              <a:t> </a:t>
            </a:r>
            <a:r>
              <a:rPr lang="en-IN" dirty="0" smtClean="0"/>
              <a:t>: It is in between (posterior) caudal </a:t>
            </a:r>
            <a:r>
              <a:rPr lang="en-IN" dirty="0" err="1" smtClean="0"/>
              <a:t>cornu</a:t>
            </a:r>
            <a:r>
              <a:rPr lang="en-IN" dirty="0" smtClean="0"/>
              <a:t> of thyroid and </a:t>
            </a:r>
            <a:r>
              <a:rPr lang="en-IN" dirty="0" err="1" smtClean="0"/>
              <a:t>cricoid</a:t>
            </a:r>
            <a:r>
              <a:rPr lang="en-IN" dirty="0" smtClean="0"/>
              <a:t> cartilage. Its movement is mainly rotation around the transverse axis.</a:t>
            </a:r>
          </a:p>
          <a:p>
            <a:pPr lvl="0"/>
            <a:r>
              <a:rPr lang="en-IN" u="sng" dirty="0" err="1" smtClean="0">
                <a:solidFill>
                  <a:srgbClr val="7030A0"/>
                </a:solidFill>
              </a:rPr>
              <a:t>Crico</a:t>
            </a:r>
            <a:r>
              <a:rPr lang="en-IN" u="sng" dirty="0" smtClean="0">
                <a:solidFill>
                  <a:srgbClr val="7030A0"/>
                </a:solidFill>
              </a:rPr>
              <a:t> </a:t>
            </a:r>
            <a:r>
              <a:rPr lang="en-IN" u="sng" dirty="0" err="1" smtClean="0">
                <a:solidFill>
                  <a:srgbClr val="7030A0"/>
                </a:solidFill>
              </a:rPr>
              <a:t>arytenoid</a:t>
            </a:r>
            <a:r>
              <a:rPr lang="en-IN" u="sng" dirty="0" smtClean="0">
                <a:solidFill>
                  <a:srgbClr val="7030A0"/>
                </a:solidFill>
              </a:rPr>
              <a:t> Jo</a:t>
            </a:r>
            <a:r>
              <a:rPr lang="en-IN" u="sng" dirty="0" smtClean="0"/>
              <a:t>int</a:t>
            </a:r>
            <a:r>
              <a:rPr lang="en-IN" dirty="0" smtClean="0"/>
              <a:t> : It is in between the anterior border of </a:t>
            </a:r>
            <a:r>
              <a:rPr lang="en-IN" dirty="0" err="1" smtClean="0"/>
              <a:t>cricoid</a:t>
            </a:r>
            <a:r>
              <a:rPr lang="en-IN" dirty="0" smtClean="0"/>
              <a:t> &amp; body of </a:t>
            </a:r>
            <a:r>
              <a:rPr lang="en-IN" dirty="0" err="1" smtClean="0"/>
              <a:t>arytendoid</a:t>
            </a:r>
            <a:r>
              <a:rPr lang="en-IN" dirty="0" smtClean="0"/>
              <a:t> cartilage. The movement is </a:t>
            </a:r>
            <a:r>
              <a:rPr lang="en-IN" dirty="0" err="1" smtClean="0"/>
              <a:t>rotaion</a:t>
            </a:r>
            <a:r>
              <a:rPr lang="en-IN" dirty="0" smtClean="0"/>
              <a:t> of </a:t>
            </a:r>
            <a:r>
              <a:rPr lang="en-IN" dirty="0" err="1" smtClean="0"/>
              <a:t>argtenoid</a:t>
            </a:r>
            <a:r>
              <a:rPr lang="en-IN" dirty="0" smtClean="0"/>
              <a:t> cartilage.</a:t>
            </a:r>
          </a:p>
          <a:p>
            <a:pPr lvl="0"/>
            <a:r>
              <a:rPr lang="en-IN" u="sng" dirty="0" err="1" smtClean="0">
                <a:solidFill>
                  <a:srgbClr val="7030A0"/>
                </a:solidFill>
              </a:rPr>
              <a:t>Thyrohyoid</a:t>
            </a:r>
            <a:r>
              <a:rPr lang="en-IN" u="sng" dirty="0" smtClean="0">
                <a:solidFill>
                  <a:srgbClr val="7030A0"/>
                </a:solidFill>
              </a:rPr>
              <a:t> Joint</a:t>
            </a:r>
            <a:r>
              <a:rPr lang="en-IN" dirty="0" smtClean="0">
                <a:solidFill>
                  <a:srgbClr val="7030A0"/>
                </a:solidFill>
              </a:rPr>
              <a:t> : </a:t>
            </a:r>
            <a:r>
              <a:rPr lang="en-IN" dirty="0" smtClean="0"/>
              <a:t>It is between </a:t>
            </a:r>
            <a:r>
              <a:rPr lang="en-IN" dirty="0" err="1" smtClean="0"/>
              <a:t>rostral</a:t>
            </a:r>
            <a:r>
              <a:rPr lang="en-IN" dirty="0" smtClean="0"/>
              <a:t> </a:t>
            </a:r>
            <a:r>
              <a:rPr lang="en-IN" dirty="0" err="1" smtClean="0"/>
              <a:t>cornu</a:t>
            </a:r>
            <a:r>
              <a:rPr lang="en-IN" dirty="0" smtClean="0"/>
              <a:t> of thyroid cartilage and thyroid </a:t>
            </a:r>
            <a:r>
              <a:rPr lang="en-IN" dirty="0" err="1" smtClean="0"/>
              <a:t>cornu</a:t>
            </a:r>
            <a:r>
              <a:rPr lang="en-IN" dirty="0" smtClean="0"/>
              <a:t> of hyoid bone. The movement is rotation along the transverse axis.</a:t>
            </a:r>
          </a:p>
          <a:p>
            <a:pPr algn="ctr">
              <a:buNone/>
            </a:pPr>
            <a:r>
              <a:rPr lang="en-IN" b="1" u="sng" dirty="0" smtClean="0">
                <a:solidFill>
                  <a:srgbClr val="C00000"/>
                </a:solidFill>
              </a:rPr>
              <a:t>Membranes</a:t>
            </a:r>
            <a:endParaRPr lang="en-IN" b="1" dirty="0" smtClean="0">
              <a:solidFill>
                <a:srgbClr val="C00000"/>
              </a:solidFill>
            </a:endParaRPr>
          </a:p>
          <a:p>
            <a:pPr lvl="0"/>
            <a:r>
              <a:rPr lang="en-IN" dirty="0" err="1" smtClean="0"/>
              <a:t>Thyrohyoid</a:t>
            </a:r>
            <a:r>
              <a:rPr lang="en-IN" dirty="0" smtClean="0"/>
              <a:t> </a:t>
            </a:r>
          </a:p>
          <a:p>
            <a:pPr lvl="0"/>
            <a:r>
              <a:rPr lang="en-IN" dirty="0" err="1" smtClean="0"/>
              <a:t>Crico</a:t>
            </a:r>
            <a:r>
              <a:rPr lang="en-IN" dirty="0" smtClean="0"/>
              <a:t> thyroid</a:t>
            </a:r>
          </a:p>
          <a:p>
            <a:pPr lvl="0"/>
            <a:r>
              <a:rPr lang="en-IN" dirty="0" err="1" smtClean="0"/>
              <a:t>Crico</a:t>
            </a:r>
            <a:r>
              <a:rPr lang="en-IN" dirty="0" smtClean="0"/>
              <a:t> tracheal</a:t>
            </a:r>
          </a:p>
          <a:p>
            <a:pPr algn="ctr">
              <a:buNone/>
            </a:pPr>
            <a:r>
              <a:rPr lang="en-IN" sz="3800" b="1" u="sng" dirty="0" smtClean="0">
                <a:solidFill>
                  <a:srgbClr val="C00000"/>
                </a:solidFill>
              </a:rPr>
              <a:t>Ligaments</a:t>
            </a:r>
            <a:endParaRPr lang="en-IN" sz="3800" b="1" dirty="0" smtClean="0">
              <a:solidFill>
                <a:srgbClr val="C00000"/>
              </a:solidFill>
            </a:endParaRPr>
          </a:p>
          <a:p>
            <a:pPr lvl="0"/>
            <a:r>
              <a:rPr lang="en-IN" dirty="0" err="1" smtClean="0"/>
              <a:t>Hyo</a:t>
            </a:r>
            <a:r>
              <a:rPr lang="en-IN" dirty="0" smtClean="0"/>
              <a:t> </a:t>
            </a:r>
            <a:r>
              <a:rPr lang="en-IN" dirty="0" err="1" smtClean="0"/>
              <a:t>epiglottic</a:t>
            </a:r>
            <a:r>
              <a:rPr lang="en-IN" dirty="0" smtClean="0"/>
              <a:t> </a:t>
            </a:r>
            <a:r>
              <a:rPr lang="en-IN" dirty="0" err="1" smtClean="0"/>
              <a:t>lig</a:t>
            </a:r>
            <a:r>
              <a:rPr lang="en-IN" dirty="0" smtClean="0"/>
              <a:t>.</a:t>
            </a:r>
          </a:p>
          <a:p>
            <a:pPr lvl="0"/>
            <a:r>
              <a:rPr lang="en-IN" dirty="0" err="1" smtClean="0"/>
              <a:t>Thyroepiglottic</a:t>
            </a:r>
            <a:r>
              <a:rPr lang="en-IN" dirty="0" smtClean="0"/>
              <a:t> </a:t>
            </a:r>
            <a:r>
              <a:rPr lang="en-IN" dirty="0" err="1" smtClean="0"/>
              <a:t>lig</a:t>
            </a:r>
            <a:r>
              <a:rPr lang="en-IN" dirty="0" smtClean="0"/>
              <a:t>.</a:t>
            </a:r>
          </a:p>
          <a:p>
            <a:pPr lvl="0"/>
            <a:r>
              <a:rPr lang="en-IN" dirty="0" smtClean="0"/>
              <a:t>Transverse </a:t>
            </a:r>
            <a:r>
              <a:rPr lang="en-IN" dirty="0" err="1" smtClean="0"/>
              <a:t>arytenoid</a:t>
            </a:r>
            <a:r>
              <a:rPr lang="en-IN" dirty="0" smtClean="0"/>
              <a:t> </a:t>
            </a:r>
            <a:r>
              <a:rPr lang="en-IN" dirty="0" err="1" smtClean="0"/>
              <a:t>lig</a:t>
            </a:r>
            <a:r>
              <a:rPr lang="en-IN" dirty="0" smtClean="0"/>
              <a:t>.</a:t>
            </a:r>
          </a:p>
          <a:p>
            <a:pPr lvl="0"/>
            <a:r>
              <a:rPr lang="en-IN" dirty="0" smtClean="0"/>
              <a:t>Vocal ligaments</a:t>
            </a:r>
          </a:p>
          <a:p>
            <a:endParaRPr lang="en-IN" dirty="0" smtClean="0"/>
          </a:p>
          <a:p>
            <a:endParaRPr lang="en-IN"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553200"/>
          </a:xfrm>
        </p:spPr>
        <p:txBody>
          <a:bodyPr>
            <a:normAutofit fontScale="85000" lnSpcReduction="10000"/>
          </a:bodyPr>
          <a:lstStyle/>
          <a:p>
            <a:pPr algn="ctr">
              <a:buNone/>
            </a:pPr>
            <a:r>
              <a:rPr lang="en-IN" b="1" u="sng" dirty="0" smtClean="0">
                <a:solidFill>
                  <a:srgbClr val="C00000"/>
                </a:solidFill>
              </a:rPr>
              <a:t>Muscles of the larynx</a:t>
            </a:r>
            <a:endParaRPr lang="en-IN" b="1" dirty="0" smtClean="0">
              <a:solidFill>
                <a:srgbClr val="C00000"/>
              </a:solidFill>
            </a:endParaRPr>
          </a:p>
          <a:p>
            <a:pPr lvl="0"/>
            <a:r>
              <a:rPr lang="en-IN" b="1" u="sng" dirty="0" smtClean="0">
                <a:solidFill>
                  <a:srgbClr val="7030A0"/>
                </a:solidFill>
              </a:rPr>
              <a:t>Extrinsic muscles:</a:t>
            </a:r>
            <a:r>
              <a:rPr lang="en-IN" dirty="0" smtClean="0"/>
              <a:t> their attachment lies outside the larynx.</a:t>
            </a:r>
          </a:p>
          <a:p>
            <a:pPr lvl="0"/>
            <a:r>
              <a:rPr lang="en-IN" b="1" u="sng" dirty="0" smtClean="0">
                <a:solidFill>
                  <a:srgbClr val="7030A0"/>
                </a:solidFill>
              </a:rPr>
              <a:t>Intrinsic Muscle</a:t>
            </a:r>
            <a:r>
              <a:rPr lang="en-IN" b="1" dirty="0" smtClean="0">
                <a:solidFill>
                  <a:srgbClr val="7030A0"/>
                </a:solidFill>
              </a:rPr>
              <a:t> </a:t>
            </a:r>
            <a:r>
              <a:rPr lang="en-IN" dirty="0" smtClean="0"/>
              <a:t>: both the attachments are confined to laryngeal cartilages.</a:t>
            </a:r>
          </a:p>
          <a:p>
            <a:pPr algn="ctr">
              <a:buNone/>
            </a:pPr>
            <a:r>
              <a:rPr lang="en-IN" b="1" u="sng" dirty="0" smtClean="0">
                <a:solidFill>
                  <a:srgbClr val="7030A0"/>
                </a:solidFill>
              </a:rPr>
              <a:t>Extrinsic muscles</a:t>
            </a:r>
            <a:endParaRPr lang="en-IN" b="1" dirty="0" smtClean="0">
              <a:solidFill>
                <a:srgbClr val="7030A0"/>
              </a:solidFill>
            </a:endParaRPr>
          </a:p>
          <a:p>
            <a:pPr lvl="0"/>
            <a:r>
              <a:rPr lang="en-IN" dirty="0" err="1" smtClean="0"/>
              <a:t>Hyothyroideus</a:t>
            </a:r>
            <a:r>
              <a:rPr lang="en-IN" dirty="0" smtClean="0"/>
              <a:t>- hyoid to thyroid cartilage</a:t>
            </a:r>
          </a:p>
          <a:p>
            <a:pPr lvl="0"/>
            <a:r>
              <a:rPr lang="en-IN" dirty="0" err="1" smtClean="0"/>
              <a:t>Hyo-epiglotticus</a:t>
            </a:r>
            <a:endParaRPr lang="en-IN" dirty="0" smtClean="0"/>
          </a:p>
          <a:p>
            <a:pPr lvl="0"/>
            <a:r>
              <a:rPr lang="en-IN" dirty="0" err="1" smtClean="0"/>
              <a:t>Sterno-thyrohyoideus</a:t>
            </a:r>
            <a:endParaRPr lang="en-IN" dirty="0" smtClean="0"/>
          </a:p>
          <a:p>
            <a:pPr algn="ctr">
              <a:buNone/>
            </a:pPr>
            <a:r>
              <a:rPr lang="en-IN" b="1" u="sng" dirty="0" smtClean="0">
                <a:solidFill>
                  <a:srgbClr val="7030A0"/>
                </a:solidFill>
              </a:rPr>
              <a:t>Intrinsic Muscles</a:t>
            </a:r>
            <a:endParaRPr lang="en-IN" b="1" dirty="0" smtClean="0">
              <a:solidFill>
                <a:srgbClr val="7030A0"/>
              </a:solidFill>
            </a:endParaRPr>
          </a:p>
          <a:p>
            <a:pPr lvl="0"/>
            <a:r>
              <a:rPr lang="en-IN" dirty="0" err="1" smtClean="0"/>
              <a:t>Crico-thyroideus</a:t>
            </a:r>
            <a:endParaRPr lang="en-IN" dirty="0" smtClean="0"/>
          </a:p>
          <a:p>
            <a:pPr lvl="0"/>
            <a:r>
              <a:rPr lang="en-IN" dirty="0" err="1" smtClean="0"/>
              <a:t>Crico-arytenoiedeus</a:t>
            </a:r>
            <a:r>
              <a:rPr lang="en-IN" dirty="0" smtClean="0"/>
              <a:t> </a:t>
            </a:r>
            <a:r>
              <a:rPr lang="en-IN" dirty="0" err="1" smtClean="0"/>
              <a:t>dorsalis</a:t>
            </a:r>
            <a:r>
              <a:rPr lang="en-IN" dirty="0" smtClean="0"/>
              <a:t> and </a:t>
            </a:r>
            <a:r>
              <a:rPr lang="en-IN" dirty="0" err="1" smtClean="0"/>
              <a:t>lateralis</a:t>
            </a:r>
            <a:r>
              <a:rPr lang="en-IN" dirty="0" smtClean="0"/>
              <a:t> </a:t>
            </a:r>
          </a:p>
          <a:p>
            <a:pPr lvl="0"/>
            <a:r>
              <a:rPr lang="en-IN" dirty="0" err="1" smtClean="0"/>
              <a:t>Arytenoideus</a:t>
            </a:r>
            <a:r>
              <a:rPr lang="en-IN" dirty="0" smtClean="0"/>
              <a:t> </a:t>
            </a:r>
            <a:r>
              <a:rPr lang="en-IN" dirty="0" err="1" smtClean="0"/>
              <a:t>transversus</a:t>
            </a:r>
            <a:endParaRPr lang="en-IN" dirty="0" smtClean="0"/>
          </a:p>
          <a:p>
            <a:pPr lvl="0"/>
            <a:r>
              <a:rPr lang="en-IN" dirty="0" err="1" smtClean="0"/>
              <a:t>Epiglotto-arytenoideus</a:t>
            </a:r>
            <a:endParaRPr lang="en-IN" dirty="0" smtClean="0"/>
          </a:p>
          <a:p>
            <a:pPr lvl="0"/>
            <a:r>
              <a:rPr lang="en-IN" dirty="0" err="1" smtClean="0"/>
              <a:t>Ventricularis</a:t>
            </a:r>
            <a:r>
              <a:rPr lang="en-IN" dirty="0" smtClean="0"/>
              <a:t> </a:t>
            </a:r>
          </a:p>
          <a:p>
            <a:endParaRPr lang="en-IN"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l="8560" t="6857" r="8502" b="5717"/>
          <a:stretch>
            <a:fillRect/>
          </a:stretch>
        </p:blipFill>
        <p:spPr bwMode="auto">
          <a:xfrm>
            <a:off x="417739" y="495748"/>
            <a:ext cx="8269061" cy="54478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867400" cy="944562"/>
          </a:xfrm>
        </p:spPr>
        <p:txBody>
          <a:bodyPr>
            <a:normAutofit fontScale="90000"/>
          </a:bodyPr>
          <a:lstStyle/>
          <a:p>
            <a:r>
              <a:rPr lang="en-IN" b="1" u="sng" dirty="0" smtClean="0">
                <a:solidFill>
                  <a:srgbClr val="C00000"/>
                </a:solidFill>
              </a:rPr>
              <a:t>Trachea or Wind Pipe</a:t>
            </a:r>
            <a:r>
              <a:rPr lang="en-IN" dirty="0" smtClean="0">
                <a:solidFill>
                  <a:srgbClr val="C00000"/>
                </a:solidFill>
              </a:rPr>
              <a:t/>
            </a:r>
            <a:br>
              <a:rPr lang="en-IN" dirty="0" smtClean="0">
                <a:solidFill>
                  <a:srgbClr val="C00000"/>
                </a:solidFill>
              </a:rPr>
            </a:br>
            <a:endParaRPr lang="en-IN" dirty="0">
              <a:solidFill>
                <a:srgbClr val="C00000"/>
              </a:solidFill>
            </a:endParaRPr>
          </a:p>
        </p:txBody>
      </p:sp>
      <p:sp>
        <p:nvSpPr>
          <p:cNvPr id="3" name="Content Placeholder 2"/>
          <p:cNvSpPr>
            <a:spLocks noGrp="1"/>
          </p:cNvSpPr>
          <p:nvPr>
            <p:ph idx="1"/>
          </p:nvPr>
        </p:nvSpPr>
        <p:spPr>
          <a:xfrm>
            <a:off x="152400" y="838200"/>
            <a:ext cx="5562600" cy="6019800"/>
          </a:xfrm>
        </p:spPr>
        <p:txBody>
          <a:bodyPr>
            <a:normAutofit fontScale="85000" lnSpcReduction="20000"/>
          </a:bodyPr>
          <a:lstStyle/>
          <a:p>
            <a:r>
              <a:rPr lang="en-IN" dirty="0" smtClean="0"/>
              <a:t>Is a flexible, cartilaginous and membranous tube of about 65 cm long.</a:t>
            </a:r>
          </a:p>
          <a:p>
            <a:r>
              <a:rPr lang="en-IN" dirty="0" smtClean="0"/>
              <a:t> It extends caudal from the larynx at the level of </a:t>
            </a:r>
            <a:r>
              <a:rPr lang="en-IN" b="1" dirty="0" smtClean="0"/>
              <a:t>second cervical vertebra </a:t>
            </a:r>
            <a:r>
              <a:rPr lang="en-IN" dirty="0" smtClean="0"/>
              <a:t>to the level of </a:t>
            </a:r>
            <a:r>
              <a:rPr lang="en-IN" b="1" dirty="0" smtClean="0"/>
              <a:t>fifth thoracic vertebra</a:t>
            </a:r>
            <a:r>
              <a:rPr lang="en-IN" dirty="0" smtClean="0"/>
              <a:t> where is bifurcates into left and right principal bronchi. </a:t>
            </a:r>
          </a:p>
          <a:p>
            <a:r>
              <a:rPr lang="en-IN" dirty="0" smtClean="0"/>
              <a:t>At about the level of </a:t>
            </a:r>
            <a:r>
              <a:rPr lang="en-IN" b="1" dirty="0" smtClean="0"/>
              <a:t>3</a:t>
            </a:r>
            <a:r>
              <a:rPr lang="en-IN" b="1" baseline="30000" dirty="0" smtClean="0"/>
              <a:t>rd</a:t>
            </a:r>
            <a:r>
              <a:rPr lang="en-IN" b="1" dirty="0" smtClean="0"/>
              <a:t> inter costal space the trachea gives off an accessory bronchus </a:t>
            </a:r>
            <a:r>
              <a:rPr lang="en-IN" dirty="0" smtClean="0"/>
              <a:t>from the right side which terminates in the apical lobe of right lung. </a:t>
            </a:r>
          </a:p>
          <a:p>
            <a:r>
              <a:rPr lang="en-IN" dirty="0" smtClean="0"/>
              <a:t>trachea is more or less median in position except near its bifurcation where it is pushed to the right side.</a:t>
            </a:r>
          </a:p>
          <a:p>
            <a:endParaRPr lang="en-IN" dirty="0"/>
          </a:p>
        </p:txBody>
      </p:sp>
      <p:pic>
        <p:nvPicPr>
          <p:cNvPr id="4" name="Picture 2" descr="C:\Users\Dr Abhinav\Desktop\respiratory system\B9781437707465001026_f102-001-9781437707465.jpg"/>
          <p:cNvPicPr>
            <a:picLocks noChangeAspect="1" noChangeArrowheads="1"/>
          </p:cNvPicPr>
          <p:nvPr/>
        </p:nvPicPr>
        <p:blipFill>
          <a:blip r:embed="rId2"/>
          <a:srcRect/>
          <a:stretch>
            <a:fillRect/>
          </a:stretch>
        </p:blipFill>
        <p:spPr bwMode="auto">
          <a:xfrm>
            <a:off x="5791200" y="762000"/>
            <a:ext cx="2702288" cy="4525963"/>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991600" cy="6400800"/>
          </a:xfrm>
        </p:spPr>
        <p:txBody>
          <a:bodyPr>
            <a:normAutofit/>
          </a:bodyPr>
          <a:lstStyle/>
          <a:p>
            <a:pPr>
              <a:buNone/>
            </a:pPr>
            <a:r>
              <a:rPr lang="en-IN" dirty="0" smtClean="0"/>
              <a:t>	For the purpose of description it is divided into</a:t>
            </a:r>
          </a:p>
          <a:p>
            <a:pPr lvl="0"/>
            <a:r>
              <a:rPr lang="en-IN" b="1" dirty="0" smtClean="0"/>
              <a:t>Cervical part- in neck region</a:t>
            </a:r>
          </a:p>
          <a:p>
            <a:pPr lvl="0"/>
            <a:r>
              <a:rPr lang="en-IN" b="1" dirty="0" smtClean="0"/>
              <a:t>Thoracic part</a:t>
            </a:r>
          </a:p>
          <a:p>
            <a:r>
              <a:rPr lang="en-IN" b="1" dirty="0" err="1" smtClean="0">
                <a:solidFill>
                  <a:srgbClr val="C00000"/>
                </a:solidFill>
              </a:rPr>
              <a:t>Cervial</a:t>
            </a:r>
            <a:r>
              <a:rPr lang="en-IN" b="1" dirty="0" smtClean="0">
                <a:solidFill>
                  <a:srgbClr val="C00000"/>
                </a:solidFill>
              </a:rPr>
              <a:t> part </a:t>
            </a:r>
            <a:r>
              <a:rPr lang="en-IN" dirty="0" smtClean="0"/>
              <a:t>: related dorsally with </a:t>
            </a:r>
            <a:r>
              <a:rPr lang="en-IN" dirty="0" err="1" smtClean="0"/>
              <a:t>esophagus</a:t>
            </a:r>
            <a:r>
              <a:rPr lang="en-IN" dirty="0" smtClean="0"/>
              <a:t> up to 3</a:t>
            </a:r>
            <a:r>
              <a:rPr lang="en-IN" baseline="30000" dirty="0" smtClean="0"/>
              <a:t>rd</a:t>
            </a:r>
            <a:r>
              <a:rPr lang="en-IN" dirty="0" smtClean="0"/>
              <a:t> cervical vertebra and then to </a:t>
            </a:r>
            <a:r>
              <a:rPr lang="en-IN" b="1" dirty="0" err="1" smtClean="0"/>
              <a:t>longus</a:t>
            </a:r>
            <a:r>
              <a:rPr lang="en-IN" b="1" dirty="0" smtClean="0"/>
              <a:t> coli </a:t>
            </a:r>
            <a:r>
              <a:rPr lang="en-IN" dirty="0" smtClean="0"/>
              <a:t>muscle.</a:t>
            </a:r>
          </a:p>
          <a:p>
            <a:r>
              <a:rPr lang="en-IN" dirty="0" smtClean="0"/>
              <a:t>Ventrally to thymus gland and </a:t>
            </a:r>
            <a:r>
              <a:rPr lang="en-IN" b="1" dirty="0" err="1" smtClean="0"/>
              <a:t>sternothyrohyoideus</a:t>
            </a:r>
            <a:r>
              <a:rPr lang="en-IN" dirty="0" smtClean="0"/>
              <a:t> muscle</a:t>
            </a:r>
          </a:p>
          <a:p>
            <a:r>
              <a:rPr lang="en-IN" dirty="0" smtClean="0"/>
              <a:t>Laterally to- thyroid gland, jugular contents (common carotid artery, internal </a:t>
            </a:r>
            <a:r>
              <a:rPr lang="en-IN" dirty="0" err="1" smtClean="0"/>
              <a:t>jugalar</a:t>
            </a:r>
            <a:r>
              <a:rPr lang="en-IN" dirty="0" smtClean="0"/>
              <a:t> vein, </a:t>
            </a:r>
            <a:r>
              <a:rPr lang="en-IN" dirty="0" err="1" smtClean="0"/>
              <a:t>vago</a:t>
            </a:r>
            <a:r>
              <a:rPr lang="en-IN" dirty="0" smtClean="0"/>
              <a:t>-sympathetic trunk and recurrent laryngeal nerve) </a:t>
            </a:r>
          </a:p>
          <a:p>
            <a:endParaRPr lang="en-IN"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8991600" cy="6553200"/>
          </a:xfrm>
        </p:spPr>
        <p:txBody>
          <a:bodyPr>
            <a:normAutofit lnSpcReduction="10000"/>
          </a:bodyPr>
          <a:lstStyle/>
          <a:p>
            <a:pPr>
              <a:buNone/>
            </a:pPr>
            <a:r>
              <a:rPr lang="en-IN" u="sng" dirty="0" smtClean="0">
                <a:solidFill>
                  <a:srgbClr val="C00000"/>
                </a:solidFill>
              </a:rPr>
              <a:t>Thoracic Part</a:t>
            </a:r>
            <a:r>
              <a:rPr lang="en-IN" dirty="0" smtClean="0">
                <a:solidFill>
                  <a:srgbClr val="C00000"/>
                </a:solidFill>
              </a:rPr>
              <a:t>: </a:t>
            </a:r>
            <a:r>
              <a:rPr lang="en-IN" dirty="0" smtClean="0"/>
              <a:t>It lies in the cranial and middle parts of the </a:t>
            </a:r>
            <a:r>
              <a:rPr lang="en-IN" dirty="0" err="1" smtClean="0"/>
              <a:t>mediastinum</a:t>
            </a:r>
            <a:r>
              <a:rPr lang="en-IN" dirty="0" smtClean="0"/>
              <a:t>. The </a:t>
            </a:r>
            <a:r>
              <a:rPr lang="en-IN" dirty="0" err="1" smtClean="0"/>
              <a:t>esophagus</a:t>
            </a:r>
            <a:r>
              <a:rPr lang="en-IN" dirty="0" smtClean="0"/>
              <a:t> is on the left side for several inches and then passes to the dorsal surface.</a:t>
            </a:r>
          </a:p>
          <a:p>
            <a:pPr>
              <a:buNone/>
            </a:pPr>
            <a:r>
              <a:rPr lang="en-IN" dirty="0" smtClean="0"/>
              <a:t>Dorsally-</a:t>
            </a:r>
          </a:p>
          <a:p>
            <a:pPr>
              <a:buNone/>
            </a:pPr>
            <a:r>
              <a:rPr lang="en-IN" dirty="0" smtClean="0"/>
              <a:t>	the </a:t>
            </a:r>
            <a:r>
              <a:rPr lang="en-IN" dirty="0" err="1" smtClean="0"/>
              <a:t>longus</a:t>
            </a:r>
            <a:r>
              <a:rPr lang="en-IN" dirty="0" smtClean="0"/>
              <a:t> </a:t>
            </a:r>
            <a:r>
              <a:rPr lang="en-IN" dirty="0" err="1" smtClean="0"/>
              <a:t>colli</a:t>
            </a:r>
            <a:r>
              <a:rPr lang="en-IN" dirty="0" smtClean="0"/>
              <a:t> muscles, except in the region of its bifurcation where it is related to the oesophagus. </a:t>
            </a:r>
          </a:p>
          <a:p>
            <a:pPr>
              <a:buNone/>
            </a:pPr>
            <a:r>
              <a:rPr lang="en-IN" dirty="0" smtClean="0"/>
              <a:t>Ventrally- </a:t>
            </a:r>
          </a:p>
          <a:p>
            <a:pPr>
              <a:buNone/>
            </a:pPr>
            <a:r>
              <a:rPr lang="en-IN" dirty="0" smtClean="0"/>
              <a:t>	</a:t>
            </a:r>
            <a:r>
              <a:rPr lang="en-IN" dirty="0" err="1" smtClean="0"/>
              <a:t>brachiocephalic</a:t>
            </a:r>
            <a:r>
              <a:rPr lang="en-IN" dirty="0" smtClean="0"/>
              <a:t> trunk, the right common carotid artery, the right pulmonary artery, the left recurrent laryngeal nerve, the right cardio sympathetic nerves and the cranial </a:t>
            </a:r>
            <a:r>
              <a:rPr lang="en-IN" dirty="0" err="1" smtClean="0"/>
              <a:t>mediastinal</a:t>
            </a:r>
            <a:r>
              <a:rPr lang="en-IN" dirty="0" smtClean="0"/>
              <a:t> lymph nodes</a:t>
            </a:r>
            <a:endParaRPr lang="en-IN"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686800" cy="2209800"/>
          </a:xfrm>
        </p:spPr>
        <p:txBody>
          <a:bodyPr>
            <a:normAutofit/>
          </a:bodyPr>
          <a:lstStyle/>
          <a:p>
            <a:r>
              <a:rPr lang="en-IN" b="1" dirty="0" smtClean="0">
                <a:solidFill>
                  <a:srgbClr val="C00000"/>
                </a:solidFill>
              </a:rPr>
              <a:t>Apical bronchus </a:t>
            </a:r>
            <a:r>
              <a:rPr lang="en-IN" dirty="0" smtClean="0"/>
              <a:t>from trachea for apical lobe of right lung- at opposite to </a:t>
            </a:r>
            <a:r>
              <a:rPr lang="en-IN" b="1" dirty="0" smtClean="0">
                <a:solidFill>
                  <a:srgbClr val="C00000"/>
                </a:solidFill>
              </a:rPr>
              <a:t>3</a:t>
            </a:r>
            <a:r>
              <a:rPr lang="en-IN" b="1" baseline="30000" dirty="0" smtClean="0">
                <a:solidFill>
                  <a:srgbClr val="C00000"/>
                </a:solidFill>
              </a:rPr>
              <a:t>rd</a:t>
            </a:r>
            <a:r>
              <a:rPr lang="en-IN" b="1" dirty="0" smtClean="0">
                <a:solidFill>
                  <a:srgbClr val="C00000"/>
                </a:solidFill>
              </a:rPr>
              <a:t>  rib </a:t>
            </a:r>
          </a:p>
          <a:p>
            <a:r>
              <a:rPr lang="en-IN" b="1" dirty="0" smtClean="0">
                <a:solidFill>
                  <a:srgbClr val="C00000"/>
                </a:solidFill>
              </a:rPr>
              <a:t>Trachea terminates </a:t>
            </a:r>
            <a:r>
              <a:rPr lang="en-IN" dirty="0" smtClean="0"/>
              <a:t>into right and left bronchi –opposite to </a:t>
            </a:r>
            <a:r>
              <a:rPr lang="en-IN" b="1" dirty="0" smtClean="0">
                <a:solidFill>
                  <a:srgbClr val="C00000"/>
                </a:solidFill>
              </a:rPr>
              <a:t>5</a:t>
            </a:r>
            <a:r>
              <a:rPr lang="en-IN" b="1" baseline="30000" dirty="0" smtClean="0">
                <a:solidFill>
                  <a:srgbClr val="C00000"/>
                </a:solidFill>
              </a:rPr>
              <a:t>th</a:t>
            </a:r>
            <a:r>
              <a:rPr lang="en-IN" b="1" dirty="0" smtClean="0">
                <a:solidFill>
                  <a:srgbClr val="C00000"/>
                </a:solidFill>
              </a:rPr>
              <a:t> rib</a:t>
            </a:r>
          </a:p>
          <a:p>
            <a:endParaRPr lang="en-IN" b="1" dirty="0" smtClean="0">
              <a:solidFill>
                <a:srgbClr val="C00000"/>
              </a:solidFill>
            </a:endParaRPr>
          </a:p>
          <a:p>
            <a:endParaRPr lang="en-IN" dirty="0"/>
          </a:p>
        </p:txBody>
      </p:sp>
      <p:pic>
        <p:nvPicPr>
          <p:cNvPr id="1027" name="Picture 3"/>
          <p:cNvPicPr>
            <a:picLocks noChangeAspect="1" noChangeArrowheads="1"/>
          </p:cNvPicPr>
          <p:nvPr/>
        </p:nvPicPr>
        <p:blipFill>
          <a:blip r:embed="rId2"/>
          <a:srcRect t="51485" r="1396" b="990"/>
          <a:stretch>
            <a:fillRect/>
          </a:stretch>
        </p:blipFill>
        <p:spPr bwMode="auto">
          <a:xfrm>
            <a:off x="1447800" y="2606281"/>
            <a:ext cx="6172200" cy="3946919"/>
          </a:xfrm>
          <a:prstGeom prst="rect">
            <a:avLst/>
          </a:prstGeom>
          <a:noFill/>
          <a:ln w="9525">
            <a:noFill/>
            <a:miter lim="800000"/>
            <a:headEnd/>
            <a:tailEnd/>
          </a:ln>
          <a:effectLst/>
        </p:spPr>
      </p:pic>
      <p:sp>
        <p:nvSpPr>
          <p:cNvPr id="6" name="Down Arrow 5"/>
          <p:cNvSpPr/>
          <p:nvPr/>
        </p:nvSpPr>
        <p:spPr>
          <a:xfrm rot="4456509">
            <a:off x="4035248" y="2200213"/>
            <a:ext cx="164625" cy="23342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Down Arrow 7"/>
          <p:cNvSpPr/>
          <p:nvPr/>
        </p:nvSpPr>
        <p:spPr>
          <a:xfrm rot="17695284" flipH="1">
            <a:off x="1801890" y="3228460"/>
            <a:ext cx="45719" cy="18183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IN" sz="3200" b="1" dirty="0" smtClean="0">
                <a:solidFill>
                  <a:srgbClr val="C00000"/>
                </a:solidFill>
              </a:rPr>
              <a:t>Tracheal rings</a:t>
            </a:r>
            <a:endParaRPr lang="en-IN" sz="3200" b="1" dirty="0">
              <a:solidFill>
                <a:srgbClr val="C00000"/>
              </a:solidFill>
            </a:endParaRPr>
          </a:p>
        </p:txBody>
      </p:sp>
      <p:sp>
        <p:nvSpPr>
          <p:cNvPr id="3" name="Content Placeholder 2"/>
          <p:cNvSpPr>
            <a:spLocks noGrp="1"/>
          </p:cNvSpPr>
          <p:nvPr>
            <p:ph idx="1"/>
          </p:nvPr>
        </p:nvSpPr>
        <p:spPr>
          <a:xfrm>
            <a:off x="0" y="762000"/>
            <a:ext cx="5791200" cy="6096000"/>
          </a:xfrm>
        </p:spPr>
        <p:txBody>
          <a:bodyPr>
            <a:normAutofit fontScale="85000" lnSpcReduction="10000"/>
          </a:bodyPr>
          <a:lstStyle/>
          <a:p>
            <a:r>
              <a:rPr lang="en-IN" b="1" dirty="0" smtClean="0"/>
              <a:t>C shaped hyaline </a:t>
            </a:r>
            <a:r>
              <a:rPr lang="en-IN" dirty="0" smtClean="0"/>
              <a:t>cartilage</a:t>
            </a:r>
          </a:p>
          <a:p>
            <a:r>
              <a:rPr lang="en-IN" dirty="0" smtClean="0"/>
              <a:t>Incomplete dorsally</a:t>
            </a:r>
          </a:p>
          <a:p>
            <a:r>
              <a:rPr lang="en-IN" dirty="0" err="1" smtClean="0"/>
              <a:t>Fibroelastic</a:t>
            </a:r>
            <a:r>
              <a:rPr lang="en-IN" dirty="0" smtClean="0"/>
              <a:t> membrane encloses and connects the rings </a:t>
            </a:r>
          </a:p>
          <a:p>
            <a:r>
              <a:rPr lang="en-IN" dirty="0" smtClean="0"/>
              <a:t>Ventrally are wider and thicker</a:t>
            </a:r>
          </a:p>
          <a:p>
            <a:r>
              <a:rPr lang="en-IN" dirty="0" smtClean="0"/>
              <a:t>adjacent rings connected by-  </a:t>
            </a:r>
            <a:r>
              <a:rPr lang="en-IN" b="1" dirty="0" smtClean="0">
                <a:solidFill>
                  <a:srgbClr val="C00000"/>
                </a:solidFill>
              </a:rPr>
              <a:t>tracheal annular ligaments</a:t>
            </a:r>
          </a:p>
          <a:p>
            <a:r>
              <a:rPr lang="en-IN" b="1" dirty="0" smtClean="0"/>
              <a:t>First ring connect to </a:t>
            </a:r>
            <a:r>
              <a:rPr lang="en-IN" b="1" dirty="0" err="1" smtClean="0"/>
              <a:t>cricoid</a:t>
            </a:r>
            <a:r>
              <a:rPr lang="en-IN" b="1" dirty="0" smtClean="0"/>
              <a:t> cartilage by </a:t>
            </a:r>
            <a:r>
              <a:rPr lang="en-IN" b="1" dirty="0" err="1" smtClean="0">
                <a:solidFill>
                  <a:srgbClr val="C00000"/>
                </a:solidFill>
              </a:rPr>
              <a:t>cricotracheal</a:t>
            </a:r>
            <a:r>
              <a:rPr lang="en-IN" b="1" dirty="0" smtClean="0">
                <a:solidFill>
                  <a:srgbClr val="C00000"/>
                </a:solidFill>
              </a:rPr>
              <a:t> membrane</a:t>
            </a:r>
          </a:p>
          <a:p>
            <a:r>
              <a:rPr lang="en-IN" b="1" dirty="0" smtClean="0">
                <a:solidFill>
                  <a:schemeClr val="bg1">
                    <a:lumMod val="85000"/>
                  </a:schemeClr>
                </a:solidFill>
              </a:rPr>
              <a:t>Trachea composed of 1. cartilaginous rings 2. </a:t>
            </a:r>
            <a:r>
              <a:rPr lang="en-IN" b="1" dirty="0" err="1" smtClean="0">
                <a:solidFill>
                  <a:schemeClr val="bg1">
                    <a:lumMod val="85000"/>
                  </a:schemeClr>
                </a:solidFill>
              </a:rPr>
              <a:t>fibroelastic</a:t>
            </a:r>
            <a:r>
              <a:rPr lang="en-IN" b="1" dirty="0" smtClean="0">
                <a:solidFill>
                  <a:schemeClr val="bg1">
                    <a:lumMod val="85000"/>
                  </a:schemeClr>
                </a:solidFill>
              </a:rPr>
              <a:t> membrane 3. muscular layer 4. mucous membrane (</a:t>
            </a:r>
            <a:r>
              <a:rPr lang="en-IN" b="1" dirty="0" err="1" smtClean="0">
                <a:solidFill>
                  <a:schemeClr val="bg1">
                    <a:lumMod val="85000"/>
                  </a:schemeClr>
                </a:solidFill>
              </a:rPr>
              <a:t>tubuloalveolar</a:t>
            </a:r>
            <a:r>
              <a:rPr lang="en-IN" b="1" dirty="0" smtClean="0">
                <a:solidFill>
                  <a:schemeClr val="bg1">
                    <a:lumMod val="85000"/>
                  </a:schemeClr>
                </a:solidFill>
              </a:rPr>
              <a:t> glands)</a:t>
            </a:r>
          </a:p>
          <a:p>
            <a:endParaRPr lang="en-IN" dirty="0">
              <a:solidFill>
                <a:schemeClr val="bg1">
                  <a:lumMod val="85000"/>
                </a:schemeClr>
              </a:solidFill>
            </a:endParaRPr>
          </a:p>
        </p:txBody>
      </p:sp>
      <p:pic>
        <p:nvPicPr>
          <p:cNvPr id="5" name="Picture 2" descr="C:\Users\Dr. Abhinov\Downloads\WhatsApp Image 2021-07-22 at 7.54.16 AM (1).jpeg"/>
          <p:cNvPicPr>
            <a:picLocks noChangeAspect="1" noChangeArrowheads="1"/>
          </p:cNvPicPr>
          <p:nvPr/>
        </p:nvPicPr>
        <p:blipFill>
          <a:blip r:embed="rId2"/>
          <a:srcRect l="5372" t="26429" r="25099" b="14645"/>
          <a:stretch>
            <a:fillRect/>
          </a:stretch>
        </p:blipFill>
        <p:spPr bwMode="auto">
          <a:xfrm rot="16200000">
            <a:off x="5105401" y="1752599"/>
            <a:ext cx="4191000" cy="2667002"/>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r Abhinav\Desktop\respiratory system\tracheal+ring+horse+bovine+sheep+goat+trachea+ring+m.trachealis.jpg"/>
          <p:cNvPicPr>
            <a:picLocks noGrp="1" noChangeAspect="1" noChangeArrowheads="1"/>
          </p:cNvPicPr>
          <p:nvPr>
            <p:ph idx="1"/>
          </p:nvPr>
        </p:nvPicPr>
        <p:blipFill>
          <a:blip r:embed="rId2"/>
          <a:srcRect t="26938" b="14135"/>
          <a:stretch>
            <a:fillRect/>
          </a:stretch>
        </p:blipFill>
        <p:spPr bwMode="auto">
          <a:xfrm>
            <a:off x="0" y="3962400"/>
            <a:ext cx="6034617" cy="2667000"/>
          </a:xfrm>
          <a:prstGeom prst="rect">
            <a:avLst/>
          </a:prstGeom>
          <a:noFill/>
        </p:spPr>
      </p:pic>
      <p:pic>
        <p:nvPicPr>
          <p:cNvPr id="2051" name="Picture 3" descr="C:\Users\Dr Abhinav\Desktop\respiratory system\17bcd47b5f38792e2791ada26eb9320d.jpg"/>
          <p:cNvPicPr>
            <a:picLocks noChangeAspect="1" noChangeArrowheads="1"/>
          </p:cNvPicPr>
          <p:nvPr/>
        </p:nvPicPr>
        <p:blipFill>
          <a:blip r:embed="rId3"/>
          <a:srcRect t="14286" r="985"/>
          <a:stretch>
            <a:fillRect/>
          </a:stretch>
        </p:blipFill>
        <p:spPr bwMode="auto">
          <a:xfrm>
            <a:off x="0" y="0"/>
            <a:ext cx="5105400" cy="32004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l="14732" t="23571" r="10558" b="22554"/>
          <a:stretch>
            <a:fillRect/>
          </a:stretch>
        </p:blipFill>
        <p:spPr bwMode="auto">
          <a:xfrm>
            <a:off x="381000" y="152400"/>
            <a:ext cx="5410200" cy="2438400"/>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l="8418" t="42886" r="48648" b="37040"/>
          <a:stretch>
            <a:fillRect/>
          </a:stretch>
        </p:blipFill>
        <p:spPr bwMode="auto">
          <a:xfrm>
            <a:off x="1219200" y="2954701"/>
            <a:ext cx="5410200" cy="357733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IN" sz="3200" b="1" dirty="0" smtClean="0">
                <a:solidFill>
                  <a:srgbClr val="7030A0"/>
                </a:solidFill>
              </a:rPr>
              <a:t>The bronchi</a:t>
            </a:r>
            <a:endParaRPr lang="en-IN" sz="3200" b="1" dirty="0">
              <a:solidFill>
                <a:srgbClr val="7030A0"/>
              </a:solidFill>
            </a:endParaRPr>
          </a:p>
        </p:txBody>
      </p:sp>
      <p:sp>
        <p:nvSpPr>
          <p:cNvPr id="3" name="Content Placeholder 2"/>
          <p:cNvSpPr>
            <a:spLocks noGrp="1"/>
          </p:cNvSpPr>
          <p:nvPr>
            <p:ph idx="1"/>
          </p:nvPr>
        </p:nvSpPr>
        <p:spPr>
          <a:xfrm>
            <a:off x="0" y="762000"/>
            <a:ext cx="5257800" cy="5715000"/>
          </a:xfrm>
        </p:spPr>
        <p:txBody>
          <a:bodyPr>
            <a:normAutofit fontScale="70000" lnSpcReduction="20000"/>
          </a:bodyPr>
          <a:lstStyle/>
          <a:p>
            <a:r>
              <a:rPr lang="en-IN" dirty="0" smtClean="0"/>
              <a:t>Bronchi are branches of the trachea entering to lungs. </a:t>
            </a:r>
          </a:p>
          <a:p>
            <a:pPr>
              <a:buNone/>
            </a:pPr>
            <a:r>
              <a:rPr lang="en-IN" dirty="0" smtClean="0"/>
              <a:t>1. </a:t>
            </a:r>
            <a:r>
              <a:rPr lang="en-IN" b="1" dirty="0" smtClean="0"/>
              <a:t>Apical bronchus </a:t>
            </a:r>
            <a:r>
              <a:rPr lang="en-IN" dirty="0" smtClean="0"/>
              <a:t>or accessory bronchus arises from the right surface of the trachea opposite the </a:t>
            </a:r>
            <a:r>
              <a:rPr lang="en-IN" b="1" dirty="0" smtClean="0"/>
              <a:t>third rib/IC space about 7.5 to 10 cm before bifurcation</a:t>
            </a:r>
            <a:r>
              <a:rPr lang="en-IN" dirty="0" smtClean="0"/>
              <a:t>.</a:t>
            </a:r>
          </a:p>
          <a:p>
            <a:r>
              <a:rPr lang="en-IN" dirty="0" smtClean="0"/>
              <a:t> It enters the apical lobe and divides into anterior and posterior branches. </a:t>
            </a:r>
          </a:p>
          <a:p>
            <a:pPr>
              <a:buNone/>
            </a:pPr>
            <a:r>
              <a:rPr lang="en-IN" dirty="0" smtClean="0"/>
              <a:t>2. </a:t>
            </a:r>
            <a:r>
              <a:rPr lang="en-IN" b="1" dirty="0" smtClean="0"/>
              <a:t>Right and left primary bronchi </a:t>
            </a:r>
            <a:r>
              <a:rPr lang="en-IN" dirty="0" smtClean="0"/>
              <a:t>arise from the termination of the trachea. </a:t>
            </a:r>
          </a:p>
          <a:p>
            <a:pPr>
              <a:buNone/>
            </a:pPr>
            <a:r>
              <a:rPr lang="en-IN" dirty="0" smtClean="0"/>
              <a:t>	</a:t>
            </a:r>
            <a:r>
              <a:rPr lang="en-IN" dirty="0" smtClean="0">
                <a:solidFill>
                  <a:srgbClr val="7030A0"/>
                </a:solidFill>
              </a:rPr>
              <a:t>A. right bronchus </a:t>
            </a:r>
            <a:r>
              <a:rPr lang="en-IN" dirty="0" smtClean="0"/>
              <a:t>divides into secondary or lobar bronchi for cardiac, diaphragmatic and </a:t>
            </a:r>
            <a:r>
              <a:rPr lang="en-IN" dirty="0" err="1" smtClean="0"/>
              <a:t>mediastinal</a:t>
            </a:r>
            <a:r>
              <a:rPr lang="en-IN" dirty="0" smtClean="0"/>
              <a:t> lobes. </a:t>
            </a:r>
          </a:p>
          <a:p>
            <a:pPr>
              <a:buNone/>
            </a:pPr>
            <a:r>
              <a:rPr lang="en-IN" dirty="0" smtClean="0"/>
              <a:t>	B. </a:t>
            </a:r>
            <a:r>
              <a:rPr lang="en-IN" dirty="0" smtClean="0">
                <a:solidFill>
                  <a:srgbClr val="7030A0"/>
                </a:solidFill>
              </a:rPr>
              <a:t>left bronchus </a:t>
            </a:r>
            <a:r>
              <a:rPr lang="en-IN" dirty="0" smtClean="0"/>
              <a:t>gives secondary bronchi to the apical, cardiac and diaphragmatic lobes. </a:t>
            </a:r>
          </a:p>
          <a:p>
            <a:pPr>
              <a:buNone/>
            </a:pPr>
            <a:r>
              <a:rPr lang="en-IN" dirty="0" smtClean="0">
                <a:solidFill>
                  <a:srgbClr val="C00000"/>
                </a:solidFill>
              </a:rPr>
              <a:t>The structure of the bronchi is similar to the trachea but cartilaginous framework consist chiefly of plates instead of rings</a:t>
            </a:r>
          </a:p>
          <a:p>
            <a:endParaRPr lang="en-IN" dirty="0"/>
          </a:p>
        </p:txBody>
      </p:sp>
      <p:pic>
        <p:nvPicPr>
          <p:cNvPr id="4" name="Picture 3"/>
          <p:cNvPicPr>
            <a:picLocks noChangeAspect="1" noChangeArrowheads="1"/>
          </p:cNvPicPr>
          <p:nvPr/>
        </p:nvPicPr>
        <p:blipFill>
          <a:blip r:embed="rId2" cstate="print"/>
          <a:srcRect l="47619" t="8418" r="7143" b="54543"/>
          <a:stretch>
            <a:fillRect/>
          </a:stretch>
        </p:blipFill>
        <p:spPr bwMode="auto">
          <a:xfrm>
            <a:off x="5524500" y="152400"/>
            <a:ext cx="3619500" cy="4191000"/>
          </a:xfrm>
          <a:prstGeom prst="rect">
            <a:avLst/>
          </a:prstGeom>
          <a:noFill/>
          <a:ln w="9525">
            <a:noFill/>
            <a:miter lim="800000"/>
            <a:headEnd/>
            <a:tailEnd/>
          </a:ln>
          <a:effectLst/>
        </p:spPr>
      </p:pic>
      <p:pic>
        <p:nvPicPr>
          <p:cNvPr id="63490" name="Picture 2" descr="SEER Training: Bronchi, Bronchial Tree, &amp; Lungs"/>
          <p:cNvPicPr>
            <a:picLocks noChangeAspect="1" noChangeArrowheads="1"/>
          </p:cNvPicPr>
          <p:nvPr/>
        </p:nvPicPr>
        <p:blipFill>
          <a:blip r:embed="rId3"/>
          <a:srcRect/>
          <a:stretch>
            <a:fillRect/>
          </a:stretch>
        </p:blipFill>
        <p:spPr bwMode="auto">
          <a:xfrm>
            <a:off x="5313218" y="4419600"/>
            <a:ext cx="3512127" cy="222885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1066800"/>
          </a:xfrm>
        </p:spPr>
        <p:txBody>
          <a:bodyPr/>
          <a:lstStyle/>
          <a:p>
            <a:r>
              <a:rPr lang="en-IN" b="1" dirty="0" smtClean="0">
                <a:solidFill>
                  <a:srgbClr val="C00000"/>
                </a:solidFill>
              </a:rPr>
              <a:t>Bronchial tree</a:t>
            </a:r>
            <a:endParaRPr lang="en-IN" b="1" dirty="0">
              <a:solidFill>
                <a:srgbClr val="C00000"/>
              </a:solidFill>
            </a:endParaRPr>
          </a:p>
        </p:txBody>
      </p:sp>
      <p:sp>
        <p:nvSpPr>
          <p:cNvPr id="3" name="Content Placeholder 2"/>
          <p:cNvSpPr>
            <a:spLocks noGrp="1"/>
          </p:cNvSpPr>
          <p:nvPr>
            <p:ph idx="1"/>
          </p:nvPr>
        </p:nvSpPr>
        <p:spPr>
          <a:xfrm>
            <a:off x="0" y="762000"/>
            <a:ext cx="4419600" cy="5943600"/>
          </a:xfrm>
        </p:spPr>
        <p:txBody>
          <a:bodyPr>
            <a:normAutofit fontScale="77500" lnSpcReduction="20000"/>
          </a:bodyPr>
          <a:lstStyle/>
          <a:p>
            <a:endParaRPr lang="en-IN" sz="2400" dirty="0" smtClean="0"/>
          </a:p>
          <a:p>
            <a:r>
              <a:rPr lang="en-IN" sz="2400" dirty="0" smtClean="0"/>
              <a:t>this system of division IS </a:t>
            </a:r>
            <a:r>
              <a:rPr lang="en-IN" sz="2400" dirty="0" err="1" smtClean="0"/>
              <a:t>pseudodichotomous</a:t>
            </a:r>
            <a:r>
              <a:rPr lang="en-IN" sz="2400" dirty="0" smtClean="0"/>
              <a:t> branching because one daughter branch is larger in cross sectional area than other and because each of these branches exits the parent branch at different angles.</a:t>
            </a:r>
          </a:p>
          <a:p>
            <a:r>
              <a:rPr lang="en-IN" sz="2400" dirty="0" smtClean="0"/>
              <a:t>Bronchus-single, Bronchi- many</a:t>
            </a:r>
          </a:p>
          <a:p>
            <a:pPr>
              <a:buNone/>
            </a:pPr>
            <a:r>
              <a:rPr lang="en-IN" b="1" dirty="0" smtClean="0">
                <a:solidFill>
                  <a:srgbClr val="C00000"/>
                </a:solidFill>
              </a:rPr>
              <a:t>Tree (branching):</a:t>
            </a:r>
            <a:r>
              <a:rPr lang="en-IN" b="1" dirty="0" smtClean="0">
                <a:solidFill>
                  <a:srgbClr val="7030A0"/>
                </a:solidFill>
              </a:rPr>
              <a:t>trachea-bronchi -bronchiole</a:t>
            </a:r>
          </a:p>
          <a:p>
            <a:r>
              <a:rPr lang="en-IN" b="1" dirty="0" smtClean="0">
                <a:solidFill>
                  <a:srgbClr val="7030A0"/>
                </a:solidFill>
              </a:rPr>
              <a:t>Trachea</a:t>
            </a:r>
            <a:r>
              <a:rPr lang="en-IN" b="1" dirty="0" smtClean="0"/>
              <a:t>- primary </a:t>
            </a:r>
            <a:r>
              <a:rPr lang="en-IN" b="1" dirty="0" smtClean="0">
                <a:solidFill>
                  <a:srgbClr val="7030A0"/>
                </a:solidFill>
              </a:rPr>
              <a:t>bronchus</a:t>
            </a:r>
            <a:r>
              <a:rPr lang="en-IN" b="1" dirty="0" smtClean="0"/>
              <a:t>-lobar bronchus(for each lobe)-tertiary bronchus/segmental(for particular area in each lobe)-terminal bronchus-</a:t>
            </a:r>
            <a:r>
              <a:rPr lang="en-IN" b="1" dirty="0" err="1" smtClean="0">
                <a:solidFill>
                  <a:srgbClr val="7030A0"/>
                </a:solidFill>
              </a:rPr>
              <a:t>bronchiol</a:t>
            </a:r>
            <a:r>
              <a:rPr lang="en-IN" b="1" dirty="0" smtClean="0"/>
              <a:t> (</a:t>
            </a:r>
            <a:r>
              <a:rPr lang="en-IN" b="1" dirty="0" smtClean="0">
                <a:solidFill>
                  <a:srgbClr val="7030A0"/>
                </a:solidFill>
              </a:rPr>
              <a:t>no glands and no cartilage</a:t>
            </a:r>
            <a:r>
              <a:rPr lang="en-IN" b="1" dirty="0" smtClean="0"/>
              <a:t>)-terminal bronchiole-respiratory bronchiole-alveolar duct- alveolus</a:t>
            </a:r>
            <a:endParaRPr lang="en-IN" b="1" dirty="0"/>
          </a:p>
        </p:txBody>
      </p:sp>
      <p:pic>
        <p:nvPicPr>
          <p:cNvPr id="4" name="Picture 2" descr="C:\Users\Dr. Abhinov\Downloads\WhatsApp Image 2021-07-22 at 7.54.16 AM.jpeg"/>
          <p:cNvPicPr>
            <a:picLocks noChangeAspect="1" noChangeArrowheads="1"/>
          </p:cNvPicPr>
          <p:nvPr/>
        </p:nvPicPr>
        <p:blipFill>
          <a:blip r:embed="rId2"/>
          <a:srcRect l="28127" t="9594" r="37740" b="51682"/>
          <a:stretch>
            <a:fillRect/>
          </a:stretch>
        </p:blipFill>
        <p:spPr bwMode="auto">
          <a:xfrm rot="16200000">
            <a:off x="5615608" y="251794"/>
            <a:ext cx="3399187" cy="2895600"/>
          </a:xfrm>
          <a:prstGeom prst="rect">
            <a:avLst/>
          </a:prstGeom>
          <a:noFill/>
        </p:spPr>
      </p:pic>
      <p:pic>
        <p:nvPicPr>
          <p:cNvPr id="62466" name="Picture 2" descr="Bronchial Tree: Anatomy | Concise Medical Knowledge"/>
          <p:cNvPicPr>
            <a:picLocks noChangeAspect="1" noChangeArrowheads="1"/>
          </p:cNvPicPr>
          <p:nvPr/>
        </p:nvPicPr>
        <p:blipFill>
          <a:blip r:embed="rId3"/>
          <a:srcRect/>
          <a:stretch>
            <a:fillRect/>
          </a:stretch>
        </p:blipFill>
        <p:spPr bwMode="auto">
          <a:xfrm>
            <a:off x="5257800" y="3276600"/>
            <a:ext cx="3733800" cy="31115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229600" cy="715962"/>
          </a:xfrm>
        </p:spPr>
        <p:txBody>
          <a:bodyPr>
            <a:normAutofit fontScale="90000"/>
          </a:bodyPr>
          <a:lstStyle/>
          <a:p>
            <a:r>
              <a:rPr lang="en-IN" b="1" dirty="0" smtClean="0">
                <a:solidFill>
                  <a:srgbClr val="C00000"/>
                </a:solidFill>
              </a:rPr>
              <a:t>Lungs (</a:t>
            </a:r>
            <a:r>
              <a:rPr lang="en-IN" b="1" dirty="0" err="1" smtClean="0">
                <a:solidFill>
                  <a:srgbClr val="C00000"/>
                </a:solidFill>
              </a:rPr>
              <a:t>Pulmons</a:t>
            </a:r>
            <a:r>
              <a:rPr lang="en-IN" b="1" dirty="0" smtClean="0">
                <a:solidFill>
                  <a:srgbClr val="C00000"/>
                </a:solidFill>
              </a:rPr>
              <a:t>)  of Ox</a:t>
            </a:r>
            <a:endParaRPr lang="en-IN" b="1" dirty="0">
              <a:solidFill>
                <a:srgbClr val="C00000"/>
              </a:solidFill>
            </a:endParaRPr>
          </a:p>
        </p:txBody>
      </p:sp>
      <p:sp>
        <p:nvSpPr>
          <p:cNvPr id="3" name="Content Placeholder 2"/>
          <p:cNvSpPr>
            <a:spLocks noGrp="1"/>
          </p:cNvSpPr>
          <p:nvPr>
            <p:ph idx="1"/>
          </p:nvPr>
        </p:nvSpPr>
        <p:spPr>
          <a:xfrm>
            <a:off x="0" y="914400"/>
            <a:ext cx="9144000" cy="5943600"/>
          </a:xfrm>
        </p:spPr>
        <p:txBody>
          <a:bodyPr>
            <a:normAutofit fontScale="32500" lnSpcReduction="20000"/>
          </a:bodyPr>
          <a:lstStyle/>
          <a:p>
            <a:r>
              <a:rPr lang="en-US" sz="5500" dirty="0" smtClean="0"/>
              <a:t>Paired organs situated in the thoracic cavity.</a:t>
            </a:r>
          </a:p>
          <a:p>
            <a:pPr>
              <a:buNone/>
            </a:pPr>
            <a:r>
              <a:rPr lang="en-US" sz="5500" b="1" dirty="0" smtClean="0">
                <a:solidFill>
                  <a:srgbClr val="7030A0"/>
                </a:solidFill>
              </a:rPr>
              <a:t>Fetal lungs- </a:t>
            </a:r>
            <a:r>
              <a:rPr lang="en-US" sz="5500" dirty="0" smtClean="0"/>
              <a:t>smaller more firm, grey color, high specific gravity (sink in water)</a:t>
            </a:r>
          </a:p>
          <a:p>
            <a:pPr>
              <a:buNone/>
            </a:pPr>
            <a:r>
              <a:rPr lang="en-US" sz="5500" b="1" dirty="0" smtClean="0">
                <a:solidFill>
                  <a:srgbClr val="7030A0"/>
                </a:solidFill>
              </a:rPr>
              <a:t>Adult lungs- </a:t>
            </a:r>
            <a:r>
              <a:rPr lang="en-US" sz="5500" dirty="0" smtClean="0"/>
              <a:t>Each lung is soft, spongy, highly elastic and pink in color. </a:t>
            </a:r>
          </a:p>
          <a:p>
            <a:r>
              <a:rPr lang="en-US" sz="5500" dirty="0" smtClean="0"/>
              <a:t>Low specific gravity because air (not sink in water)</a:t>
            </a:r>
          </a:p>
          <a:p>
            <a:r>
              <a:rPr lang="en-US" sz="5500" dirty="0" smtClean="0"/>
              <a:t>Fresh unpreserved lungs (pink color)-</a:t>
            </a:r>
            <a:r>
              <a:rPr lang="en-US" sz="5500" dirty="0" err="1" smtClean="0"/>
              <a:t>collaps</a:t>
            </a:r>
            <a:r>
              <a:rPr lang="en-US" sz="5500" dirty="0" smtClean="0"/>
              <a:t> 1/3 rd  of original size</a:t>
            </a:r>
          </a:p>
          <a:p>
            <a:r>
              <a:rPr lang="en-US" sz="5500" dirty="0" smtClean="0"/>
              <a:t>Persevered/embalmed (color varies)- maintain size</a:t>
            </a:r>
          </a:p>
          <a:p>
            <a:r>
              <a:rPr lang="en-US" sz="5500" dirty="0" smtClean="0"/>
              <a:t>Right lung is twice as large as left lung because 1. Heart being further to left side 2. Extra lobe (intermediate)and apical are larger 3. in young animals thymus gland further to left side</a:t>
            </a:r>
          </a:p>
          <a:p>
            <a:r>
              <a:rPr lang="en-US" sz="5500" dirty="0" smtClean="0"/>
              <a:t>Lungs divided by fissures into distinct lobes</a:t>
            </a:r>
          </a:p>
          <a:p>
            <a:pPr>
              <a:buNone/>
            </a:pPr>
            <a:r>
              <a:rPr lang="en-US" sz="5500" dirty="0" smtClean="0"/>
              <a:t> </a:t>
            </a:r>
            <a:r>
              <a:rPr lang="en-US" sz="5900" b="1" dirty="0" smtClean="0">
                <a:solidFill>
                  <a:srgbClr val="C00000"/>
                </a:solidFill>
              </a:rPr>
              <a:t>Both the lungs have </a:t>
            </a:r>
            <a:r>
              <a:rPr lang="en-US" sz="5900" b="1" dirty="0" smtClean="0">
                <a:solidFill>
                  <a:srgbClr val="7030A0"/>
                </a:solidFill>
              </a:rPr>
              <a:t>1.Apical/cranial 2. Cardiac/middle 3. Diaphragmatic lobe/caudal</a:t>
            </a:r>
          </a:p>
          <a:p>
            <a:r>
              <a:rPr lang="en-US" sz="5900" b="1" dirty="0" smtClean="0">
                <a:solidFill>
                  <a:srgbClr val="7030A0"/>
                </a:solidFill>
              </a:rPr>
              <a:t>Right lung have intermediate/</a:t>
            </a:r>
            <a:r>
              <a:rPr lang="en-US" sz="5900" b="1" dirty="0" err="1" smtClean="0">
                <a:solidFill>
                  <a:srgbClr val="7030A0"/>
                </a:solidFill>
              </a:rPr>
              <a:t>mediastinal</a:t>
            </a:r>
            <a:r>
              <a:rPr lang="en-US" sz="5900" b="1" dirty="0" smtClean="0">
                <a:solidFill>
                  <a:srgbClr val="7030A0"/>
                </a:solidFill>
              </a:rPr>
              <a:t> lobe/accessory also (Total -04 lobe)</a:t>
            </a:r>
          </a:p>
          <a:p>
            <a:pPr>
              <a:lnSpc>
                <a:spcPct val="220000"/>
              </a:lnSpc>
            </a:pPr>
            <a:r>
              <a:rPr lang="en-US" sz="5900" b="1" dirty="0" smtClean="0">
                <a:solidFill>
                  <a:srgbClr val="7030A0"/>
                </a:solidFill>
              </a:rPr>
              <a:t>Apical lobe of Right lung is often subdivided -02 </a:t>
            </a:r>
          </a:p>
          <a:p>
            <a:endParaRPr lang="en-US" dirty="0" smtClean="0"/>
          </a:p>
          <a:p>
            <a:endParaRPr lang="en-US" dirty="0" smtClean="0"/>
          </a:p>
          <a:p>
            <a:pPr>
              <a:buNone/>
            </a:pPr>
            <a:r>
              <a:rPr lang="en-US" dirty="0" smtClean="0"/>
              <a:t> </a:t>
            </a:r>
          </a:p>
          <a:p>
            <a:pPr>
              <a:buNone/>
            </a:pPr>
            <a:r>
              <a:rPr lang="en-US" b="1" dirty="0" smtClean="0">
                <a:solidFill>
                  <a:srgbClr val="7030A0"/>
                </a:solidFill>
              </a:rPr>
              <a:t>	</a:t>
            </a:r>
            <a:r>
              <a:rPr lang="en-US" dirty="0" smtClean="0"/>
              <a:t>		</a:t>
            </a:r>
            <a:endParaRPr lang="en-IN"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4572000" cy="6858000"/>
          </a:xfrm>
        </p:spPr>
        <p:txBody>
          <a:bodyPr>
            <a:normAutofit fontScale="70000" lnSpcReduction="20000"/>
          </a:bodyPr>
          <a:lstStyle/>
          <a:p>
            <a:pPr>
              <a:buNone/>
            </a:pPr>
            <a:r>
              <a:rPr lang="en-IN" b="1" u="sng" dirty="0" smtClean="0">
                <a:solidFill>
                  <a:srgbClr val="C00000"/>
                </a:solidFill>
              </a:rPr>
              <a:t>The Nasal Cavity</a:t>
            </a:r>
            <a:endParaRPr lang="en-IN" b="1" dirty="0" smtClean="0">
              <a:solidFill>
                <a:srgbClr val="C00000"/>
              </a:solidFill>
            </a:endParaRPr>
          </a:p>
          <a:p>
            <a:r>
              <a:rPr lang="en-IN" dirty="0" smtClean="0"/>
              <a:t> Nostrils lead into the nasal cavity. </a:t>
            </a:r>
          </a:p>
          <a:p>
            <a:r>
              <a:rPr lang="en-IN" dirty="0" smtClean="0"/>
              <a:t>occupies upper half of the face and is bounded by all of the facial bones except the mandible and hyoid. </a:t>
            </a:r>
          </a:p>
          <a:p>
            <a:endParaRPr lang="en-IN" dirty="0" smtClean="0"/>
          </a:p>
          <a:p>
            <a:r>
              <a:rPr lang="en-IN" dirty="0" smtClean="0"/>
              <a:t> Cavity is somewhat cone shaped with large end </a:t>
            </a:r>
            <a:r>
              <a:rPr lang="en-IN" dirty="0" err="1" smtClean="0"/>
              <a:t>posteriorly</a:t>
            </a:r>
            <a:r>
              <a:rPr lang="en-IN" dirty="0" smtClean="0"/>
              <a:t>. It is flattened on the ventral side where it is separated from the mouth cavity by the palate. </a:t>
            </a:r>
          </a:p>
          <a:p>
            <a:endParaRPr lang="en-IN" dirty="0" smtClean="0"/>
          </a:p>
          <a:p>
            <a:r>
              <a:rPr lang="en-IN" dirty="0" smtClean="0"/>
              <a:t> Cavity has Respiratory and </a:t>
            </a:r>
            <a:r>
              <a:rPr lang="en-IN" dirty="0" smtClean="0">
                <a:solidFill>
                  <a:srgbClr val="7030A0"/>
                </a:solidFill>
              </a:rPr>
              <a:t>Olfactory part- is smaller </a:t>
            </a:r>
            <a:r>
              <a:rPr lang="en-IN" dirty="0" err="1" smtClean="0">
                <a:solidFill>
                  <a:srgbClr val="7030A0"/>
                </a:solidFill>
              </a:rPr>
              <a:t>postero</a:t>
            </a:r>
            <a:r>
              <a:rPr lang="en-IN" dirty="0" smtClean="0">
                <a:solidFill>
                  <a:srgbClr val="7030A0"/>
                </a:solidFill>
              </a:rPr>
              <a:t>-dorsal part(have olfactory receptor cells) </a:t>
            </a:r>
            <a:r>
              <a:rPr lang="en-IN" dirty="0" smtClean="0"/>
              <a:t>and is continuous with respiratory part.</a:t>
            </a:r>
          </a:p>
          <a:p>
            <a:endParaRPr lang="en-IN" dirty="0" smtClean="0"/>
          </a:p>
          <a:p>
            <a:endParaRPr lang="en-IN" dirty="0"/>
          </a:p>
        </p:txBody>
      </p:sp>
      <p:pic>
        <p:nvPicPr>
          <p:cNvPr id="4" name="Picture 2" descr="C:\Users\Dr Abhinav\Desktop\respiratory system\the-anatomy-of-the-domestic-animals-veterinary-anatomy-respiratory-system-of-the-oxthe-nasal-cavity-537-respiratory-system-of-the-ox-the-nasal-cavity-the-nostrils-fig-379-situated-on-either-si.jpg"/>
          <p:cNvPicPr>
            <a:picLocks noChangeAspect="1" noChangeArrowheads="1"/>
          </p:cNvPicPr>
          <p:nvPr/>
        </p:nvPicPr>
        <p:blipFill>
          <a:blip r:embed="rId2"/>
          <a:srcRect r="1024" b="7183"/>
          <a:stretch>
            <a:fillRect/>
          </a:stretch>
        </p:blipFill>
        <p:spPr bwMode="auto">
          <a:xfrm>
            <a:off x="4648200" y="0"/>
            <a:ext cx="4191000" cy="3458592"/>
          </a:xfrm>
          <a:prstGeom prst="rect">
            <a:avLst/>
          </a:prstGeom>
          <a:noFill/>
        </p:spPr>
      </p:pic>
      <p:sp>
        <p:nvSpPr>
          <p:cNvPr id="5" name="Right Arrow 4"/>
          <p:cNvSpPr/>
          <p:nvPr/>
        </p:nvSpPr>
        <p:spPr>
          <a:xfrm rot="16200000">
            <a:off x="5134356" y="3171444"/>
            <a:ext cx="1847088"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Dr. Abhinov\Desktop\respiratory system\WhatsApp Image 2021-07-22 at 4.54.14 PM (2).jpeg"/>
          <p:cNvPicPr>
            <a:picLocks noGrp="1" noChangeAspect="1" noChangeArrowheads="1"/>
          </p:cNvPicPr>
          <p:nvPr>
            <p:ph idx="1"/>
          </p:nvPr>
        </p:nvPicPr>
        <p:blipFill>
          <a:blip r:embed="rId2"/>
          <a:srcRect/>
          <a:stretch>
            <a:fillRect/>
          </a:stretch>
        </p:blipFill>
        <p:spPr bwMode="auto">
          <a:xfrm>
            <a:off x="5105400" y="152400"/>
            <a:ext cx="3398387" cy="4525963"/>
          </a:xfrm>
          <a:prstGeom prst="rect">
            <a:avLst/>
          </a:prstGeom>
          <a:noFill/>
        </p:spPr>
      </p:pic>
      <p:pic>
        <p:nvPicPr>
          <p:cNvPr id="5" name="Picture 3" descr="C:\Users\Dr. Abhinov\Desktop\respiratory system\WhatsApp Image 2021-07-22 at 4.54.13 PM (2).jpeg"/>
          <p:cNvPicPr>
            <a:picLocks noChangeAspect="1" noChangeArrowheads="1"/>
          </p:cNvPicPr>
          <p:nvPr/>
        </p:nvPicPr>
        <p:blipFill>
          <a:blip r:embed="rId3"/>
          <a:srcRect l="5607" t="36667" r="10046"/>
          <a:stretch>
            <a:fillRect/>
          </a:stretch>
        </p:blipFill>
        <p:spPr bwMode="auto">
          <a:xfrm>
            <a:off x="152400" y="304800"/>
            <a:ext cx="4343400" cy="4343400"/>
          </a:xfrm>
          <a:prstGeom prst="rect">
            <a:avLst/>
          </a:prstGeom>
          <a:noFill/>
        </p:spPr>
      </p:pic>
      <p:cxnSp>
        <p:nvCxnSpPr>
          <p:cNvPr id="7" name="Straight Arrow Connector 6"/>
          <p:cNvCxnSpPr/>
          <p:nvPr/>
        </p:nvCxnSpPr>
        <p:spPr>
          <a:xfrm rot="16200000" flipV="1">
            <a:off x="2019300" y="2628900"/>
            <a:ext cx="1905000" cy="152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V="1">
            <a:off x="1676400" y="3048000"/>
            <a:ext cx="990600" cy="76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V="1">
            <a:off x="381000" y="2819400"/>
            <a:ext cx="990600" cy="76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flipH="1" flipV="1">
            <a:off x="7505700" y="4229100"/>
            <a:ext cx="5334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819400" y="3657600"/>
            <a:ext cx="828009" cy="369332"/>
          </a:xfrm>
          <a:prstGeom prst="rect">
            <a:avLst/>
          </a:prstGeom>
          <a:noFill/>
        </p:spPr>
        <p:txBody>
          <a:bodyPr wrap="square" rtlCol="0">
            <a:spAutoFit/>
          </a:bodyPr>
          <a:lstStyle/>
          <a:p>
            <a:r>
              <a:rPr lang="en-IN" b="1" dirty="0" smtClean="0">
                <a:solidFill>
                  <a:srgbClr val="C00000"/>
                </a:solidFill>
              </a:rPr>
              <a:t>Apical</a:t>
            </a:r>
            <a:endParaRPr lang="en-IN" b="1" dirty="0">
              <a:solidFill>
                <a:srgbClr val="C00000"/>
              </a:solidFill>
            </a:endParaRPr>
          </a:p>
        </p:txBody>
      </p:sp>
      <p:sp>
        <p:nvSpPr>
          <p:cNvPr id="16" name="TextBox 15"/>
          <p:cNvSpPr txBox="1"/>
          <p:nvPr/>
        </p:nvSpPr>
        <p:spPr>
          <a:xfrm>
            <a:off x="1828800" y="3505200"/>
            <a:ext cx="1056609" cy="369332"/>
          </a:xfrm>
          <a:prstGeom prst="rect">
            <a:avLst/>
          </a:prstGeom>
          <a:noFill/>
        </p:spPr>
        <p:txBody>
          <a:bodyPr wrap="square" rtlCol="0">
            <a:spAutoFit/>
          </a:bodyPr>
          <a:lstStyle/>
          <a:p>
            <a:r>
              <a:rPr lang="en-IN" b="1" dirty="0" smtClean="0">
                <a:solidFill>
                  <a:srgbClr val="C00000"/>
                </a:solidFill>
              </a:rPr>
              <a:t>Cardiac </a:t>
            </a:r>
            <a:endParaRPr lang="en-IN" b="1" dirty="0">
              <a:solidFill>
                <a:srgbClr val="C00000"/>
              </a:solidFill>
            </a:endParaRPr>
          </a:p>
        </p:txBody>
      </p:sp>
      <p:sp>
        <p:nvSpPr>
          <p:cNvPr id="17" name="TextBox 16"/>
          <p:cNvSpPr txBox="1"/>
          <p:nvPr/>
        </p:nvSpPr>
        <p:spPr>
          <a:xfrm>
            <a:off x="152400" y="3352800"/>
            <a:ext cx="1600200" cy="369332"/>
          </a:xfrm>
          <a:prstGeom prst="rect">
            <a:avLst/>
          </a:prstGeom>
          <a:noFill/>
        </p:spPr>
        <p:txBody>
          <a:bodyPr wrap="square" rtlCol="0">
            <a:spAutoFit/>
          </a:bodyPr>
          <a:lstStyle/>
          <a:p>
            <a:r>
              <a:rPr lang="en-IN" b="1" dirty="0" smtClean="0">
                <a:solidFill>
                  <a:srgbClr val="C00000"/>
                </a:solidFill>
              </a:rPr>
              <a:t>Diaphragmatic</a:t>
            </a:r>
            <a:endParaRPr lang="en-IN" b="1" dirty="0">
              <a:solidFill>
                <a:srgbClr val="C00000"/>
              </a:solidFill>
            </a:endParaRPr>
          </a:p>
        </p:txBody>
      </p:sp>
      <p:sp>
        <p:nvSpPr>
          <p:cNvPr id="18" name="TextBox 17"/>
          <p:cNvSpPr txBox="1"/>
          <p:nvPr/>
        </p:nvSpPr>
        <p:spPr>
          <a:xfrm>
            <a:off x="6934200" y="4267200"/>
            <a:ext cx="1481239" cy="369332"/>
          </a:xfrm>
          <a:prstGeom prst="rect">
            <a:avLst/>
          </a:prstGeom>
          <a:noFill/>
        </p:spPr>
        <p:txBody>
          <a:bodyPr wrap="none" rtlCol="0">
            <a:spAutoFit/>
          </a:bodyPr>
          <a:lstStyle/>
          <a:p>
            <a:r>
              <a:rPr lang="en-IN" b="1" dirty="0" smtClean="0">
                <a:solidFill>
                  <a:srgbClr val="C00000"/>
                </a:solidFill>
              </a:rPr>
              <a:t>Intermediate </a:t>
            </a:r>
            <a:endParaRPr lang="en-IN" b="1" dirty="0">
              <a:solidFill>
                <a:srgbClr val="C00000"/>
              </a:solidFill>
            </a:endParaRPr>
          </a:p>
        </p:txBody>
      </p:sp>
      <p:cxnSp>
        <p:nvCxnSpPr>
          <p:cNvPr id="19" name="Straight Arrow Connector 18"/>
          <p:cNvCxnSpPr/>
          <p:nvPr/>
        </p:nvCxnSpPr>
        <p:spPr>
          <a:xfrm rot="5400000" flipH="1" flipV="1">
            <a:off x="5600700" y="3086100"/>
            <a:ext cx="914400" cy="838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334000" y="3733800"/>
            <a:ext cx="657552" cy="369332"/>
          </a:xfrm>
          <a:prstGeom prst="rect">
            <a:avLst/>
          </a:prstGeom>
          <a:noFill/>
        </p:spPr>
        <p:txBody>
          <a:bodyPr wrap="none" rtlCol="0">
            <a:spAutoFit/>
          </a:bodyPr>
          <a:lstStyle/>
          <a:p>
            <a:r>
              <a:rPr lang="en-IN" b="1" dirty="0" err="1" smtClean="0">
                <a:solidFill>
                  <a:srgbClr val="FFC000"/>
                </a:solidFill>
              </a:rPr>
              <a:t>Hilus</a:t>
            </a:r>
            <a:endParaRPr lang="en-IN" b="1" dirty="0">
              <a:solidFill>
                <a:srgbClr val="FFC0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r. Abhinov\Downloads\WhatsApp Image 2021-07-23 at 8.49.29 AM.jpeg"/>
          <p:cNvPicPr>
            <a:picLocks noGrp="1" noChangeAspect="1" noChangeArrowheads="1"/>
          </p:cNvPicPr>
          <p:nvPr>
            <p:ph idx="1"/>
          </p:nvPr>
        </p:nvPicPr>
        <p:blipFill>
          <a:blip r:embed="rId2"/>
          <a:srcRect r="-127" b="11277"/>
          <a:stretch>
            <a:fillRect/>
          </a:stretch>
        </p:blipFill>
        <p:spPr bwMode="auto">
          <a:xfrm rot="16200000">
            <a:off x="694260" y="1250150"/>
            <a:ext cx="6764879" cy="44958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r. Abhinov\Desktop\respiratory system\download.jpg"/>
          <p:cNvPicPr>
            <a:picLocks noGrp="1" noChangeAspect="1" noChangeArrowheads="1"/>
          </p:cNvPicPr>
          <p:nvPr>
            <p:ph idx="1"/>
          </p:nvPr>
        </p:nvPicPr>
        <p:blipFill>
          <a:blip r:embed="rId2"/>
          <a:srcRect/>
          <a:stretch>
            <a:fillRect/>
          </a:stretch>
        </p:blipFill>
        <p:spPr bwMode="auto">
          <a:xfrm>
            <a:off x="0" y="0"/>
            <a:ext cx="3976687" cy="2978677"/>
          </a:xfrm>
          <a:prstGeom prst="rect">
            <a:avLst/>
          </a:prstGeom>
          <a:noFill/>
        </p:spPr>
      </p:pic>
      <p:pic>
        <p:nvPicPr>
          <p:cNvPr id="2051" name="Picture 3" descr="C:\Users\Dr. Abhinov\Desktop\respiratory system\images.jpg"/>
          <p:cNvPicPr>
            <a:picLocks noChangeAspect="1" noChangeArrowheads="1"/>
          </p:cNvPicPr>
          <p:nvPr/>
        </p:nvPicPr>
        <p:blipFill>
          <a:blip r:embed="rId3"/>
          <a:srcRect/>
          <a:stretch>
            <a:fillRect/>
          </a:stretch>
        </p:blipFill>
        <p:spPr bwMode="auto">
          <a:xfrm>
            <a:off x="4572000" y="0"/>
            <a:ext cx="3076575" cy="3392858"/>
          </a:xfrm>
          <a:prstGeom prst="rect">
            <a:avLst/>
          </a:prstGeom>
          <a:noFill/>
        </p:spPr>
      </p:pic>
      <p:pic>
        <p:nvPicPr>
          <p:cNvPr id="2052" name="Picture 4" descr="C:\Users\Dr. Abhinov\Desktop\respiratory system\human-feet-3d-model_D.jpg"/>
          <p:cNvPicPr>
            <a:picLocks noChangeAspect="1" noChangeArrowheads="1"/>
          </p:cNvPicPr>
          <p:nvPr/>
        </p:nvPicPr>
        <p:blipFill>
          <a:blip r:embed="rId4"/>
          <a:srcRect/>
          <a:stretch>
            <a:fillRect/>
          </a:stretch>
        </p:blipFill>
        <p:spPr bwMode="auto">
          <a:xfrm>
            <a:off x="457200" y="3352800"/>
            <a:ext cx="4343400" cy="3257550"/>
          </a:xfrm>
          <a:prstGeom prst="rect">
            <a:avLst/>
          </a:prstGeom>
          <a:noFill/>
        </p:spPr>
      </p:pic>
      <p:cxnSp>
        <p:nvCxnSpPr>
          <p:cNvPr id="8" name="Straight Arrow Connector 7"/>
          <p:cNvCxnSpPr/>
          <p:nvPr/>
        </p:nvCxnSpPr>
        <p:spPr>
          <a:xfrm rot="10800000">
            <a:off x="3429000" y="4953000"/>
            <a:ext cx="990600" cy="1588"/>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3200400" y="5334000"/>
            <a:ext cx="990600" cy="1588"/>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flipH="1" flipV="1">
            <a:off x="1714500" y="6057900"/>
            <a:ext cx="533400" cy="304800"/>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763000" cy="6553200"/>
          </a:xfrm>
        </p:spPr>
        <p:txBody>
          <a:bodyPr>
            <a:normAutofit/>
          </a:bodyPr>
          <a:lstStyle/>
          <a:p>
            <a:pPr>
              <a:buNone/>
            </a:pPr>
            <a:r>
              <a:rPr lang="en-US" b="1" dirty="0" smtClean="0">
                <a:solidFill>
                  <a:srgbClr val="C00000"/>
                </a:solidFill>
              </a:rPr>
              <a:t>DESCRIPTION-</a:t>
            </a:r>
            <a:r>
              <a:rPr lang="en-US" b="1" dirty="0" smtClean="0">
                <a:solidFill>
                  <a:srgbClr val="7030A0"/>
                </a:solidFill>
              </a:rPr>
              <a:t>  Apex, Base, 3 surfaces (3</a:t>
            </a:r>
            <a:r>
              <a:rPr lang="en-US" b="1" baseline="30000" dirty="0" smtClean="0">
                <a:solidFill>
                  <a:srgbClr val="7030A0"/>
                </a:solidFill>
              </a:rPr>
              <a:t>rd</a:t>
            </a:r>
            <a:r>
              <a:rPr lang="en-US" b="1" dirty="0" smtClean="0">
                <a:solidFill>
                  <a:srgbClr val="7030A0"/>
                </a:solidFill>
              </a:rPr>
              <a:t> is base)and 3 Borders</a:t>
            </a:r>
            <a:endParaRPr lang="en-IN" b="1" dirty="0" smtClean="0">
              <a:solidFill>
                <a:srgbClr val="7030A0"/>
              </a:solidFill>
            </a:endParaRPr>
          </a:p>
          <a:p>
            <a:pPr>
              <a:buNone/>
            </a:pPr>
            <a:r>
              <a:rPr lang="en-US" b="1" dirty="0" smtClean="0">
                <a:solidFill>
                  <a:srgbClr val="7030A0"/>
                </a:solidFill>
              </a:rPr>
              <a:t>Apex :- </a:t>
            </a:r>
            <a:r>
              <a:rPr lang="en-US" dirty="0" smtClean="0"/>
              <a:t>It is situated interiorly and occupies the cervical pleura. The apex of right lung is larger than left lung.</a:t>
            </a:r>
            <a:endParaRPr lang="en-IN" dirty="0" smtClean="0"/>
          </a:p>
          <a:p>
            <a:pPr>
              <a:buNone/>
            </a:pPr>
            <a:r>
              <a:rPr lang="en-US" b="1" dirty="0" smtClean="0">
                <a:solidFill>
                  <a:srgbClr val="7030A0"/>
                </a:solidFill>
              </a:rPr>
              <a:t>Base/diaphragmatic surface :- </a:t>
            </a:r>
            <a:r>
              <a:rPr lang="en-US" b="1" dirty="0" err="1" smtClean="0">
                <a:solidFill>
                  <a:srgbClr val="7030A0"/>
                </a:solidFill>
              </a:rPr>
              <a:t>oval,concave</a:t>
            </a:r>
            <a:r>
              <a:rPr lang="en-US" b="1" dirty="0" smtClean="0">
                <a:solidFill>
                  <a:srgbClr val="7030A0"/>
                </a:solidFill>
              </a:rPr>
              <a:t> ,smooth and related to diaphragm</a:t>
            </a:r>
          </a:p>
          <a:p>
            <a:pPr>
              <a:buNone/>
            </a:pPr>
            <a:r>
              <a:rPr lang="en-US" dirty="0" smtClean="0"/>
              <a:t> It is situated </a:t>
            </a:r>
            <a:r>
              <a:rPr lang="en-US" dirty="0" err="1" smtClean="0"/>
              <a:t>posteriorly</a:t>
            </a:r>
            <a:r>
              <a:rPr lang="en-US" dirty="0" smtClean="0"/>
              <a:t> and related to convex thoracic surface of diaphragm. It is concave elliptical in outline and bounded by basal border.</a:t>
            </a:r>
            <a:endParaRPr lang="en-IN" dirty="0" smtClean="0"/>
          </a:p>
          <a:p>
            <a:endParaRPr lang="en-IN"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r. Abhinov\Desktop\respiratory system\WhatsApp Image 2021-07-22 at 4.54.14 PM (1).jpeg"/>
          <p:cNvPicPr>
            <a:picLocks noGrp="1" noChangeAspect="1" noChangeArrowheads="1"/>
          </p:cNvPicPr>
          <p:nvPr>
            <p:ph idx="1"/>
          </p:nvPr>
        </p:nvPicPr>
        <p:blipFill>
          <a:blip r:embed="rId2"/>
          <a:srcRect/>
          <a:stretch>
            <a:fillRect/>
          </a:stretch>
        </p:blipFill>
        <p:spPr bwMode="auto">
          <a:xfrm>
            <a:off x="0" y="1229698"/>
            <a:ext cx="3733800" cy="4972665"/>
          </a:xfrm>
          <a:prstGeom prst="rect">
            <a:avLst/>
          </a:prstGeom>
          <a:noFill/>
        </p:spPr>
      </p:pic>
      <p:pic>
        <p:nvPicPr>
          <p:cNvPr id="4099" name="Picture 3" descr="C:\Users\Dr. Abhinov\Desktop\respiratory system\WhatsApp Image 2021-07-22 at 4.54.13 PM (2).jpeg"/>
          <p:cNvPicPr>
            <a:picLocks noChangeAspect="1" noChangeArrowheads="1"/>
          </p:cNvPicPr>
          <p:nvPr/>
        </p:nvPicPr>
        <p:blipFill>
          <a:blip r:embed="rId3"/>
          <a:srcRect l="5607" t="36667" r="10046"/>
          <a:stretch>
            <a:fillRect/>
          </a:stretch>
        </p:blipFill>
        <p:spPr bwMode="auto">
          <a:xfrm>
            <a:off x="4343400" y="1295400"/>
            <a:ext cx="4343400" cy="4343400"/>
          </a:xfrm>
          <a:prstGeom prst="rect">
            <a:avLst/>
          </a:prstGeom>
          <a:noFill/>
        </p:spPr>
      </p:pic>
      <p:cxnSp>
        <p:nvCxnSpPr>
          <p:cNvPr id="7" name="Straight Arrow Connector 6"/>
          <p:cNvCxnSpPr/>
          <p:nvPr/>
        </p:nvCxnSpPr>
        <p:spPr>
          <a:xfrm rot="5400000">
            <a:off x="2438400" y="1828800"/>
            <a:ext cx="533400"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438400" y="1447800"/>
            <a:ext cx="718082" cy="369332"/>
          </a:xfrm>
          <a:prstGeom prst="rect">
            <a:avLst/>
          </a:prstGeom>
          <a:noFill/>
        </p:spPr>
        <p:txBody>
          <a:bodyPr wrap="none" rtlCol="0">
            <a:spAutoFit/>
          </a:bodyPr>
          <a:lstStyle/>
          <a:p>
            <a:r>
              <a:rPr lang="en-IN" b="1" dirty="0" smtClean="0">
                <a:solidFill>
                  <a:srgbClr val="FFC000"/>
                </a:solidFill>
              </a:rPr>
              <a:t>Apex</a:t>
            </a:r>
            <a:r>
              <a:rPr lang="en-IN" dirty="0" smtClean="0"/>
              <a:t> </a:t>
            </a:r>
            <a:endParaRPr lang="en-IN" dirty="0"/>
          </a:p>
        </p:txBody>
      </p:sp>
      <p:sp>
        <p:nvSpPr>
          <p:cNvPr id="11" name="TextBox 10"/>
          <p:cNvSpPr txBox="1"/>
          <p:nvPr/>
        </p:nvSpPr>
        <p:spPr>
          <a:xfrm rot="4886925">
            <a:off x="98532" y="3986632"/>
            <a:ext cx="1625253" cy="369332"/>
          </a:xfrm>
          <a:prstGeom prst="rect">
            <a:avLst/>
          </a:prstGeom>
          <a:noFill/>
        </p:spPr>
        <p:txBody>
          <a:bodyPr wrap="none" rtlCol="0">
            <a:spAutoFit/>
          </a:bodyPr>
          <a:lstStyle/>
          <a:p>
            <a:r>
              <a:rPr lang="en-IN" b="1" dirty="0" smtClean="0">
                <a:solidFill>
                  <a:srgbClr val="FFC000"/>
                </a:solidFill>
              </a:rPr>
              <a:t>Coastal surface</a:t>
            </a:r>
            <a:endParaRPr lang="en-IN" b="1" dirty="0">
              <a:solidFill>
                <a:srgbClr val="FFC000"/>
              </a:solidFill>
            </a:endParaRPr>
          </a:p>
        </p:txBody>
      </p:sp>
      <p:cxnSp>
        <p:nvCxnSpPr>
          <p:cNvPr id="8" name="Straight Arrow Connector 7"/>
          <p:cNvCxnSpPr/>
          <p:nvPr/>
        </p:nvCxnSpPr>
        <p:spPr>
          <a:xfrm rot="5400000" flipH="1" flipV="1">
            <a:off x="1790700" y="4762500"/>
            <a:ext cx="609600" cy="76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752600" y="5029200"/>
            <a:ext cx="675185" cy="369332"/>
          </a:xfrm>
          <a:prstGeom prst="rect">
            <a:avLst/>
          </a:prstGeom>
          <a:noFill/>
        </p:spPr>
        <p:txBody>
          <a:bodyPr wrap="none" rtlCol="0">
            <a:spAutoFit/>
          </a:bodyPr>
          <a:lstStyle/>
          <a:p>
            <a:r>
              <a:rPr lang="en-IN" dirty="0" smtClean="0">
                <a:solidFill>
                  <a:srgbClr val="FFC000"/>
                </a:solidFill>
              </a:rPr>
              <a:t>Base</a:t>
            </a:r>
            <a:r>
              <a:rPr lang="en-IN" dirty="0" smtClean="0"/>
              <a:t> </a:t>
            </a:r>
            <a:endParaRPr lang="en-IN" dirty="0"/>
          </a:p>
        </p:txBody>
      </p:sp>
      <p:cxnSp>
        <p:nvCxnSpPr>
          <p:cNvPr id="14" name="Straight Arrow Connector 13"/>
          <p:cNvCxnSpPr/>
          <p:nvPr/>
        </p:nvCxnSpPr>
        <p:spPr>
          <a:xfrm rot="5400000" flipH="1" flipV="1">
            <a:off x="5867400" y="3657600"/>
            <a:ext cx="838200" cy="685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876800" y="4343400"/>
            <a:ext cx="1903598" cy="369332"/>
          </a:xfrm>
          <a:prstGeom prst="rect">
            <a:avLst/>
          </a:prstGeom>
          <a:noFill/>
        </p:spPr>
        <p:txBody>
          <a:bodyPr wrap="none" rtlCol="0">
            <a:spAutoFit/>
          </a:bodyPr>
          <a:lstStyle/>
          <a:p>
            <a:r>
              <a:rPr lang="en-IN" b="1" dirty="0" smtClean="0">
                <a:solidFill>
                  <a:srgbClr val="FFC000"/>
                </a:solidFill>
              </a:rPr>
              <a:t>Left Cardiac notch</a:t>
            </a:r>
            <a:endParaRPr lang="en-IN" b="1" dirty="0">
              <a:solidFill>
                <a:srgbClr val="FFC000"/>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40000" lnSpcReduction="20000"/>
          </a:bodyPr>
          <a:lstStyle/>
          <a:p>
            <a:pPr algn="ctr">
              <a:buNone/>
            </a:pPr>
            <a:r>
              <a:rPr lang="en-US" sz="6500" b="1" dirty="0" smtClean="0">
                <a:solidFill>
                  <a:srgbClr val="C00000"/>
                </a:solidFill>
              </a:rPr>
              <a:t>Surfaces :- </a:t>
            </a:r>
          </a:p>
          <a:p>
            <a:pPr>
              <a:buNone/>
            </a:pPr>
            <a:r>
              <a:rPr lang="en-US" sz="5500" b="1" dirty="0" smtClean="0">
                <a:solidFill>
                  <a:srgbClr val="C00000"/>
                </a:solidFill>
              </a:rPr>
              <a:t>1. Costal surface/lateral- </a:t>
            </a:r>
            <a:r>
              <a:rPr lang="en-US" sz="5500" dirty="0" smtClean="0"/>
              <a:t>largest, smooth and convex. It is related to ribs, costal cartilages and </a:t>
            </a:r>
            <a:r>
              <a:rPr lang="en-US" sz="5500" dirty="0" err="1" smtClean="0"/>
              <a:t>intercostal</a:t>
            </a:r>
            <a:r>
              <a:rPr lang="en-US" sz="5500" dirty="0" smtClean="0"/>
              <a:t> muscles. Costal impressions present. </a:t>
            </a:r>
          </a:p>
          <a:p>
            <a:pPr>
              <a:buNone/>
            </a:pPr>
            <a:r>
              <a:rPr lang="en-US" sz="5500" b="1" dirty="0" smtClean="0">
                <a:solidFill>
                  <a:srgbClr val="C00000"/>
                </a:solidFill>
              </a:rPr>
              <a:t>2. </a:t>
            </a:r>
            <a:r>
              <a:rPr lang="en-US" sz="5500" b="1" dirty="0" err="1" smtClean="0">
                <a:solidFill>
                  <a:srgbClr val="C00000"/>
                </a:solidFill>
              </a:rPr>
              <a:t>Mediastinal</a:t>
            </a:r>
            <a:r>
              <a:rPr lang="en-US" sz="5500" b="1" dirty="0" smtClean="0">
                <a:solidFill>
                  <a:srgbClr val="C00000"/>
                </a:solidFill>
              </a:rPr>
              <a:t> surface/medial- </a:t>
            </a:r>
            <a:r>
              <a:rPr lang="en-US" sz="5500" dirty="0" smtClean="0"/>
              <a:t>irregular and molded on organs or </a:t>
            </a:r>
            <a:r>
              <a:rPr lang="en-US" sz="5500" dirty="0" err="1" smtClean="0"/>
              <a:t>mediastinal</a:t>
            </a:r>
            <a:r>
              <a:rPr lang="en-US" sz="5500" dirty="0" smtClean="0"/>
              <a:t> space. Can be divided into small vertebral part and larger </a:t>
            </a:r>
            <a:r>
              <a:rPr lang="en-US" sz="5500" dirty="0" err="1" smtClean="0"/>
              <a:t>mediastinal</a:t>
            </a:r>
            <a:r>
              <a:rPr lang="en-US" sz="5500" dirty="0" smtClean="0"/>
              <a:t> part</a:t>
            </a:r>
          </a:p>
          <a:p>
            <a:pPr>
              <a:buNone/>
            </a:pPr>
            <a:r>
              <a:rPr lang="en-US" sz="5500" dirty="0" smtClean="0"/>
              <a:t>cardiac impression is </a:t>
            </a:r>
            <a:r>
              <a:rPr lang="en-US" sz="5500" dirty="0" err="1" smtClean="0"/>
              <a:t>large,concave</a:t>
            </a:r>
            <a:r>
              <a:rPr lang="en-US" sz="5500" dirty="0" smtClean="0"/>
              <a:t> area on apical and cardiac lobes due to contact with heart and pericardium (impression on right lung large because large apical lobe).</a:t>
            </a:r>
          </a:p>
          <a:p>
            <a:pPr>
              <a:buNone/>
            </a:pPr>
            <a:r>
              <a:rPr lang="en-US" sz="5500" dirty="0" err="1" smtClean="0"/>
              <a:t>Hilus</a:t>
            </a:r>
            <a:endParaRPr lang="en-US" sz="5500" dirty="0" smtClean="0"/>
          </a:p>
          <a:p>
            <a:pPr>
              <a:buNone/>
            </a:pPr>
            <a:r>
              <a:rPr lang="en-US" sz="5500" dirty="0" smtClean="0"/>
              <a:t>Esophageal groove</a:t>
            </a:r>
          </a:p>
          <a:p>
            <a:pPr>
              <a:buFontTx/>
              <a:buChar char="-"/>
            </a:pPr>
            <a:r>
              <a:rPr lang="en-US" sz="5500" dirty="0" smtClean="0"/>
              <a:t>Intermediate lobe appear on </a:t>
            </a:r>
            <a:r>
              <a:rPr lang="en-US" sz="5500" dirty="0" err="1" smtClean="0"/>
              <a:t>Mediastinal</a:t>
            </a:r>
            <a:r>
              <a:rPr lang="en-US" sz="5500" dirty="0" smtClean="0"/>
              <a:t> surface  of right lung.</a:t>
            </a:r>
          </a:p>
          <a:p>
            <a:pPr>
              <a:buFontTx/>
              <a:buChar char="-"/>
            </a:pPr>
            <a:endParaRPr lang="en-US" sz="5500"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b="1" dirty="0" smtClean="0">
                <a:solidFill>
                  <a:srgbClr val="C00000"/>
                </a:solidFill>
              </a:rPr>
              <a:t>Diaphragmatic surface- </a:t>
            </a:r>
            <a:r>
              <a:rPr lang="en-US" dirty="0" smtClean="0">
                <a:solidFill>
                  <a:srgbClr val="C00000"/>
                </a:solidFill>
              </a:rPr>
              <a:t>is concave related to diaphragm. Medial surface is less prominent and divided into vertebral and </a:t>
            </a:r>
            <a:r>
              <a:rPr lang="en-US" dirty="0" err="1" smtClean="0">
                <a:solidFill>
                  <a:srgbClr val="C00000"/>
                </a:solidFill>
              </a:rPr>
              <a:t>mediastinal</a:t>
            </a:r>
            <a:r>
              <a:rPr lang="en-US" dirty="0" smtClean="0">
                <a:solidFill>
                  <a:srgbClr val="C00000"/>
                </a:solidFill>
              </a:rPr>
              <a:t> parts. Vertebral part is small and related to thoracic vertebrae. </a:t>
            </a:r>
            <a:r>
              <a:rPr lang="en-US" dirty="0" err="1" smtClean="0">
                <a:solidFill>
                  <a:srgbClr val="C00000"/>
                </a:solidFill>
              </a:rPr>
              <a:t>Mediastinal</a:t>
            </a:r>
            <a:r>
              <a:rPr lang="en-US" dirty="0" smtClean="0">
                <a:solidFill>
                  <a:srgbClr val="C00000"/>
                </a:solidFill>
              </a:rPr>
              <a:t> part is related to heart and presents cardiac impression which is extensive on right lung. Posterior to </a:t>
            </a:r>
            <a:r>
              <a:rPr lang="en-US" dirty="0" err="1" smtClean="0">
                <a:solidFill>
                  <a:srgbClr val="C00000"/>
                </a:solidFill>
              </a:rPr>
              <a:t>hilus</a:t>
            </a:r>
            <a:r>
              <a:rPr lang="en-US" dirty="0" smtClean="0">
                <a:solidFill>
                  <a:srgbClr val="C00000"/>
                </a:solidFill>
              </a:rPr>
              <a:t> of each lung is not covered by pleura and bounded by line of reflection of pleura called as pulmonary ligament.</a:t>
            </a:r>
            <a:endParaRPr lang="en-IN" dirty="0" smtClean="0">
              <a:solidFill>
                <a:srgbClr val="C00000"/>
              </a:solidFill>
            </a:endParaRPr>
          </a:p>
          <a:p>
            <a:r>
              <a:rPr lang="en-US" dirty="0" smtClean="0">
                <a:solidFill>
                  <a:srgbClr val="C00000"/>
                </a:solidFill>
              </a:rPr>
              <a:t>Right lung presents cardiac impression and grooves formed by trachea, anterior vena cava, </a:t>
            </a:r>
            <a:r>
              <a:rPr lang="en-US" dirty="0" err="1" smtClean="0">
                <a:solidFill>
                  <a:srgbClr val="C00000"/>
                </a:solidFill>
              </a:rPr>
              <a:t>azygos</a:t>
            </a:r>
            <a:r>
              <a:rPr lang="en-US" dirty="0" smtClean="0">
                <a:solidFill>
                  <a:srgbClr val="C00000"/>
                </a:solidFill>
              </a:rPr>
              <a:t> vein, and </a:t>
            </a:r>
            <a:r>
              <a:rPr lang="en-US" dirty="0" err="1" smtClean="0">
                <a:solidFill>
                  <a:srgbClr val="C00000"/>
                </a:solidFill>
              </a:rPr>
              <a:t>costocervical</a:t>
            </a:r>
            <a:r>
              <a:rPr lang="en-US" dirty="0" smtClean="0">
                <a:solidFill>
                  <a:srgbClr val="C00000"/>
                </a:solidFill>
              </a:rPr>
              <a:t> vein, esophageal and internal thoracic vessels. Left lung presents cardiac impression and grooves formed by left </a:t>
            </a:r>
            <a:r>
              <a:rPr lang="en-US" dirty="0" err="1" smtClean="0">
                <a:solidFill>
                  <a:srgbClr val="C00000"/>
                </a:solidFill>
              </a:rPr>
              <a:t>azygos</a:t>
            </a:r>
            <a:r>
              <a:rPr lang="en-US" dirty="0" smtClean="0">
                <a:solidFill>
                  <a:srgbClr val="C00000"/>
                </a:solidFill>
              </a:rPr>
              <a:t> vein, esophagus and aorta.</a:t>
            </a:r>
            <a:endParaRPr lang="en-IN" dirty="0" smtClean="0">
              <a:solidFill>
                <a:srgbClr val="C00000"/>
              </a:solidFill>
            </a:endParaRPr>
          </a:p>
          <a:p>
            <a:endParaRPr lang="en-IN"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r. Abhinov\Desktop\respiratory system\WhatsApp Image 2021-07-22 at 4.54.15 PM (1).jpeg"/>
          <p:cNvPicPr>
            <a:picLocks noGrp="1" noChangeAspect="1" noChangeArrowheads="1"/>
          </p:cNvPicPr>
          <p:nvPr>
            <p:ph idx="1"/>
          </p:nvPr>
        </p:nvPicPr>
        <p:blipFill>
          <a:blip r:embed="rId2"/>
          <a:srcRect l="20851" t="18520" r="9640"/>
          <a:stretch>
            <a:fillRect/>
          </a:stretch>
        </p:blipFill>
        <p:spPr bwMode="auto">
          <a:xfrm>
            <a:off x="0" y="-71285"/>
            <a:ext cx="3657600" cy="5710085"/>
          </a:xfrm>
          <a:prstGeom prst="rect">
            <a:avLst/>
          </a:prstGeom>
          <a:noFill/>
        </p:spPr>
      </p:pic>
      <p:pic>
        <p:nvPicPr>
          <p:cNvPr id="5123" name="Picture 3" descr="C:\Users\Dr. Abhinov\Desktop\respiratory system\WhatsApp Image 2021-07-22 at 4.54.15 PM (2).jpeg"/>
          <p:cNvPicPr>
            <a:picLocks noChangeAspect="1" noChangeArrowheads="1"/>
          </p:cNvPicPr>
          <p:nvPr/>
        </p:nvPicPr>
        <p:blipFill>
          <a:blip r:embed="rId3"/>
          <a:srcRect/>
          <a:stretch>
            <a:fillRect/>
          </a:stretch>
        </p:blipFill>
        <p:spPr bwMode="auto">
          <a:xfrm>
            <a:off x="4648200" y="1219200"/>
            <a:ext cx="3776251" cy="5029200"/>
          </a:xfrm>
          <a:prstGeom prst="rect">
            <a:avLst/>
          </a:prstGeom>
          <a:noFill/>
        </p:spPr>
      </p:pic>
      <p:sp>
        <p:nvSpPr>
          <p:cNvPr id="6" name="TextBox 5"/>
          <p:cNvSpPr txBox="1"/>
          <p:nvPr/>
        </p:nvSpPr>
        <p:spPr>
          <a:xfrm rot="5630890">
            <a:off x="-90221" y="2302558"/>
            <a:ext cx="2058705" cy="369332"/>
          </a:xfrm>
          <a:prstGeom prst="rect">
            <a:avLst/>
          </a:prstGeom>
          <a:noFill/>
        </p:spPr>
        <p:txBody>
          <a:bodyPr wrap="none" rtlCol="0">
            <a:spAutoFit/>
          </a:bodyPr>
          <a:lstStyle/>
          <a:p>
            <a:r>
              <a:rPr lang="en-IN" b="1" dirty="0" err="1" smtClean="0">
                <a:solidFill>
                  <a:srgbClr val="FFC000"/>
                </a:solidFill>
              </a:rPr>
              <a:t>Mediastinal</a:t>
            </a:r>
            <a:r>
              <a:rPr lang="en-IN" b="1" dirty="0" smtClean="0">
                <a:solidFill>
                  <a:srgbClr val="FFC000"/>
                </a:solidFill>
              </a:rPr>
              <a:t> surface</a:t>
            </a:r>
            <a:endParaRPr lang="en-IN" b="1" dirty="0">
              <a:solidFill>
                <a:srgbClr val="FFC000"/>
              </a:solidFill>
            </a:endParaRPr>
          </a:p>
        </p:txBody>
      </p:sp>
      <p:sp>
        <p:nvSpPr>
          <p:cNvPr id="7" name="TextBox 6"/>
          <p:cNvSpPr txBox="1"/>
          <p:nvPr/>
        </p:nvSpPr>
        <p:spPr>
          <a:xfrm rot="4308181">
            <a:off x="4645775" y="3769188"/>
            <a:ext cx="1625253" cy="369332"/>
          </a:xfrm>
          <a:prstGeom prst="rect">
            <a:avLst/>
          </a:prstGeom>
          <a:noFill/>
        </p:spPr>
        <p:txBody>
          <a:bodyPr wrap="none" rtlCol="0">
            <a:spAutoFit/>
          </a:bodyPr>
          <a:lstStyle/>
          <a:p>
            <a:r>
              <a:rPr lang="en-IN" b="1" dirty="0" smtClean="0">
                <a:solidFill>
                  <a:srgbClr val="FFC000"/>
                </a:solidFill>
              </a:rPr>
              <a:t>Coastal surface</a:t>
            </a:r>
            <a:endParaRPr lang="en-IN" b="1" dirty="0">
              <a:solidFill>
                <a:srgbClr val="FFC000"/>
              </a:solidFill>
            </a:endParaRPr>
          </a:p>
        </p:txBody>
      </p:sp>
      <p:sp>
        <p:nvSpPr>
          <p:cNvPr id="8" name="Right Arrow 7"/>
          <p:cNvSpPr/>
          <p:nvPr/>
        </p:nvSpPr>
        <p:spPr>
          <a:xfrm rot="10800000">
            <a:off x="6172200" y="2362200"/>
            <a:ext cx="978408" cy="179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p:cNvSpPr txBox="1"/>
          <p:nvPr/>
        </p:nvSpPr>
        <p:spPr>
          <a:xfrm>
            <a:off x="7086600" y="2209800"/>
            <a:ext cx="1366721" cy="646331"/>
          </a:xfrm>
          <a:prstGeom prst="rect">
            <a:avLst/>
          </a:prstGeom>
          <a:noFill/>
        </p:spPr>
        <p:txBody>
          <a:bodyPr wrap="none" rtlCol="0">
            <a:spAutoFit/>
          </a:bodyPr>
          <a:lstStyle/>
          <a:p>
            <a:r>
              <a:rPr lang="en-IN" b="1" dirty="0" err="1" smtClean="0">
                <a:solidFill>
                  <a:srgbClr val="FFC000"/>
                </a:solidFill>
              </a:rPr>
              <a:t>Mediastinal</a:t>
            </a:r>
            <a:r>
              <a:rPr lang="en-IN" b="1" dirty="0" smtClean="0">
                <a:solidFill>
                  <a:srgbClr val="FFC000"/>
                </a:solidFill>
              </a:rPr>
              <a:t> </a:t>
            </a:r>
          </a:p>
          <a:p>
            <a:r>
              <a:rPr lang="en-IN" b="1" dirty="0" smtClean="0">
                <a:solidFill>
                  <a:srgbClr val="FFC000"/>
                </a:solidFill>
              </a:rPr>
              <a:t>surface</a:t>
            </a:r>
            <a:endParaRPr lang="en-IN" b="1" dirty="0">
              <a:solidFill>
                <a:srgbClr val="FFC000"/>
              </a:solidFill>
            </a:endParaRPr>
          </a:p>
        </p:txBody>
      </p:sp>
      <p:sp>
        <p:nvSpPr>
          <p:cNvPr id="10" name="TextBox 9"/>
          <p:cNvSpPr txBox="1"/>
          <p:nvPr/>
        </p:nvSpPr>
        <p:spPr>
          <a:xfrm>
            <a:off x="7239000" y="3886200"/>
            <a:ext cx="330540" cy="369332"/>
          </a:xfrm>
          <a:prstGeom prst="rect">
            <a:avLst/>
          </a:prstGeom>
          <a:noFill/>
        </p:spPr>
        <p:txBody>
          <a:bodyPr wrap="none" rtlCol="0">
            <a:spAutoFit/>
          </a:bodyPr>
          <a:lstStyle/>
          <a:p>
            <a:r>
              <a:rPr lang="en-IN" b="1" dirty="0" smtClean="0">
                <a:solidFill>
                  <a:srgbClr val="FFC000"/>
                </a:solidFill>
              </a:rPr>
              <a:t>D</a:t>
            </a:r>
            <a:endParaRPr lang="en-IN" b="1" dirty="0">
              <a:solidFill>
                <a:srgbClr val="FFC000"/>
              </a:solidFill>
            </a:endParaRPr>
          </a:p>
        </p:txBody>
      </p:sp>
      <p:sp>
        <p:nvSpPr>
          <p:cNvPr id="11" name="TextBox 10"/>
          <p:cNvSpPr txBox="1"/>
          <p:nvPr/>
        </p:nvSpPr>
        <p:spPr>
          <a:xfrm>
            <a:off x="5715000" y="3352800"/>
            <a:ext cx="320922" cy="369332"/>
          </a:xfrm>
          <a:prstGeom prst="rect">
            <a:avLst/>
          </a:prstGeom>
          <a:noFill/>
        </p:spPr>
        <p:txBody>
          <a:bodyPr wrap="none" rtlCol="0">
            <a:spAutoFit/>
          </a:bodyPr>
          <a:lstStyle/>
          <a:p>
            <a:r>
              <a:rPr lang="en-IN" b="1" dirty="0" smtClean="0">
                <a:solidFill>
                  <a:srgbClr val="FFC000"/>
                </a:solidFill>
              </a:rPr>
              <a:t>V</a:t>
            </a:r>
            <a:endParaRPr lang="en-IN" b="1" dirty="0">
              <a:solidFill>
                <a:srgbClr val="FFC000"/>
              </a:solidFill>
            </a:endParaRPr>
          </a:p>
        </p:txBody>
      </p:sp>
      <p:sp>
        <p:nvSpPr>
          <p:cNvPr id="12" name="TextBox 11"/>
          <p:cNvSpPr txBox="1"/>
          <p:nvPr/>
        </p:nvSpPr>
        <p:spPr>
          <a:xfrm>
            <a:off x="6096000" y="2743200"/>
            <a:ext cx="314510" cy="369332"/>
          </a:xfrm>
          <a:prstGeom prst="rect">
            <a:avLst/>
          </a:prstGeom>
          <a:noFill/>
        </p:spPr>
        <p:txBody>
          <a:bodyPr wrap="none" rtlCol="0">
            <a:spAutoFit/>
          </a:bodyPr>
          <a:lstStyle/>
          <a:p>
            <a:r>
              <a:rPr lang="en-IN" b="1" dirty="0" smtClean="0">
                <a:solidFill>
                  <a:srgbClr val="FFC000"/>
                </a:solidFill>
              </a:rPr>
              <a:t>B</a:t>
            </a:r>
            <a:endParaRPr lang="en-IN" b="1" dirty="0">
              <a:solidFill>
                <a:srgbClr val="FFC000"/>
              </a:solidFill>
            </a:endParaRPr>
          </a:p>
        </p:txBody>
      </p:sp>
      <p:sp>
        <p:nvSpPr>
          <p:cNvPr id="13" name="TextBox 12"/>
          <p:cNvSpPr txBox="1"/>
          <p:nvPr/>
        </p:nvSpPr>
        <p:spPr>
          <a:xfrm>
            <a:off x="4419600" y="152400"/>
            <a:ext cx="3560205" cy="584775"/>
          </a:xfrm>
          <a:prstGeom prst="rect">
            <a:avLst/>
          </a:prstGeom>
          <a:noFill/>
        </p:spPr>
        <p:txBody>
          <a:bodyPr wrap="none" rtlCol="0">
            <a:spAutoFit/>
          </a:bodyPr>
          <a:lstStyle/>
          <a:p>
            <a:r>
              <a:rPr lang="en-IN" sz="3200" b="1" dirty="0" smtClean="0">
                <a:solidFill>
                  <a:srgbClr val="C00000"/>
                </a:solidFill>
              </a:rPr>
              <a:t>Surface -2, border-3</a:t>
            </a:r>
            <a:endParaRPr lang="en-IN" sz="3200" b="1" dirty="0">
              <a:solidFill>
                <a:srgbClr val="C00000"/>
              </a:solidFill>
            </a:endParaRPr>
          </a:p>
        </p:txBody>
      </p:sp>
      <p:sp>
        <p:nvSpPr>
          <p:cNvPr id="14" name="TextBox 13"/>
          <p:cNvSpPr txBox="1"/>
          <p:nvPr/>
        </p:nvSpPr>
        <p:spPr>
          <a:xfrm rot="3218270">
            <a:off x="1459072" y="1492077"/>
            <a:ext cx="675185" cy="369332"/>
          </a:xfrm>
          <a:prstGeom prst="rect">
            <a:avLst/>
          </a:prstGeom>
          <a:noFill/>
        </p:spPr>
        <p:txBody>
          <a:bodyPr wrap="none" rtlCol="0">
            <a:spAutoFit/>
          </a:bodyPr>
          <a:lstStyle/>
          <a:p>
            <a:r>
              <a:rPr lang="en-IN" dirty="0" smtClean="0">
                <a:solidFill>
                  <a:srgbClr val="FFC000"/>
                </a:solidFill>
              </a:rPr>
              <a:t>Base </a:t>
            </a:r>
            <a:endParaRPr lang="en-IN" dirty="0">
              <a:solidFill>
                <a:srgbClr val="FFC00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8991600" cy="6553200"/>
          </a:xfrm>
        </p:spPr>
        <p:txBody>
          <a:bodyPr>
            <a:normAutofit fontScale="92500" lnSpcReduction="10000"/>
          </a:bodyPr>
          <a:lstStyle/>
          <a:p>
            <a:r>
              <a:rPr lang="en-US" b="1" dirty="0" smtClean="0">
                <a:solidFill>
                  <a:srgbClr val="C00000"/>
                </a:solidFill>
              </a:rPr>
              <a:t>Borders :- 3</a:t>
            </a:r>
          </a:p>
          <a:p>
            <a:pPr>
              <a:buNone/>
            </a:pPr>
            <a:r>
              <a:rPr lang="en-US" dirty="0" smtClean="0"/>
              <a:t>1. </a:t>
            </a:r>
            <a:r>
              <a:rPr lang="en-US" dirty="0" smtClean="0">
                <a:solidFill>
                  <a:srgbClr val="C00000"/>
                </a:solidFill>
              </a:rPr>
              <a:t>Dorsal border- </a:t>
            </a:r>
            <a:r>
              <a:rPr lang="en-US" dirty="0" smtClean="0"/>
              <a:t>thick, rounded and occupy space bounded by bodies of thoracic vertebrae and upper part of ribs.</a:t>
            </a:r>
          </a:p>
          <a:p>
            <a:pPr>
              <a:buNone/>
            </a:pPr>
            <a:r>
              <a:rPr lang="en-US" dirty="0" smtClean="0"/>
              <a:t>2. </a:t>
            </a:r>
            <a:r>
              <a:rPr lang="en-US" dirty="0" smtClean="0">
                <a:solidFill>
                  <a:srgbClr val="C00000"/>
                </a:solidFill>
              </a:rPr>
              <a:t>Ventral border </a:t>
            </a:r>
            <a:r>
              <a:rPr lang="en-US" dirty="0" smtClean="0"/>
              <a:t>is sharp, irregular and lies between thoracic wall and </a:t>
            </a:r>
            <a:r>
              <a:rPr lang="en-US" dirty="0" err="1" smtClean="0"/>
              <a:t>mediastinum</a:t>
            </a:r>
            <a:r>
              <a:rPr lang="en-US" dirty="0" smtClean="0"/>
              <a:t>.</a:t>
            </a:r>
          </a:p>
          <a:p>
            <a:pPr>
              <a:buNone/>
            </a:pPr>
            <a:r>
              <a:rPr lang="en-US" dirty="0" smtClean="0">
                <a:solidFill>
                  <a:srgbClr val="7030A0"/>
                </a:solidFill>
              </a:rPr>
              <a:t>Right lung- </a:t>
            </a:r>
            <a:r>
              <a:rPr lang="en-US" dirty="0" smtClean="0"/>
              <a:t>cardiac notch (small) at opposite to  ventral part of 4</a:t>
            </a:r>
            <a:r>
              <a:rPr lang="en-US" baseline="30000" dirty="0" smtClean="0"/>
              <a:t>th</a:t>
            </a:r>
            <a:r>
              <a:rPr lang="en-US" dirty="0" smtClean="0"/>
              <a:t> rib and adjacent costal spaces</a:t>
            </a:r>
          </a:p>
          <a:p>
            <a:pPr>
              <a:buNone/>
            </a:pPr>
            <a:r>
              <a:rPr lang="en-US" dirty="0" smtClean="0">
                <a:solidFill>
                  <a:srgbClr val="7030A0"/>
                </a:solidFill>
              </a:rPr>
              <a:t>Left lung- </a:t>
            </a:r>
            <a:r>
              <a:rPr lang="en-US" b="1" dirty="0" smtClean="0"/>
              <a:t>L shaped </a:t>
            </a:r>
            <a:r>
              <a:rPr lang="en-US" dirty="0" smtClean="0"/>
              <a:t>cardiac notch (</a:t>
            </a:r>
            <a:r>
              <a:rPr lang="en-US" b="1" dirty="0" smtClean="0"/>
              <a:t>large</a:t>
            </a:r>
            <a:r>
              <a:rPr lang="en-US" dirty="0" smtClean="0"/>
              <a:t>) heart has extensive contact with lateral thoracic wall as far as 2</a:t>
            </a:r>
            <a:r>
              <a:rPr lang="en-US" baseline="30000" dirty="0" smtClean="0"/>
              <a:t>nd</a:t>
            </a:r>
            <a:r>
              <a:rPr lang="en-US" dirty="0" smtClean="0"/>
              <a:t> to 4</a:t>
            </a:r>
            <a:r>
              <a:rPr lang="en-US" baseline="30000" dirty="0" smtClean="0"/>
              <a:t>th</a:t>
            </a:r>
            <a:r>
              <a:rPr lang="en-US" dirty="0" smtClean="0"/>
              <a:t> </a:t>
            </a:r>
            <a:r>
              <a:rPr lang="en-US" dirty="0" err="1" smtClean="0"/>
              <a:t>intercostal</a:t>
            </a:r>
            <a:r>
              <a:rPr lang="en-US" dirty="0" smtClean="0"/>
              <a:t> space (auscultation)</a:t>
            </a:r>
          </a:p>
          <a:p>
            <a:pPr>
              <a:buNone/>
            </a:pPr>
            <a:r>
              <a:rPr lang="en-US" dirty="0" smtClean="0"/>
              <a:t>3. </a:t>
            </a:r>
            <a:r>
              <a:rPr lang="en-US" dirty="0" smtClean="0">
                <a:solidFill>
                  <a:srgbClr val="C00000"/>
                </a:solidFill>
              </a:rPr>
              <a:t>Basal border- </a:t>
            </a:r>
            <a:r>
              <a:rPr lang="en-US" dirty="0" smtClean="0"/>
              <a:t>thin along the ventral margin of base.</a:t>
            </a:r>
          </a:p>
          <a:p>
            <a:pPr>
              <a:buNone/>
            </a:pPr>
            <a:r>
              <a:rPr lang="en-US" dirty="0" smtClean="0"/>
              <a:t>	</a:t>
            </a:r>
            <a:endParaRPr lang="en-IN" dirty="0" smtClean="0"/>
          </a:p>
          <a:p>
            <a:endParaRPr lang="en-IN"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r. Abhinov\Desktop\respiratory system\WhatsApp Image 2021-07-22 at 4.54.13 PM (1).jpeg"/>
          <p:cNvPicPr>
            <a:picLocks noGrp="1" noChangeAspect="1" noChangeArrowheads="1"/>
          </p:cNvPicPr>
          <p:nvPr>
            <p:ph idx="1"/>
          </p:nvPr>
        </p:nvPicPr>
        <p:blipFill>
          <a:blip r:embed="rId2"/>
          <a:srcRect t="1684" r="11882" b="52859"/>
          <a:stretch>
            <a:fillRect/>
          </a:stretch>
        </p:blipFill>
        <p:spPr bwMode="auto">
          <a:xfrm>
            <a:off x="0" y="0"/>
            <a:ext cx="5105400" cy="3507604"/>
          </a:xfrm>
          <a:prstGeom prst="rect">
            <a:avLst/>
          </a:prstGeom>
          <a:noFill/>
        </p:spPr>
      </p:pic>
      <p:pic>
        <p:nvPicPr>
          <p:cNvPr id="5" name="Picture 2" descr="C:\Users\Dr. Abhinov\Desktop\respiratory system\WhatsApp Image 2021-07-22 at 4.54.13 PM (1).jpeg"/>
          <p:cNvPicPr>
            <a:picLocks noChangeAspect="1" noChangeArrowheads="1"/>
          </p:cNvPicPr>
          <p:nvPr/>
        </p:nvPicPr>
        <p:blipFill>
          <a:blip r:embed="rId2"/>
          <a:srcRect t="47141" r="16065" b="4066"/>
          <a:stretch>
            <a:fillRect/>
          </a:stretch>
        </p:blipFill>
        <p:spPr bwMode="auto">
          <a:xfrm>
            <a:off x="4419600" y="3200400"/>
            <a:ext cx="4724400" cy="3657600"/>
          </a:xfrm>
          <a:prstGeom prst="rect">
            <a:avLst/>
          </a:prstGeom>
          <a:noFill/>
        </p:spPr>
      </p:pic>
      <p:sp>
        <p:nvSpPr>
          <p:cNvPr id="4" name="TextBox 3"/>
          <p:cNvSpPr txBox="1"/>
          <p:nvPr/>
        </p:nvSpPr>
        <p:spPr>
          <a:xfrm>
            <a:off x="7239000" y="4724400"/>
            <a:ext cx="675185" cy="369332"/>
          </a:xfrm>
          <a:prstGeom prst="rect">
            <a:avLst/>
          </a:prstGeom>
          <a:noFill/>
        </p:spPr>
        <p:txBody>
          <a:bodyPr wrap="none" rtlCol="0">
            <a:spAutoFit/>
          </a:bodyPr>
          <a:lstStyle/>
          <a:p>
            <a:r>
              <a:rPr lang="en-IN" dirty="0" smtClean="0">
                <a:solidFill>
                  <a:srgbClr val="FFC000"/>
                </a:solidFill>
              </a:rPr>
              <a:t>Base</a:t>
            </a:r>
            <a:r>
              <a:rPr lang="en-IN" dirty="0" smtClean="0"/>
              <a:t> </a:t>
            </a:r>
            <a:endParaRPr lang="en-IN"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763000" cy="5897563"/>
          </a:xfrm>
        </p:spPr>
        <p:txBody>
          <a:bodyPr>
            <a:normAutofit lnSpcReduction="10000"/>
          </a:bodyPr>
          <a:lstStyle/>
          <a:p>
            <a:r>
              <a:rPr lang="en-IN" dirty="0" err="1" smtClean="0">
                <a:solidFill>
                  <a:srgbClr val="C00000"/>
                </a:solidFill>
              </a:rPr>
              <a:t>Hilus</a:t>
            </a:r>
            <a:r>
              <a:rPr lang="en-IN" dirty="0" smtClean="0">
                <a:solidFill>
                  <a:srgbClr val="C00000"/>
                </a:solidFill>
              </a:rPr>
              <a:t>- </a:t>
            </a:r>
            <a:r>
              <a:rPr lang="en-IN" dirty="0" smtClean="0"/>
              <a:t>area where tubular </a:t>
            </a:r>
            <a:r>
              <a:rPr lang="en-IN" dirty="0" err="1" smtClean="0"/>
              <a:t>srtuctures</a:t>
            </a:r>
            <a:r>
              <a:rPr lang="en-IN" dirty="0" smtClean="0"/>
              <a:t> form the root of lungs. </a:t>
            </a:r>
          </a:p>
          <a:p>
            <a:r>
              <a:rPr lang="en-IN" dirty="0" smtClean="0"/>
              <a:t>It is on </a:t>
            </a:r>
            <a:r>
              <a:rPr lang="en-IN" dirty="0" err="1" smtClean="0"/>
              <a:t>mediastinal</a:t>
            </a:r>
            <a:r>
              <a:rPr lang="en-IN" dirty="0" smtClean="0"/>
              <a:t> surface above the cardiac impression.</a:t>
            </a:r>
          </a:p>
          <a:p>
            <a:r>
              <a:rPr lang="en-IN" dirty="0" smtClean="0">
                <a:solidFill>
                  <a:srgbClr val="C00000"/>
                </a:solidFill>
              </a:rPr>
              <a:t>Contents:</a:t>
            </a:r>
          </a:p>
          <a:p>
            <a:pPr marL="514350" indent="-514350">
              <a:buAutoNum type="arabicPeriod"/>
            </a:pPr>
            <a:r>
              <a:rPr lang="en-IN" dirty="0" smtClean="0"/>
              <a:t>Bronchus 2.pulmonary artery 3. Pulmonary vein</a:t>
            </a:r>
          </a:p>
          <a:p>
            <a:pPr marL="514350" indent="-514350">
              <a:buNone/>
            </a:pPr>
            <a:r>
              <a:rPr lang="en-IN" dirty="0" smtClean="0"/>
              <a:t>4. Bronchial artery 5. pulmonary lymph vessel 6. nerves</a:t>
            </a:r>
          </a:p>
          <a:p>
            <a:pPr marL="514350" indent="-514350">
              <a:buNone/>
            </a:pPr>
            <a:r>
              <a:rPr lang="en-IN" dirty="0" smtClean="0"/>
              <a:t>Right lung has an accessory </a:t>
            </a:r>
            <a:r>
              <a:rPr lang="en-IN" dirty="0" err="1" smtClean="0"/>
              <a:t>hilus</a:t>
            </a:r>
            <a:r>
              <a:rPr lang="en-IN" dirty="0" smtClean="0"/>
              <a:t> for apical lobe</a:t>
            </a:r>
          </a:p>
          <a:p>
            <a:pPr marL="514350" indent="-514350">
              <a:buNone/>
            </a:pPr>
            <a:r>
              <a:rPr lang="en-IN" dirty="0" smtClean="0">
                <a:solidFill>
                  <a:srgbClr val="C00000"/>
                </a:solidFill>
              </a:rPr>
              <a:t>Root of lung-composed of structures which enter or leave the lung at </a:t>
            </a:r>
            <a:r>
              <a:rPr lang="en-IN" dirty="0" err="1" smtClean="0">
                <a:solidFill>
                  <a:srgbClr val="C00000"/>
                </a:solidFill>
              </a:rPr>
              <a:t>hilus</a:t>
            </a:r>
            <a:r>
              <a:rPr lang="en-IN" dirty="0" smtClean="0">
                <a:solidFill>
                  <a:srgbClr val="C00000"/>
                </a:solidFill>
              </a:rPr>
              <a:t> on </a:t>
            </a:r>
            <a:r>
              <a:rPr lang="en-IN" dirty="0" err="1" smtClean="0">
                <a:solidFill>
                  <a:srgbClr val="C00000"/>
                </a:solidFill>
              </a:rPr>
              <a:t>mediastinal</a:t>
            </a:r>
            <a:r>
              <a:rPr lang="en-IN" dirty="0" smtClean="0">
                <a:solidFill>
                  <a:srgbClr val="C00000"/>
                </a:solidFill>
              </a:rPr>
              <a:t> surface</a:t>
            </a:r>
            <a:endParaRPr lang="en-IN" dirty="0">
              <a:solidFill>
                <a:srgbClr val="C0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839200" cy="6248400"/>
          </a:xfrm>
        </p:spPr>
        <p:txBody>
          <a:bodyPr>
            <a:normAutofit/>
          </a:bodyPr>
          <a:lstStyle/>
          <a:p>
            <a:pPr>
              <a:buNone/>
            </a:pPr>
            <a:r>
              <a:rPr lang="en-IN" b="1" dirty="0" smtClean="0"/>
              <a:t>				</a:t>
            </a:r>
            <a:r>
              <a:rPr lang="en-IN" sz="3600" b="1" dirty="0" smtClean="0">
                <a:solidFill>
                  <a:srgbClr val="C00000"/>
                </a:solidFill>
              </a:rPr>
              <a:t>Parts of nasal cavity-8</a:t>
            </a:r>
            <a:r>
              <a:rPr lang="en-IN" b="1" dirty="0" smtClean="0"/>
              <a:t>	</a:t>
            </a:r>
            <a:endParaRPr lang="en-IN" dirty="0" smtClean="0"/>
          </a:p>
          <a:p>
            <a:pPr lvl="0">
              <a:buNone/>
            </a:pPr>
            <a:r>
              <a:rPr lang="en-IN" dirty="0" smtClean="0">
                <a:solidFill>
                  <a:srgbClr val="7030A0"/>
                </a:solidFill>
              </a:rPr>
              <a:t>1. Anterior  </a:t>
            </a:r>
            <a:r>
              <a:rPr lang="en-IN" dirty="0" err="1" smtClean="0">
                <a:solidFill>
                  <a:srgbClr val="7030A0"/>
                </a:solidFill>
              </a:rPr>
              <a:t>nares</a:t>
            </a:r>
            <a:r>
              <a:rPr lang="en-IN" dirty="0" smtClean="0">
                <a:solidFill>
                  <a:srgbClr val="7030A0"/>
                </a:solidFill>
              </a:rPr>
              <a:t> (nostrils)</a:t>
            </a:r>
          </a:p>
          <a:p>
            <a:pPr lvl="0"/>
            <a:r>
              <a:rPr lang="en-IN" dirty="0" smtClean="0">
                <a:solidFill>
                  <a:srgbClr val="7030A0"/>
                </a:solidFill>
              </a:rPr>
              <a:t>Muzzle</a:t>
            </a:r>
          </a:p>
          <a:p>
            <a:pPr lvl="0"/>
            <a:r>
              <a:rPr lang="en-IN" dirty="0" smtClean="0">
                <a:solidFill>
                  <a:srgbClr val="7030A0"/>
                </a:solidFill>
              </a:rPr>
              <a:t>Nasal septum</a:t>
            </a:r>
          </a:p>
          <a:p>
            <a:pPr lvl="0"/>
            <a:r>
              <a:rPr lang="en-IN" dirty="0" smtClean="0">
                <a:solidFill>
                  <a:srgbClr val="7030A0"/>
                </a:solidFill>
              </a:rPr>
              <a:t>Turbinate bodies/Bones</a:t>
            </a:r>
          </a:p>
          <a:p>
            <a:pPr lvl="0"/>
            <a:r>
              <a:rPr lang="en-IN" dirty="0" smtClean="0">
                <a:solidFill>
                  <a:srgbClr val="7030A0"/>
                </a:solidFill>
              </a:rPr>
              <a:t>Olfactory area</a:t>
            </a:r>
          </a:p>
          <a:p>
            <a:pPr lvl="0"/>
            <a:r>
              <a:rPr lang="en-IN" dirty="0" smtClean="0">
                <a:solidFill>
                  <a:srgbClr val="7030A0"/>
                </a:solidFill>
              </a:rPr>
              <a:t>Nasal </a:t>
            </a:r>
            <a:r>
              <a:rPr lang="en-IN" dirty="0" err="1" smtClean="0">
                <a:solidFill>
                  <a:srgbClr val="7030A0"/>
                </a:solidFill>
              </a:rPr>
              <a:t>meatus</a:t>
            </a:r>
            <a:endParaRPr lang="en-IN" dirty="0" smtClean="0">
              <a:solidFill>
                <a:srgbClr val="7030A0"/>
              </a:solidFill>
            </a:endParaRPr>
          </a:p>
          <a:p>
            <a:pPr lvl="0"/>
            <a:r>
              <a:rPr lang="en-IN" dirty="0" smtClean="0">
                <a:solidFill>
                  <a:srgbClr val="7030A0"/>
                </a:solidFill>
              </a:rPr>
              <a:t>Posterior </a:t>
            </a:r>
            <a:r>
              <a:rPr lang="en-IN" dirty="0" err="1" smtClean="0">
                <a:solidFill>
                  <a:srgbClr val="7030A0"/>
                </a:solidFill>
              </a:rPr>
              <a:t>nares</a:t>
            </a:r>
            <a:r>
              <a:rPr lang="en-IN" dirty="0" smtClean="0">
                <a:solidFill>
                  <a:srgbClr val="7030A0"/>
                </a:solidFill>
              </a:rPr>
              <a:t> or </a:t>
            </a:r>
            <a:r>
              <a:rPr lang="en-IN" dirty="0" err="1" smtClean="0">
                <a:solidFill>
                  <a:srgbClr val="7030A0"/>
                </a:solidFill>
              </a:rPr>
              <a:t>choana</a:t>
            </a:r>
            <a:endParaRPr lang="en-IN" dirty="0" smtClean="0">
              <a:solidFill>
                <a:srgbClr val="7030A0"/>
              </a:solidFill>
            </a:endParaRPr>
          </a:p>
          <a:p>
            <a:pPr lvl="0">
              <a:buNone/>
            </a:pPr>
            <a:r>
              <a:rPr lang="en-IN" dirty="0" smtClean="0">
                <a:solidFill>
                  <a:srgbClr val="7030A0"/>
                </a:solidFill>
              </a:rPr>
              <a:t>8. </a:t>
            </a:r>
            <a:r>
              <a:rPr lang="en-IN" dirty="0" err="1" smtClean="0">
                <a:solidFill>
                  <a:srgbClr val="7030A0"/>
                </a:solidFill>
              </a:rPr>
              <a:t>Vomeronasal</a:t>
            </a:r>
            <a:r>
              <a:rPr lang="en-IN" dirty="0" smtClean="0">
                <a:solidFill>
                  <a:srgbClr val="7030A0"/>
                </a:solidFill>
              </a:rPr>
              <a:t> organs</a:t>
            </a:r>
          </a:p>
          <a:p>
            <a:endParaRPr lang="en-IN"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715962"/>
          </a:xfrm>
        </p:spPr>
        <p:txBody>
          <a:bodyPr>
            <a:normAutofit fontScale="90000"/>
          </a:bodyPr>
          <a:lstStyle/>
          <a:p>
            <a:r>
              <a:rPr lang="en-IN" b="1" dirty="0" smtClean="0">
                <a:solidFill>
                  <a:srgbClr val="C00000"/>
                </a:solidFill>
              </a:rPr>
              <a:t>Lungs of Horse</a:t>
            </a:r>
            <a:endParaRPr lang="en-IN" b="1" dirty="0">
              <a:solidFill>
                <a:srgbClr val="C00000"/>
              </a:solidFill>
            </a:endParaRPr>
          </a:p>
        </p:txBody>
      </p:sp>
      <p:sp>
        <p:nvSpPr>
          <p:cNvPr id="3" name="Content Placeholder 2"/>
          <p:cNvSpPr>
            <a:spLocks noGrp="1"/>
          </p:cNvSpPr>
          <p:nvPr>
            <p:ph idx="1"/>
          </p:nvPr>
        </p:nvSpPr>
        <p:spPr>
          <a:xfrm>
            <a:off x="152400" y="762000"/>
            <a:ext cx="8839200" cy="6096000"/>
          </a:xfrm>
        </p:spPr>
        <p:txBody>
          <a:bodyPr>
            <a:normAutofit fontScale="92500" lnSpcReduction="10000"/>
          </a:bodyPr>
          <a:lstStyle/>
          <a:p>
            <a:r>
              <a:rPr lang="en-IN" dirty="0" smtClean="0"/>
              <a:t>Lungs comparatively larger &amp; longer</a:t>
            </a:r>
          </a:p>
          <a:p>
            <a:r>
              <a:rPr lang="en-IN" b="1" dirty="0" smtClean="0"/>
              <a:t>Not divided into lobes </a:t>
            </a:r>
            <a:r>
              <a:rPr lang="en-IN" dirty="0" smtClean="0"/>
              <a:t>by fissures</a:t>
            </a:r>
          </a:p>
          <a:p>
            <a:r>
              <a:rPr lang="en-IN" dirty="0" smtClean="0"/>
              <a:t>There are occasionally external indications of lobar arrangement. However the left lung consist of 02 lobes-apical and diaphragmatic</a:t>
            </a:r>
          </a:p>
          <a:p>
            <a:r>
              <a:rPr lang="en-IN" dirty="0" smtClean="0"/>
              <a:t>Right lung- 03 lobes as </a:t>
            </a:r>
            <a:r>
              <a:rPr lang="en-IN" err="1" smtClean="0"/>
              <a:t>apical</a:t>
            </a:r>
            <a:r>
              <a:rPr lang="en-IN" smtClean="0"/>
              <a:t>, diaphragmatic </a:t>
            </a:r>
            <a:r>
              <a:rPr lang="en-IN" dirty="0" smtClean="0"/>
              <a:t>and accessory</a:t>
            </a:r>
          </a:p>
          <a:p>
            <a:r>
              <a:rPr lang="en-IN" dirty="0" smtClean="0"/>
              <a:t>Surface marking lungs into area is indistinct due to lesser amount of interlobular connective tissue</a:t>
            </a:r>
          </a:p>
          <a:p>
            <a:r>
              <a:rPr lang="en-IN" dirty="0" smtClean="0">
                <a:solidFill>
                  <a:schemeClr val="bg1">
                    <a:lumMod val="85000"/>
                  </a:schemeClr>
                </a:solidFill>
              </a:rPr>
              <a:t>Ventral border of both lungs present cardiac notches. left is larger than right.</a:t>
            </a:r>
          </a:p>
          <a:p>
            <a:r>
              <a:rPr lang="en-IN" dirty="0" smtClean="0"/>
              <a:t>Left cardiac notch quadrilateral 3</a:t>
            </a:r>
            <a:r>
              <a:rPr lang="en-IN" baseline="30000" dirty="0" smtClean="0"/>
              <a:t>rd</a:t>
            </a:r>
            <a:r>
              <a:rPr lang="en-IN" dirty="0" smtClean="0"/>
              <a:t> to 6</a:t>
            </a:r>
            <a:r>
              <a:rPr lang="en-IN" baseline="30000" dirty="0" smtClean="0"/>
              <a:t>th</a:t>
            </a:r>
            <a:r>
              <a:rPr lang="en-IN" dirty="0" smtClean="0"/>
              <a:t> rib </a:t>
            </a:r>
          </a:p>
          <a:p>
            <a:r>
              <a:rPr lang="en-IN" dirty="0" smtClean="0"/>
              <a:t>Right cardiac notch triangular 3</a:t>
            </a:r>
            <a:r>
              <a:rPr lang="en-IN" baseline="30000" dirty="0" smtClean="0"/>
              <a:t>rd</a:t>
            </a:r>
            <a:r>
              <a:rPr lang="en-IN" dirty="0" smtClean="0"/>
              <a:t> to 4</a:t>
            </a:r>
            <a:r>
              <a:rPr lang="en-IN" baseline="30000" dirty="0" smtClean="0"/>
              <a:t>th</a:t>
            </a:r>
            <a:r>
              <a:rPr lang="en-IN" dirty="0" smtClean="0"/>
              <a:t> I.S. </a:t>
            </a:r>
          </a:p>
          <a:p>
            <a:endParaRPr lang="en-IN"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IN" b="1" dirty="0" smtClean="0"/>
              <a:t>Lungs of horse </a:t>
            </a:r>
            <a:endParaRPr lang="en-IN" b="1" dirty="0"/>
          </a:p>
        </p:txBody>
      </p:sp>
      <p:pic>
        <p:nvPicPr>
          <p:cNvPr id="2050" name="Picture 2" descr="G:\respiratory system\lungs-cropped2.jpg"/>
          <p:cNvPicPr>
            <a:picLocks noGrp="1" noChangeAspect="1" noChangeArrowheads="1"/>
          </p:cNvPicPr>
          <p:nvPr>
            <p:ph idx="1"/>
          </p:nvPr>
        </p:nvPicPr>
        <p:blipFill>
          <a:blip r:embed="rId2"/>
          <a:srcRect/>
          <a:stretch>
            <a:fillRect/>
          </a:stretch>
        </p:blipFill>
        <p:spPr bwMode="auto">
          <a:xfrm>
            <a:off x="1066800" y="1143000"/>
            <a:ext cx="7239000" cy="542925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8686800" cy="6553200"/>
          </a:xfrm>
        </p:spPr>
        <p:txBody>
          <a:bodyPr>
            <a:normAutofit/>
          </a:bodyPr>
          <a:lstStyle/>
          <a:p>
            <a:pPr algn="ctr">
              <a:buNone/>
            </a:pPr>
            <a:r>
              <a:rPr lang="en-IN" b="1" dirty="0" smtClean="0">
                <a:solidFill>
                  <a:srgbClr val="C00000"/>
                </a:solidFill>
              </a:rPr>
              <a:t>Lungs  of Dog</a:t>
            </a:r>
          </a:p>
          <a:p>
            <a:pPr>
              <a:buNone/>
            </a:pPr>
            <a:r>
              <a:rPr lang="en-IN" dirty="0" smtClean="0"/>
              <a:t>-Very </a:t>
            </a:r>
            <a:r>
              <a:rPr lang="en-IN" b="1" dirty="0" smtClean="0"/>
              <a:t>deep fissures </a:t>
            </a:r>
            <a:r>
              <a:rPr lang="en-IN" dirty="0" smtClean="0"/>
              <a:t>reach almost to bronchi only left </a:t>
            </a:r>
            <a:r>
              <a:rPr lang="en-IN" dirty="0" err="1" smtClean="0"/>
              <a:t>intralobar</a:t>
            </a:r>
            <a:r>
              <a:rPr lang="en-IN" dirty="0" smtClean="0"/>
              <a:t> fissure not quite so deep as other</a:t>
            </a:r>
          </a:p>
          <a:p>
            <a:pPr>
              <a:buNone/>
            </a:pPr>
            <a:r>
              <a:rPr lang="en-IN" b="1" dirty="0" smtClean="0">
                <a:solidFill>
                  <a:srgbClr val="C00000"/>
                </a:solidFill>
              </a:rPr>
              <a:t>Left  lung- </a:t>
            </a:r>
            <a:r>
              <a:rPr lang="en-IN" dirty="0" smtClean="0"/>
              <a:t>03 lobes as  apical cardiac and         </a:t>
            </a:r>
          </a:p>
          <a:p>
            <a:pPr>
              <a:buNone/>
            </a:pPr>
            <a:r>
              <a:rPr lang="en-IN" dirty="0" smtClean="0"/>
              <a:t>                   diaphragmatic</a:t>
            </a:r>
          </a:p>
          <a:p>
            <a:pPr>
              <a:buNone/>
            </a:pPr>
            <a:r>
              <a:rPr lang="en-IN" b="1" dirty="0" smtClean="0">
                <a:solidFill>
                  <a:srgbClr val="C00000"/>
                </a:solidFill>
              </a:rPr>
              <a:t>Right lung- </a:t>
            </a:r>
            <a:r>
              <a:rPr lang="en-IN" dirty="0" smtClean="0"/>
              <a:t>04 lobes as ox a. Apical </a:t>
            </a:r>
            <a:r>
              <a:rPr lang="en-IN" dirty="0" err="1" smtClean="0"/>
              <a:t>b.cardiac</a:t>
            </a:r>
            <a:r>
              <a:rPr lang="en-IN" dirty="0" smtClean="0"/>
              <a:t> c. Diaphragmatic and accessory</a:t>
            </a:r>
          </a:p>
          <a:p>
            <a:r>
              <a:rPr lang="en-IN" b="1" dirty="0" smtClean="0"/>
              <a:t>Left cardiac notch very small </a:t>
            </a:r>
            <a:r>
              <a:rPr lang="en-IN" dirty="0" smtClean="0"/>
              <a:t>, ventral part of 5</a:t>
            </a:r>
            <a:r>
              <a:rPr lang="en-IN" baseline="30000" dirty="0" smtClean="0"/>
              <a:t>th</a:t>
            </a:r>
            <a:r>
              <a:rPr lang="en-IN" dirty="0" smtClean="0"/>
              <a:t> and 6</a:t>
            </a:r>
            <a:r>
              <a:rPr lang="en-IN" baseline="30000" dirty="0" smtClean="0"/>
              <a:t>th</a:t>
            </a:r>
            <a:r>
              <a:rPr lang="en-IN" dirty="0" smtClean="0"/>
              <a:t> </a:t>
            </a:r>
            <a:r>
              <a:rPr lang="en-IN" dirty="0" err="1" smtClean="0"/>
              <a:t>interchondral</a:t>
            </a:r>
            <a:r>
              <a:rPr lang="en-IN" dirty="0" smtClean="0"/>
              <a:t> space</a:t>
            </a:r>
          </a:p>
          <a:p>
            <a:r>
              <a:rPr lang="en-IN" b="1" dirty="0" smtClean="0"/>
              <a:t>Right cardiac notch is triangular </a:t>
            </a:r>
            <a:r>
              <a:rPr lang="en-IN" dirty="0" smtClean="0"/>
              <a:t>and pericardium comes in contact with chest wall between</a:t>
            </a:r>
            <a:r>
              <a:rPr lang="en-IN" i="1" dirty="0" smtClean="0"/>
              <a:t> </a:t>
            </a:r>
            <a:r>
              <a:rPr lang="en-IN" dirty="0" smtClean="0"/>
              <a:t>4</a:t>
            </a:r>
            <a:r>
              <a:rPr lang="en-IN" baseline="30000" dirty="0" smtClean="0"/>
              <a:t>th</a:t>
            </a:r>
            <a:r>
              <a:rPr lang="en-IN" dirty="0" smtClean="0"/>
              <a:t>  to 5</a:t>
            </a:r>
            <a:r>
              <a:rPr lang="en-IN" baseline="30000" dirty="0" smtClean="0"/>
              <a:t>th</a:t>
            </a:r>
            <a:r>
              <a:rPr lang="en-IN" dirty="0" smtClean="0"/>
              <a:t> </a:t>
            </a:r>
            <a:r>
              <a:rPr lang="en-IN" dirty="0" err="1" smtClean="0"/>
              <a:t>interchondral</a:t>
            </a:r>
            <a:r>
              <a:rPr lang="en-IN" dirty="0" smtClean="0"/>
              <a:t> space (</a:t>
            </a:r>
            <a:r>
              <a:rPr lang="en-IN" b="1" dirty="0" smtClean="0">
                <a:solidFill>
                  <a:srgbClr val="7030A0"/>
                </a:solidFill>
              </a:rPr>
              <a:t>sight of auscultation</a:t>
            </a:r>
            <a:r>
              <a:rPr lang="en-IN" dirty="0" smtClean="0"/>
              <a:t>)</a:t>
            </a:r>
            <a:endParaRPr lang="en-IN" i="1" dirty="0" smtClean="0"/>
          </a:p>
          <a:p>
            <a:pPr>
              <a:buNone/>
            </a:pPr>
            <a:endParaRPr lang="en-IN" dirty="0" smtClean="0"/>
          </a:p>
          <a:p>
            <a:pPr>
              <a:buNone/>
            </a:pPr>
            <a:endParaRPr lang="en-IN"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685800"/>
          </a:xfrm>
        </p:spPr>
        <p:txBody>
          <a:bodyPr>
            <a:normAutofit fontScale="90000"/>
          </a:bodyPr>
          <a:lstStyle/>
          <a:p>
            <a:r>
              <a:rPr lang="en-IN" b="1" dirty="0" smtClean="0"/>
              <a:t>Lungs of Dog</a:t>
            </a:r>
            <a:endParaRPr lang="en-IN" b="1" dirty="0"/>
          </a:p>
        </p:txBody>
      </p:sp>
      <p:pic>
        <p:nvPicPr>
          <p:cNvPr id="3074" name="Picture 2" descr="G:\respiratory system\Gross-lung-lesions-of-infected-dogs-Lungs-were-obtained-from-dogs-Korean-mongrel-n2_Q640.jpg"/>
          <p:cNvPicPr>
            <a:picLocks noGrp="1" noChangeAspect="1" noChangeArrowheads="1"/>
          </p:cNvPicPr>
          <p:nvPr>
            <p:ph idx="1"/>
          </p:nvPr>
        </p:nvPicPr>
        <p:blipFill>
          <a:blip r:embed="rId2"/>
          <a:srcRect/>
          <a:stretch>
            <a:fillRect/>
          </a:stretch>
        </p:blipFill>
        <p:spPr bwMode="auto">
          <a:xfrm>
            <a:off x="152400" y="685800"/>
            <a:ext cx="3886200" cy="3886200"/>
          </a:xfrm>
          <a:prstGeom prst="rect">
            <a:avLst/>
          </a:prstGeom>
          <a:noFill/>
        </p:spPr>
      </p:pic>
      <p:pic>
        <p:nvPicPr>
          <p:cNvPr id="3075" name="Picture 3" descr="G:\respiratory system\B9780702043369000470_f047-001-9780702043369.jpg"/>
          <p:cNvPicPr>
            <a:picLocks noChangeAspect="1" noChangeArrowheads="1"/>
          </p:cNvPicPr>
          <p:nvPr/>
        </p:nvPicPr>
        <p:blipFill>
          <a:blip r:embed="rId3"/>
          <a:srcRect/>
          <a:stretch>
            <a:fillRect/>
          </a:stretch>
        </p:blipFill>
        <p:spPr bwMode="auto">
          <a:xfrm>
            <a:off x="4572000" y="838200"/>
            <a:ext cx="4116387" cy="3062660"/>
          </a:xfrm>
          <a:prstGeom prst="rect">
            <a:avLst/>
          </a:prstGeom>
          <a:noFill/>
        </p:spPr>
      </p:pic>
      <p:pic>
        <p:nvPicPr>
          <p:cNvPr id="3076" name="Picture 4" descr="G:\respiratory system\images.jpg"/>
          <p:cNvPicPr>
            <a:picLocks noChangeAspect="1" noChangeArrowheads="1"/>
          </p:cNvPicPr>
          <p:nvPr/>
        </p:nvPicPr>
        <p:blipFill>
          <a:blip r:embed="rId4"/>
          <a:srcRect/>
          <a:stretch>
            <a:fillRect/>
          </a:stretch>
        </p:blipFill>
        <p:spPr bwMode="auto">
          <a:xfrm>
            <a:off x="4191000" y="3780376"/>
            <a:ext cx="3409950" cy="3077624"/>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563562"/>
          </a:xfrm>
        </p:spPr>
        <p:txBody>
          <a:bodyPr>
            <a:normAutofit fontScale="90000"/>
          </a:bodyPr>
          <a:lstStyle/>
          <a:p>
            <a:r>
              <a:rPr lang="en-IN" b="1" dirty="0" smtClean="0"/>
              <a:t>Jugular furrow/groove</a:t>
            </a:r>
            <a:endParaRPr lang="en-IN" b="1" dirty="0"/>
          </a:p>
        </p:txBody>
      </p:sp>
      <p:sp>
        <p:nvSpPr>
          <p:cNvPr id="3" name="Content Placeholder 2"/>
          <p:cNvSpPr>
            <a:spLocks noGrp="1"/>
          </p:cNvSpPr>
          <p:nvPr>
            <p:ph idx="1"/>
          </p:nvPr>
        </p:nvSpPr>
        <p:spPr>
          <a:xfrm>
            <a:off x="0" y="609600"/>
            <a:ext cx="9144000" cy="6400800"/>
          </a:xfrm>
        </p:spPr>
        <p:txBody>
          <a:bodyPr>
            <a:normAutofit lnSpcReduction="10000"/>
          </a:bodyPr>
          <a:lstStyle/>
          <a:p>
            <a:r>
              <a:rPr lang="en-IN" dirty="0" smtClean="0"/>
              <a:t>Area for search external jugular vein to give intravenous injection I/V</a:t>
            </a:r>
          </a:p>
          <a:p>
            <a:r>
              <a:rPr lang="en-IN" dirty="0" smtClean="0"/>
              <a:t>It is space/furrow in neck region which is form by</a:t>
            </a:r>
          </a:p>
          <a:p>
            <a:r>
              <a:rPr lang="en-IN" dirty="0" smtClean="0"/>
              <a:t>Dorsally- </a:t>
            </a:r>
            <a:r>
              <a:rPr lang="en-IN" dirty="0" err="1" smtClean="0"/>
              <a:t>M.cleido</a:t>
            </a:r>
            <a:r>
              <a:rPr lang="en-IN" b="1" dirty="0" err="1" smtClean="0"/>
              <a:t>mastoid</a:t>
            </a:r>
            <a:r>
              <a:rPr lang="en-IN" dirty="0" smtClean="0"/>
              <a:t>(part of </a:t>
            </a:r>
            <a:r>
              <a:rPr lang="en-IN" dirty="0" err="1" smtClean="0"/>
              <a:t>brachiocephalicus</a:t>
            </a:r>
            <a:r>
              <a:rPr lang="en-IN" dirty="0" smtClean="0"/>
              <a:t>)</a:t>
            </a:r>
          </a:p>
          <a:p>
            <a:r>
              <a:rPr lang="en-IN" dirty="0" smtClean="0"/>
              <a:t>Ventrally –</a:t>
            </a:r>
            <a:r>
              <a:rPr lang="en-IN" dirty="0" err="1" smtClean="0"/>
              <a:t>M.sternomandibularis</a:t>
            </a:r>
            <a:r>
              <a:rPr lang="en-IN" dirty="0" smtClean="0"/>
              <a:t> (part of </a:t>
            </a:r>
            <a:r>
              <a:rPr lang="en-IN" dirty="0" err="1" smtClean="0"/>
              <a:t>sternocephalicus</a:t>
            </a:r>
            <a:r>
              <a:rPr lang="en-IN" dirty="0" smtClean="0"/>
              <a:t>)</a:t>
            </a:r>
          </a:p>
          <a:p>
            <a:r>
              <a:rPr lang="en-IN" dirty="0" smtClean="0"/>
              <a:t>Medially - </a:t>
            </a:r>
            <a:r>
              <a:rPr lang="en-IN" dirty="0" err="1" smtClean="0"/>
              <a:t>M.sterno</a:t>
            </a:r>
            <a:r>
              <a:rPr lang="en-IN" b="1" dirty="0" err="1" smtClean="0"/>
              <a:t>mastoideous</a:t>
            </a:r>
            <a:r>
              <a:rPr lang="en-IN" dirty="0" smtClean="0"/>
              <a:t> (part of </a:t>
            </a:r>
            <a:r>
              <a:rPr lang="en-IN" dirty="0" err="1" smtClean="0"/>
              <a:t>sternocephalicus</a:t>
            </a:r>
            <a:r>
              <a:rPr lang="en-IN" dirty="0" smtClean="0"/>
              <a:t>)</a:t>
            </a:r>
          </a:p>
          <a:p>
            <a:r>
              <a:rPr lang="en-IN" dirty="0" smtClean="0">
                <a:solidFill>
                  <a:srgbClr val="C00000"/>
                </a:solidFill>
              </a:rPr>
              <a:t>Laterally- Skin only</a:t>
            </a:r>
          </a:p>
          <a:p>
            <a:pPr lvl="1">
              <a:buNone/>
            </a:pPr>
            <a:r>
              <a:rPr lang="en-IN" b="1" dirty="0" smtClean="0">
                <a:solidFill>
                  <a:srgbClr val="C00000"/>
                </a:solidFill>
              </a:rPr>
              <a:t>                                   Or </a:t>
            </a:r>
          </a:p>
          <a:p>
            <a:pPr lvl="1">
              <a:buNone/>
            </a:pPr>
            <a:r>
              <a:rPr lang="en-IN" b="1" dirty="0" smtClean="0">
                <a:solidFill>
                  <a:srgbClr val="C00000"/>
                </a:solidFill>
              </a:rPr>
              <a:t>Dorsally-</a:t>
            </a:r>
            <a:r>
              <a:rPr lang="en-IN" dirty="0" smtClean="0"/>
              <a:t> </a:t>
            </a:r>
            <a:r>
              <a:rPr lang="en-IN" dirty="0" err="1" smtClean="0"/>
              <a:t>brachiocephalicus</a:t>
            </a:r>
            <a:endParaRPr lang="en-IN" dirty="0" smtClean="0"/>
          </a:p>
          <a:p>
            <a:pPr lvl="1">
              <a:buNone/>
            </a:pPr>
            <a:r>
              <a:rPr lang="en-IN" b="1" dirty="0" smtClean="0">
                <a:solidFill>
                  <a:srgbClr val="C00000"/>
                </a:solidFill>
              </a:rPr>
              <a:t>Ventrally and medially- </a:t>
            </a:r>
            <a:r>
              <a:rPr lang="en-IN" dirty="0" err="1" smtClean="0"/>
              <a:t>sternocephalicus</a:t>
            </a:r>
            <a:endParaRPr lang="en-IN" b="1" dirty="0">
              <a:solidFill>
                <a:srgbClr val="C00000"/>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IN" b="1" dirty="0" smtClean="0">
                <a:solidFill>
                  <a:srgbClr val="C00000"/>
                </a:solidFill>
              </a:rPr>
              <a:t>Contents of Jugular furrow/groove</a:t>
            </a:r>
            <a:r>
              <a:rPr lang="en-IN" dirty="0" smtClean="0">
                <a:solidFill>
                  <a:srgbClr val="C00000"/>
                </a:solidFill>
              </a:rPr>
              <a:t> </a:t>
            </a:r>
            <a:endParaRPr lang="en-IN" dirty="0">
              <a:solidFill>
                <a:srgbClr val="C00000"/>
              </a:solidFill>
            </a:endParaRPr>
          </a:p>
        </p:txBody>
      </p:sp>
      <p:sp>
        <p:nvSpPr>
          <p:cNvPr id="3" name="Content Placeholder 2"/>
          <p:cNvSpPr>
            <a:spLocks noGrp="1"/>
          </p:cNvSpPr>
          <p:nvPr>
            <p:ph idx="1"/>
          </p:nvPr>
        </p:nvSpPr>
        <p:spPr>
          <a:xfrm>
            <a:off x="457200" y="1066800"/>
            <a:ext cx="8229600" cy="5410200"/>
          </a:xfrm>
        </p:spPr>
        <p:txBody>
          <a:bodyPr/>
          <a:lstStyle/>
          <a:p>
            <a:pPr>
              <a:buNone/>
            </a:pPr>
            <a:r>
              <a:rPr lang="en-IN" dirty="0" smtClean="0"/>
              <a:t>Left side –(</a:t>
            </a:r>
            <a:r>
              <a:rPr lang="en-IN" b="1" dirty="0" smtClean="0"/>
              <a:t>6</a:t>
            </a:r>
            <a:r>
              <a:rPr lang="en-IN" dirty="0" smtClean="0"/>
              <a:t>) </a:t>
            </a:r>
            <a:r>
              <a:rPr lang="en-IN" dirty="0" err="1" smtClean="0"/>
              <a:t>esophagus</a:t>
            </a:r>
            <a:r>
              <a:rPr lang="en-IN" dirty="0" smtClean="0"/>
              <a:t>, left common carotid artery, external and internal jugular vein, </a:t>
            </a:r>
            <a:r>
              <a:rPr lang="en-IN" dirty="0" err="1" smtClean="0"/>
              <a:t>vago</a:t>
            </a:r>
            <a:r>
              <a:rPr lang="en-IN" dirty="0" smtClean="0"/>
              <a:t>-sympathetic trunk and recurrent laryngeal nerve</a:t>
            </a:r>
          </a:p>
          <a:p>
            <a:pPr>
              <a:buNone/>
            </a:pPr>
            <a:r>
              <a:rPr lang="en-IN" dirty="0" smtClean="0"/>
              <a:t>Right side-(</a:t>
            </a:r>
            <a:r>
              <a:rPr lang="en-IN" b="1" dirty="0" smtClean="0"/>
              <a:t>5</a:t>
            </a:r>
            <a:r>
              <a:rPr lang="en-IN" dirty="0" smtClean="0"/>
              <a:t>) right common carotid artery, external and internal jugular vein, </a:t>
            </a:r>
            <a:r>
              <a:rPr lang="en-IN" dirty="0" err="1" smtClean="0"/>
              <a:t>vago</a:t>
            </a:r>
            <a:r>
              <a:rPr lang="en-IN" dirty="0" smtClean="0"/>
              <a:t>-sympathetic trunk and recurrent laryngeal nerve</a:t>
            </a:r>
            <a:endParaRPr lang="en-IN"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63562"/>
          </a:xfrm>
        </p:spPr>
        <p:txBody>
          <a:bodyPr>
            <a:normAutofit fontScale="90000"/>
          </a:bodyPr>
          <a:lstStyle/>
          <a:p>
            <a:r>
              <a:rPr lang="en-IN" b="1" dirty="0" smtClean="0">
                <a:solidFill>
                  <a:srgbClr val="7030A0"/>
                </a:solidFill>
              </a:rPr>
              <a:t>Thoracic cavity</a:t>
            </a:r>
            <a:endParaRPr lang="en-IN" b="1" dirty="0">
              <a:solidFill>
                <a:srgbClr val="7030A0"/>
              </a:solidFill>
            </a:endParaRPr>
          </a:p>
        </p:txBody>
      </p:sp>
      <p:sp>
        <p:nvSpPr>
          <p:cNvPr id="3" name="Content Placeholder 2"/>
          <p:cNvSpPr>
            <a:spLocks noGrp="1"/>
          </p:cNvSpPr>
          <p:nvPr>
            <p:ph idx="1"/>
          </p:nvPr>
        </p:nvSpPr>
        <p:spPr>
          <a:xfrm>
            <a:off x="228600" y="685800"/>
            <a:ext cx="8763000" cy="5440363"/>
          </a:xfrm>
        </p:spPr>
        <p:txBody>
          <a:bodyPr>
            <a:noAutofit/>
          </a:bodyPr>
          <a:lstStyle/>
          <a:p>
            <a:r>
              <a:rPr lang="en-IN" sz="2400" dirty="0" smtClean="0"/>
              <a:t>Anterior most body cavity &amp; is also second in size. </a:t>
            </a:r>
          </a:p>
          <a:p>
            <a:r>
              <a:rPr lang="en-IN" sz="2400" dirty="0" smtClean="0"/>
              <a:t>a truncated cone shape.</a:t>
            </a:r>
          </a:p>
          <a:p>
            <a:r>
              <a:rPr lang="en-IN" sz="2400" dirty="0" smtClean="0"/>
              <a:t> It contains the 2 lungs, invested by pleural sacs, the heart covered by the pericardium and other organs and structures.</a:t>
            </a:r>
          </a:p>
          <a:p>
            <a:pPr algn="ctr">
              <a:buNone/>
            </a:pPr>
            <a:r>
              <a:rPr lang="en-IN" sz="2400" b="1" u="sng" dirty="0" smtClean="0">
                <a:solidFill>
                  <a:srgbClr val="7030A0"/>
                </a:solidFill>
              </a:rPr>
              <a:t>Boundaries of the thoracic cavity</a:t>
            </a:r>
            <a:endParaRPr lang="en-IN" sz="2400" b="1" dirty="0" smtClean="0">
              <a:solidFill>
                <a:srgbClr val="7030A0"/>
              </a:solidFill>
            </a:endParaRPr>
          </a:p>
          <a:p>
            <a:pPr>
              <a:buNone/>
            </a:pPr>
            <a:r>
              <a:rPr lang="en-IN" sz="2400" dirty="0" smtClean="0"/>
              <a:t>1. </a:t>
            </a:r>
            <a:r>
              <a:rPr lang="en-IN" sz="2400" dirty="0" smtClean="0">
                <a:solidFill>
                  <a:srgbClr val="C00000"/>
                </a:solidFill>
              </a:rPr>
              <a:t>Lateral walls- </a:t>
            </a:r>
            <a:r>
              <a:rPr lang="en-IN" sz="2400" dirty="0" smtClean="0"/>
              <a:t>flat in anterior part while convex, wider in posterior</a:t>
            </a:r>
          </a:p>
          <a:p>
            <a:pPr>
              <a:buNone/>
            </a:pPr>
            <a:r>
              <a:rPr lang="en-IN" sz="2400" dirty="0" smtClean="0"/>
              <a:t>	formed by the </a:t>
            </a:r>
            <a:r>
              <a:rPr lang="en-IN" sz="2400" b="1" dirty="0" smtClean="0"/>
              <a:t>ribs and </a:t>
            </a:r>
            <a:r>
              <a:rPr lang="en-IN" sz="2400" b="1" dirty="0" err="1" smtClean="0"/>
              <a:t>intercostal</a:t>
            </a:r>
            <a:r>
              <a:rPr lang="en-IN" sz="2400" b="1" dirty="0" smtClean="0"/>
              <a:t> muscles.</a:t>
            </a:r>
          </a:p>
          <a:p>
            <a:pPr>
              <a:buNone/>
            </a:pPr>
            <a:r>
              <a:rPr lang="en-IN" sz="2400" u="sng" dirty="0" smtClean="0"/>
              <a:t>part of </a:t>
            </a:r>
            <a:r>
              <a:rPr lang="en-IN" sz="2400" b="1" u="sng" dirty="0" smtClean="0"/>
              <a:t>9,10,11 and 12</a:t>
            </a:r>
            <a:r>
              <a:rPr lang="en-IN" sz="2400" b="1" u="sng" baseline="30000" dirty="0" smtClean="0"/>
              <a:t>th</a:t>
            </a:r>
            <a:r>
              <a:rPr lang="en-IN" sz="2400" b="1" u="sng" dirty="0" smtClean="0"/>
              <a:t> </a:t>
            </a:r>
            <a:r>
              <a:rPr lang="en-IN" sz="2400" u="sng" dirty="0" err="1" smtClean="0"/>
              <a:t>ribes</a:t>
            </a:r>
            <a:r>
              <a:rPr lang="en-IN" sz="2400" u="sng" dirty="0" smtClean="0"/>
              <a:t> and almost all part of 13</a:t>
            </a:r>
            <a:r>
              <a:rPr lang="en-IN" sz="2400" u="sng" baseline="30000" dirty="0" smtClean="0"/>
              <a:t>th</a:t>
            </a:r>
            <a:r>
              <a:rPr lang="en-IN" sz="2400" u="sng" dirty="0" smtClean="0"/>
              <a:t> /last rib are </a:t>
            </a:r>
            <a:r>
              <a:rPr lang="en-IN" sz="2400" b="1" u="sng" dirty="0" smtClean="0"/>
              <a:t>excluded from thoracic wall or last 4/5 ribs</a:t>
            </a:r>
          </a:p>
          <a:p>
            <a:pPr lvl="0">
              <a:buNone/>
            </a:pPr>
            <a:r>
              <a:rPr lang="en-IN" sz="2400" dirty="0" smtClean="0"/>
              <a:t>2. </a:t>
            </a:r>
            <a:r>
              <a:rPr lang="en-IN" sz="2400" dirty="0" smtClean="0">
                <a:solidFill>
                  <a:srgbClr val="C00000"/>
                </a:solidFill>
              </a:rPr>
              <a:t>Dorsal wall or roof </a:t>
            </a:r>
            <a:r>
              <a:rPr lang="en-IN" sz="2400" dirty="0" smtClean="0"/>
              <a:t>- thoracic vertebra, </a:t>
            </a:r>
            <a:r>
              <a:rPr lang="en-IN" sz="2400" b="1" dirty="0" smtClean="0"/>
              <a:t>ventral longitudinal ligament and portion of </a:t>
            </a:r>
            <a:r>
              <a:rPr lang="en-IN" sz="2400" b="1" dirty="0" err="1" smtClean="0"/>
              <a:t>longus</a:t>
            </a:r>
            <a:r>
              <a:rPr lang="en-IN" sz="2400" b="1" dirty="0" smtClean="0"/>
              <a:t> </a:t>
            </a:r>
            <a:r>
              <a:rPr lang="en-IN" sz="2400" b="1" dirty="0" err="1" smtClean="0"/>
              <a:t>colli</a:t>
            </a:r>
            <a:r>
              <a:rPr lang="en-IN" sz="2400" b="1" dirty="0" smtClean="0"/>
              <a:t> </a:t>
            </a:r>
            <a:r>
              <a:rPr lang="en-IN" sz="2400" b="1" dirty="0" err="1" smtClean="0"/>
              <a:t>anteriorly</a:t>
            </a:r>
            <a:r>
              <a:rPr lang="en-IN" sz="2400" b="1" dirty="0" smtClean="0"/>
              <a:t> and </a:t>
            </a:r>
            <a:r>
              <a:rPr lang="en-IN" sz="2400" b="1" dirty="0" err="1" smtClean="0"/>
              <a:t>psoas</a:t>
            </a:r>
            <a:r>
              <a:rPr lang="en-IN" sz="2400" b="1" dirty="0" smtClean="0"/>
              <a:t> major muscle </a:t>
            </a:r>
            <a:r>
              <a:rPr lang="en-IN" sz="2400" b="1" dirty="0" err="1" smtClean="0"/>
              <a:t>posteriorly</a:t>
            </a:r>
            <a:r>
              <a:rPr lang="en-IN" sz="2400" b="1" dirty="0" smtClean="0"/>
              <a:t>.</a:t>
            </a:r>
          </a:p>
          <a:p>
            <a:pPr lvl="0">
              <a:buNone/>
            </a:pPr>
            <a:r>
              <a:rPr lang="en-IN" sz="2400" dirty="0" smtClean="0"/>
              <a:t>3. </a:t>
            </a:r>
            <a:r>
              <a:rPr lang="en-IN" sz="2400" dirty="0" smtClean="0">
                <a:solidFill>
                  <a:srgbClr val="C00000"/>
                </a:solidFill>
              </a:rPr>
              <a:t>Ventral wall or floor- </a:t>
            </a:r>
            <a:r>
              <a:rPr lang="en-IN" sz="2400" dirty="0" smtClean="0"/>
              <a:t>sternum, costal cartilages of </a:t>
            </a:r>
            <a:r>
              <a:rPr lang="en-IN" sz="2400" dirty="0" err="1" smtClean="0"/>
              <a:t>sternal</a:t>
            </a:r>
            <a:r>
              <a:rPr lang="en-IN" sz="2400" dirty="0" smtClean="0"/>
              <a:t> ribs, muscle </a:t>
            </a:r>
            <a:r>
              <a:rPr lang="en-IN" sz="2400" dirty="0" err="1" smtClean="0"/>
              <a:t>transversus</a:t>
            </a:r>
            <a:r>
              <a:rPr lang="en-IN" sz="2400" dirty="0" smtClean="0"/>
              <a:t> </a:t>
            </a:r>
            <a:r>
              <a:rPr lang="en-IN" sz="2400" dirty="0" err="1" smtClean="0"/>
              <a:t>thoracis</a:t>
            </a:r>
            <a:r>
              <a:rPr lang="en-IN" sz="2400" dirty="0" smtClean="0"/>
              <a:t> and inter </a:t>
            </a:r>
            <a:r>
              <a:rPr lang="en-IN" sz="2400" dirty="0" err="1" smtClean="0"/>
              <a:t>chondral</a:t>
            </a:r>
            <a:r>
              <a:rPr lang="en-IN" sz="2400" dirty="0" smtClean="0"/>
              <a:t> portions of inter costal muscles.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324600"/>
          </a:xfrm>
        </p:spPr>
        <p:txBody>
          <a:bodyPr>
            <a:normAutofit fontScale="92500" lnSpcReduction="10000"/>
          </a:bodyPr>
          <a:lstStyle/>
          <a:p>
            <a:r>
              <a:rPr lang="en-IN" u="sng" dirty="0" smtClean="0">
                <a:solidFill>
                  <a:srgbClr val="C00000"/>
                </a:solidFill>
              </a:rPr>
              <a:t>Posterior wall- </a:t>
            </a:r>
            <a:r>
              <a:rPr lang="en-IN" dirty="0" smtClean="0"/>
              <a:t>diaphragm is a </a:t>
            </a:r>
            <a:r>
              <a:rPr lang="en-IN" dirty="0" err="1" smtClean="0"/>
              <a:t>musculotendinous,dome</a:t>
            </a:r>
            <a:r>
              <a:rPr lang="en-IN" dirty="0" smtClean="0"/>
              <a:t> shaped structure with convex surface directed towards thoracic cavity when it contract curvature of its dome is reduced and its central part moved </a:t>
            </a:r>
            <a:r>
              <a:rPr lang="en-IN" dirty="0" err="1" smtClean="0"/>
              <a:t>caudad</a:t>
            </a:r>
            <a:r>
              <a:rPr lang="en-IN" dirty="0" smtClean="0"/>
              <a:t>, as a result the volume of thoracic cavity increased)</a:t>
            </a:r>
          </a:p>
          <a:p>
            <a:r>
              <a:rPr lang="en-IN" u="sng" dirty="0" smtClean="0">
                <a:solidFill>
                  <a:srgbClr val="C00000"/>
                </a:solidFill>
              </a:rPr>
              <a:t>Thoracic inlet</a:t>
            </a:r>
            <a:r>
              <a:rPr lang="en-IN" dirty="0" smtClean="0">
                <a:solidFill>
                  <a:srgbClr val="C00000"/>
                </a:solidFill>
              </a:rPr>
              <a:t> </a:t>
            </a:r>
            <a:r>
              <a:rPr lang="en-IN" dirty="0" smtClean="0"/>
              <a:t>– is small narrow and oval in outline. It is bounded dorsally by the 1</a:t>
            </a:r>
            <a:r>
              <a:rPr lang="en-IN" baseline="30000" dirty="0" smtClean="0"/>
              <a:t>st</a:t>
            </a:r>
            <a:r>
              <a:rPr lang="en-IN" dirty="0" smtClean="0"/>
              <a:t> thoracic vertebra, laterally by 1</a:t>
            </a:r>
            <a:r>
              <a:rPr lang="en-IN" baseline="30000" dirty="0" smtClean="0"/>
              <a:t>st</a:t>
            </a:r>
            <a:r>
              <a:rPr lang="en-IN" dirty="0" smtClean="0"/>
              <a:t> pair of ribs with their costal cartilages and ventrally by the </a:t>
            </a:r>
            <a:r>
              <a:rPr lang="en-IN" dirty="0" err="1" smtClean="0"/>
              <a:t>manubrium</a:t>
            </a:r>
            <a:r>
              <a:rPr lang="en-IN" dirty="0" smtClean="0"/>
              <a:t> </a:t>
            </a:r>
            <a:r>
              <a:rPr lang="en-IN" dirty="0" err="1" smtClean="0"/>
              <a:t>sterni</a:t>
            </a:r>
            <a:r>
              <a:rPr lang="en-IN" dirty="0" smtClean="0"/>
              <a:t> of sternum.</a:t>
            </a:r>
          </a:p>
          <a:p>
            <a:r>
              <a:rPr lang="en-IN" dirty="0" smtClean="0"/>
              <a:t>	</a:t>
            </a:r>
            <a:r>
              <a:rPr lang="en-IN" dirty="0" smtClean="0">
                <a:solidFill>
                  <a:schemeClr val="bg1">
                    <a:lumMod val="85000"/>
                  </a:schemeClr>
                </a:solidFill>
              </a:rPr>
              <a:t>The thoracic inlet is occupied by oesophagus, Trachea, brachial arteries, </a:t>
            </a:r>
            <a:r>
              <a:rPr lang="en-IN" dirty="0" err="1" smtClean="0">
                <a:solidFill>
                  <a:schemeClr val="bg1">
                    <a:lumMod val="85000"/>
                  </a:schemeClr>
                </a:solidFill>
              </a:rPr>
              <a:t>bicarotid</a:t>
            </a:r>
            <a:r>
              <a:rPr lang="en-IN" dirty="0" smtClean="0">
                <a:solidFill>
                  <a:schemeClr val="bg1">
                    <a:lumMod val="85000"/>
                  </a:schemeClr>
                </a:solidFill>
              </a:rPr>
              <a:t> trunk, origin of anterior vena cava, </a:t>
            </a:r>
            <a:r>
              <a:rPr lang="en-IN" dirty="0" err="1" smtClean="0">
                <a:solidFill>
                  <a:schemeClr val="bg1">
                    <a:lumMod val="85000"/>
                  </a:schemeClr>
                </a:solidFill>
              </a:rPr>
              <a:t>vagus</a:t>
            </a:r>
            <a:r>
              <a:rPr lang="en-IN" dirty="0" smtClean="0">
                <a:solidFill>
                  <a:schemeClr val="bg1">
                    <a:lumMod val="85000"/>
                  </a:schemeClr>
                </a:solidFill>
              </a:rPr>
              <a:t>, </a:t>
            </a:r>
            <a:r>
              <a:rPr lang="en-IN" dirty="0" err="1" smtClean="0">
                <a:solidFill>
                  <a:schemeClr val="bg1">
                    <a:lumMod val="85000"/>
                  </a:schemeClr>
                </a:solidFill>
              </a:rPr>
              <a:t>phrenic</a:t>
            </a:r>
            <a:r>
              <a:rPr lang="en-IN" dirty="0" smtClean="0">
                <a:solidFill>
                  <a:schemeClr val="bg1">
                    <a:lumMod val="85000"/>
                  </a:schemeClr>
                </a:solidFill>
              </a:rPr>
              <a:t> and sympathetic nerves, M. </a:t>
            </a:r>
            <a:r>
              <a:rPr lang="en-IN" dirty="0" err="1" smtClean="0">
                <a:solidFill>
                  <a:schemeClr val="bg1">
                    <a:lumMod val="85000"/>
                  </a:schemeClr>
                </a:solidFill>
              </a:rPr>
              <a:t>longus</a:t>
            </a:r>
            <a:r>
              <a:rPr lang="en-IN" dirty="0" smtClean="0">
                <a:solidFill>
                  <a:schemeClr val="bg1">
                    <a:lumMod val="85000"/>
                  </a:schemeClr>
                </a:solidFill>
              </a:rPr>
              <a:t> </a:t>
            </a:r>
            <a:r>
              <a:rPr lang="en-IN" dirty="0" err="1" smtClean="0">
                <a:solidFill>
                  <a:schemeClr val="bg1">
                    <a:lumMod val="85000"/>
                  </a:schemeClr>
                </a:solidFill>
              </a:rPr>
              <a:t>colli</a:t>
            </a:r>
            <a:r>
              <a:rPr lang="en-IN" dirty="0" smtClean="0">
                <a:solidFill>
                  <a:schemeClr val="bg1">
                    <a:lumMod val="85000"/>
                  </a:schemeClr>
                </a:solidFill>
              </a:rPr>
              <a:t> &amp; lymph glands.</a:t>
            </a:r>
          </a:p>
          <a:p>
            <a:endParaRPr lang="en-IN" dirty="0" smtClean="0"/>
          </a:p>
          <a:p>
            <a:endParaRPr lang="en-IN"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1"/>
            <a:ext cx="8839200" cy="4267200"/>
          </a:xfrm>
        </p:spPr>
        <p:txBody>
          <a:bodyPr>
            <a:normAutofit fontScale="70000" lnSpcReduction="20000"/>
          </a:bodyPr>
          <a:lstStyle/>
          <a:p>
            <a:pPr algn="ctr">
              <a:buNone/>
            </a:pPr>
            <a:r>
              <a:rPr lang="en-IN" sz="3400" b="1" u="sng" dirty="0" err="1" smtClean="0">
                <a:solidFill>
                  <a:srgbClr val="C00000"/>
                </a:solidFill>
              </a:rPr>
              <a:t>Mediastinum</a:t>
            </a:r>
            <a:endParaRPr lang="en-IN" sz="3400" dirty="0" smtClean="0">
              <a:solidFill>
                <a:srgbClr val="C00000"/>
              </a:solidFill>
            </a:endParaRPr>
          </a:p>
          <a:p>
            <a:r>
              <a:rPr lang="en-IN" dirty="0" smtClean="0"/>
              <a:t>Literary the word </a:t>
            </a:r>
            <a:r>
              <a:rPr lang="en-IN" dirty="0" err="1" smtClean="0"/>
              <a:t>mediastinum</a:t>
            </a:r>
            <a:r>
              <a:rPr lang="en-IN" dirty="0" smtClean="0"/>
              <a:t> means a partition which divides thorax into right and left cavities.</a:t>
            </a:r>
          </a:p>
          <a:p>
            <a:r>
              <a:rPr lang="en-IN" dirty="0" smtClean="0"/>
              <a:t>Practically it means the interval between the two pleural sacs. </a:t>
            </a:r>
          </a:p>
          <a:p>
            <a:r>
              <a:rPr lang="en-IN" dirty="0" smtClean="0"/>
              <a:t>The </a:t>
            </a:r>
            <a:r>
              <a:rPr lang="en-IN" dirty="0" err="1" smtClean="0"/>
              <a:t>mediastinum</a:t>
            </a:r>
            <a:r>
              <a:rPr lang="en-IN" dirty="0" smtClean="0"/>
              <a:t> extends from the thoracic inlet to the diaphragm and bounded dorsally by the vertebral column, ventrally by sternum laterally by the pleural sacs. </a:t>
            </a:r>
          </a:p>
          <a:p>
            <a:r>
              <a:rPr lang="en-IN" dirty="0" smtClean="0"/>
              <a:t>With the </a:t>
            </a:r>
            <a:r>
              <a:rPr lang="en-IN" dirty="0" smtClean="0">
                <a:solidFill>
                  <a:srgbClr val="C00000"/>
                </a:solidFill>
              </a:rPr>
              <a:t>exception of lungs, caudal vena cava and right </a:t>
            </a:r>
            <a:r>
              <a:rPr lang="en-IN" dirty="0" err="1" smtClean="0">
                <a:solidFill>
                  <a:srgbClr val="C00000"/>
                </a:solidFill>
              </a:rPr>
              <a:t>phrenic</a:t>
            </a:r>
            <a:r>
              <a:rPr lang="en-IN" dirty="0" smtClean="0">
                <a:solidFill>
                  <a:srgbClr val="C00000"/>
                </a:solidFill>
              </a:rPr>
              <a:t> nerve, </a:t>
            </a:r>
            <a:r>
              <a:rPr lang="en-IN" dirty="0" smtClean="0"/>
              <a:t>all structures and organs contained in the thoracic cavity lie in the </a:t>
            </a:r>
            <a:r>
              <a:rPr lang="en-IN" dirty="0" err="1" smtClean="0"/>
              <a:t>mediastinum</a:t>
            </a:r>
            <a:r>
              <a:rPr lang="en-IN" dirty="0" smtClean="0"/>
              <a:t>.</a:t>
            </a:r>
          </a:p>
          <a:p>
            <a:r>
              <a:rPr lang="en-IN" dirty="0" smtClean="0"/>
              <a:t>It is conventional to divide the </a:t>
            </a:r>
            <a:r>
              <a:rPr lang="en-IN" dirty="0" err="1" smtClean="0"/>
              <a:t>mediastinum</a:t>
            </a:r>
            <a:r>
              <a:rPr lang="en-IN" dirty="0" smtClean="0"/>
              <a:t> into 3 parts the imaginary line run vertically to cranial and caudal to the heart.</a:t>
            </a:r>
          </a:p>
          <a:p>
            <a:pPr lvl="0">
              <a:buNone/>
            </a:pPr>
            <a:r>
              <a:rPr lang="en-IN" dirty="0" smtClean="0"/>
              <a:t> </a:t>
            </a:r>
            <a:endParaRPr lang="en-IN" dirty="0"/>
          </a:p>
        </p:txBody>
      </p:sp>
      <p:pic>
        <p:nvPicPr>
          <p:cNvPr id="6146" name="Picture 2" descr="C:\Users\Dr Abhinav\Desktop\respiratory system\350px-Dogthorax1.jpg"/>
          <p:cNvPicPr>
            <a:picLocks noChangeAspect="1" noChangeArrowheads="1"/>
          </p:cNvPicPr>
          <p:nvPr/>
        </p:nvPicPr>
        <p:blipFill>
          <a:blip r:embed="rId2"/>
          <a:srcRect/>
          <a:stretch>
            <a:fillRect/>
          </a:stretch>
        </p:blipFill>
        <p:spPr bwMode="auto">
          <a:xfrm>
            <a:off x="2514600" y="4070604"/>
            <a:ext cx="4495800" cy="2787396"/>
          </a:xfrm>
          <a:prstGeom prst="rect">
            <a:avLst/>
          </a:prstGeom>
          <a:noFill/>
        </p:spPr>
      </p:pic>
      <p:sp>
        <p:nvSpPr>
          <p:cNvPr id="4" name="Right Arrow 3"/>
          <p:cNvSpPr/>
          <p:nvPr/>
        </p:nvSpPr>
        <p:spPr>
          <a:xfrm>
            <a:off x="990600" y="5867400"/>
            <a:ext cx="2959608" cy="103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r Abhinav\Desktop\respiratory system\mediastinum-pericardium-relation-lungs-diaphragm-260nw-277549616.jpg"/>
          <p:cNvPicPr>
            <a:picLocks noGrp="1" noChangeAspect="1" noChangeArrowheads="1"/>
          </p:cNvPicPr>
          <p:nvPr>
            <p:ph idx="1"/>
          </p:nvPr>
        </p:nvPicPr>
        <p:blipFill>
          <a:blip r:embed="rId2"/>
          <a:srcRect r="2041" b="8209"/>
          <a:stretch>
            <a:fillRect/>
          </a:stretch>
        </p:blipFill>
        <p:spPr bwMode="auto">
          <a:xfrm>
            <a:off x="457200" y="1524000"/>
            <a:ext cx="4114800" cy="33528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Skull</a:t>
            </a:r>
            <a:endParaRPr lang="en-IN" dirty="0"/>
          </a:p>
        </p:txBody>
      </p:sp>
      <p:sp>
        <p:nvSpPr>
          <p:cNvPr id="3" name="Content Placeholder 2"/>
          <p:cNvSpPr>
            <a:spLocks noGrp="1"/>
          </p:cNvSpPr>
          <p:nvPr>
            <p:ph idx="1"/>
          </p:nvPr>
        </p:nvSpPr>
        <p:spPr>
          <a:xfrm>
            <a:off x="381000" y="1600200"/>
            <a:ext cx="2667000" cy="4525963"/>
          </a:xfrm>
        </p:spPr>
        <p:txBody>
          <a:bodyPr/>
          <a:lstStyle/>
          <a:p>
            <a:r>
              <a:rPr lang="en-IN" dirty="0" smtClean="0"/>
              <a:t>Cranial bones </a:t>
            </a:r>
          </a:p>
          <a:p>
            <a:r>
              <a:rPr lang="en-IN" dirty="0" smtClean="0"/>
              <a:t>Facial </a:t>
            </a:r>
          </a:p>
          <a:p>
            <a:pPr>
              <a:buNone/>
            </a:pPr>
            <a:r>
              <a:rPr lang="en-IN" dirty="0" smtClean="0"/>
              <a:t>	bones</a:t>
            </a:r>
            <a:endParaRPr lang="en-IN" dirty="0"/>
          </a:p>
        </p:txBody>
      </p:sp>
      <p:pic>
        <p:nvPicPr>
          <p:cNvPr id="2050" name="Picture 2" descr="C:\Users\Dr Abhinav\Desktop\respiratory system\comparative-study-of-skull-of-camel-ox-23-638.jpg"/>
          <p:cNvPicPr>
            <a:picLocks noChangeAspect="1" noChangeArrowheads="1"/>
          </p:cNvPicPr>
          <p:nvPr/>
        </p:nvPicPr>
        <p:blipFill>
          <a:blip r:embed="rId2"/>
          <a:srcRect/>
          <a:stretch>
            <a:fillRect/>
          </a:stretch>
        </p:blipFill>
        <p:spPr bwMode="auto">
          <a:xfrm>
            <a:off x="2819400" y="2295525"/>
            <a:ext cx="6076950" cy="4562475"/>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r Abhinav\Desktop\respiratory system\7SG3WzAI559DTSBL6hU4vg.png"/>
          <p:cNvPicPr>
            <a:picLocks noGrp="1" noChangeAspect="1" noChangeArrowheads="1"/>
          </p:cNvPicPr>
          <p:nvPr>
            <p:ph idx="1"/>
          </p:nvPr>
        </p:nvPicPr>
        <p:blipFill>
          <a:blip r:embed="rId2"/>
          <a:srcRect/>
          <a:stretch>
            <a:fillRect/>
          </a:stretch>
        </p:blipFill>
        <p:spPr bwMode="auto">
          <a:xfrm>
            <a:off x="1066800" y="152400"/>
            <a:ext cx="6052429" cy="5907171"/>
          </a:xfrm>
          <a:prstGeom prst="rect">
            <a:avLst/>
          </a:prstGeom>
          <a:noFill/>
        </p:spPr>
      </p:pic>
      <p:sp>
        <p:nvSpPr>
          <p:cNvPr id="3" name="TextBox 2"/>
          <p:cNvSpPr txBox="1"/>
          <p:nvPr/>
        </p:nvSpPr>
        <p:spPr>
          <a:xfrm>
            <a:off x="2848558" y="457200"/>
            <a:ext cx="885242" cy="369332"/>
          </a:xfrm>
          <a:prstGeom prst="rect">
            <a:avLst/>
          </a:prstGeom>
          <a:noFill/>
        </p:spPr>
        <p:txBody>
          <a:bodyPr wrap="none" rtlCol="0">
            <a:spAutoFit/>
          </a:bodyPr>
          <a:lstStyle/>
          <a:p>
            <a:r>
              <a:rPr lang="en-IN" dirty="0" smtClean="0"/>
              <a:t>Cranial </a:t>
            </a:r>
            <a:endParaRPr lang="en-IN" dirty="0"/>
          </a:p>
        </p:txBody>
      </p:sp>
      <p:sp>
        <p:nvSpPr>
          <p:cNvPr id="4" name="TextBox 3"/>
          <p:cNvSpPr txBox="1"/>
          <p:nvPr/>
        </p:nvSpPr>
        <p:spPr>
          <a:xfrm>
            <a:off x="6477000" y="304800"/>
            <a:ext cx="825867" cy="369332"/>
          </a:xfrm>
          <a:prstGeom prst="rect">
            <a:avLst/>
          </a:prstGeom>
          <a:noFill/>
        </p:spPr>
        <p:txBody>
          <a:bodyPr wrap="none" rtlCol="0">
            <a:spAutoFit/>
          </a:bodyPr>
          <a:lstStyle/>
          <a:p>
            <a:r>
              <a:rPr lang="en-IN" dirty="0" smtClean="0"/>
              <a:t>Caudal</a:t>
            </a:r>
            <a:endParaRPr lang="en-IN"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92500" lnSpcReduction="20000"/>
          </a:bodyPr>
          <a:lstStyle/>
          <a:p>
            <a:pPr lvl="0" algn="ctr">
              <a:buNone/>
            </a:pPr>
            <a:r>
              <a:rPr lang="en-IN" b="1" u="sng" dirty="0" smtClean="0">
                <a:solidFill>
                  <a:srgbClr val="7030A0"/>
                </a:solidFill>
              </a:rPr>
              <a:t>Cranial or </a:t>
            </a:r>
            <a:r>
              <a:rPr lang="en-IN" b="1" u="sng" dirty="0" err="1" smtClean="0">
                <a:solidFill>
                  <a:srgbClr val="7030A0"/>
                </a:solidFill>
              </a:rPr>
              <a:t>Precardial</a:t>
            </a:r>
            <a:r>
              <a:rPr lang="en-IN" b="1" u="sng" dirty="0" smtClean="0">
                <a:solidFill>
                  <a:srgbClr val="7030A0"/>
                </a:solidFill>
              </a:rPr>
              <a:t> </a:t>
            </a:r>
            <a:r>
              <a:rPr lang="en-IN" b="1" u="sng" dirty="0" err="1" smtClean="0">
                <a:solidFill>
                  <a:srgbClr val="7030A0"/>
                </a:solidFill>
              </a:rPr>
              <a:t>mediastinum</a:t>
            </a:r>
            <a:r>
              <a:rPr lang="en-IN" b="1" dirty="0" smtClean="0">
                <a:solidFill>
                  <a:srgbClr val="7030A0"/>
                </a:solidFill>
              </a:rPr>
              <a:t> </a:t>
            </a:r>
          </a:p>
          <a:p>
            <a:pPr lvl="0"/>
            <a:r>
              <a:rPr lang="en-IN" u="sng" dirty="0" smtClean="0"/>
              <a:t>Arteries</a:t>
            </a:r>
            <a:r>
              <a:rPr lang="en-IN" dirty="0" smtClean="0"/>
              <a:t> : </a:t>
            </a:r>
            <a:r>
              <a:rPr lang="en-IN" dirty="0" err="1" smtClean="0"/>
              <a:t>Brachiocephalic</a:t>
            </a:r>
            <a:r>
              <a:rPr lang="en-IN" dirty="0" smtClean="0"/>
              <a:t> trunk, brachial artery and its branches.</a:t>
            </a:r>
          </a:p>
          <a:p>
            <a:pPr lvl="0"/>
            <a:r>
              <a:rPr lang="en-IN" u="sng" dirty="0" smtClean="0"/>
              <a:t>Veins</a:t>
            </a:r>
            <a:r>
              <a:rPr lang="en-IN" dirty="0" smtClean="0"/>
              <a:t> : Cranial vena cava, Jugular vein and its branches.</a:t>
            </a:r>
          </a:p>
          <a:p>
            <a:pPr lvl="0"/>
            <a:r>
              <a:rPr lang="en-IN" u="sng" dirty="0" smtClean="0"/>
              <a:t>Nerves</a:t>
            </a:r>
            <a:r>
              <a:rPr lang="en-IN" dirty="0" smtClean="0"/>
              <a:t> : Sympathetic ganglia, </a:t>
            </a:r>
            <a:r>
              <a:rPr lang="en-IN" dirty="0" err="1" smtClean="0"/>
              <a:t>vagus</a:t>
            </a:r>
            <a:r>
              <a:rPr lang="en-IN" dirty="0" smtClean="0"/>
              <a:t> and recurrent laryngeal, left </a:t>
            </a:r>
            <a:r>
              <a:rPr lang="en-IN" dirty="0" err="1" smtClean="0"/>
              <a:t>phrenic</a:t>
            </a:r>
            <a:r>
              <a:rPr lang="en-IN" dirty="0" smtClean="0"/>
              <a:t> and cardiac nerves.</a:t>
            </a:r>
          </a:p>
          <a:p>
            <a:pPr lvl="0"/>
            <a:r>
              <a:rPr lang="en-IN" u="sng" dirty="0" smtClean="0"/>
              <a:t>Muscle</a:t>
            </a:r>
            <a:r>
              <a:rPr lang="en-IN" dirty="0" smtClean="0"/>
              <a:t> : </a:t>
            </a:r>
            <a:r>
              <a:rPr lang="en-IN" dirty="0" err="1" smtClean="0"/>
              <a:t>Longus</a:t>
            </a:r>
            <a:r>
              <a:rPr lang="en-IN" dirty="0" smtClean="0"/>
              <a:t> </a:t>
            </a:r>
            <a:r>
              <a:rPr lang="en-IN" dirty="0" err="1" smtClean="0"/>
              <a:t>colli</a:t>
            </a:r>
            <a:r>
              <a:rPr lang="en-IN" dirty="0" smtClean="0"/>
              <a:t>.</a:t>
            </a:r>
          </a:p>
          <a:p>
            <a:pPr lvl="0"/>
            <a:r>
              <a:rPr lang="en-IN" b="1" u="sng" dirty="0" smtClean="0"/>
              <a:t>Organs</a:t>
            </a:r>
            <a:r>
              <a:rPr lang="en-IN" b="1" dirty="0" smtClean="0"/>
              <a:t> : </a:t>
            </a:r>
            <a:r>
              <a:rPr lang="en-IN" b="1" dirty="0" smtClean="0">
                <a:solidFill>
                  <a:srgbClr val="C00000"/>
                </a:solidFill>
              </a:rPr>
              <a:t>Oesophagus &amp; Trachea</a:t>
            </a:r>
            <a:r>
              <a:rPr lang="en-IN" dirty="0" smtClean="0"/>
              <a:t>.</a:t>
            </a:r>
          </a:p>
          <a:p>
            <a:pPr lvl="0"/>
            <a:r>
              <a:rPr lang="en-IN" u="sng" dirty="0" err="1" smtClean="0"/>
              <a:t>Lymphatics</a:t>
            </a:r>
            <a:r>
              <a:rPr lang="en-IN" dirty="0" smtClean="0"/>
              <a:t> : Thoracic duct, Tracheal ducts &amp; lymph glands.</a:t>
            </a:r>
          </a:p>
          <a:p>
            <a:pPr lvl="0"/>
            <a:r>
              <a:rPr lang="en-IN" dirty="0" smtClean="0"/>
              <a:t>In young animals thymus gland.</a:t>
            </a:r>
          </a:p>
          <a:p>
            <a:endParaRPr lang="en-IN"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8915400" cy="6705600"/>
          </a:xfrm>
        </p:spPr>
        <p:txBody>
          <a:bodyPr>
            <a:normAutofit fontScale="25000" lnSpcReduction="20000"/>
          </a:bodyPr>
          <a:lstStyle/>
          <a:p>
            <a:pPr lvl="0" algn="ctr">
              <a:buNone/>
            </a:pPr>
            <a:r>
              <a:rPr lang="en-IN" sz="9600" b="1" u="sng" dirty="0" smtClean="0">
                <a:solidFill>
                  <a:srgbClr val="7030A0"/>
                </a:solidFill>
              </a:rPr>
              <a:t>Middle or </a:t>
            </a:r>
            <a:r>
              <a:rPr lang="en-IN" sz="9600" b="1" u="sng" dirty="0" err="1" smtClean="0">
                <a:solidFill>
                  <a:srgbClr val="7030A0"/>
                </a:solidFill>
              </a:rPr>
              <a:t>cardial</a:t>
            </a:r>
            <a:r>
              <a:rPr lang="en-IN" sz="9600" b="1" u="sng" dirty="0" smtClean="0">
                <a:solidFill>
                  <a:srgbClr val="7030A0"/>
                </a:solidFill>
              </a:rPr>
              <a:t> </a:t>
            </a:r>
            <a:r>
              <a:rPr lang="en-IN" sz="9600" b="1" u="sng" dirty="0" err="1" smtClean="0">
                <a:solidFill>
                  <a:srgbClr val="7030A0"/>
                </a:solidFill>
              </a:rPr>
              <a:t>mediastinum</a:t>
            </a:r>
            <a:r>
              <a:rPr lang="en-IN" sz="9600" b="1" dirty="0" smtClean="0">
                <a:solidFill>
                  <a:srgbClr val="7030A0"/>
                </a:solidFill>
              </a:rPr>
              <a:t> –</a:t>
            </a:r>
          </a:p>
          <a:p>
            <a:pPr lvl="0"/>
            <a:r>
              <a:rPr lang="en-IN" sz="9600" u="sng" dirty="0" smtClean="0"/>
              <a:t>Arteries</a:t>
            </a:r>
            <a:r>
              <a:rPr lang="en-IN" sz="9600" dirty="0" smtClean="0"/>
              <a:t> : Thoracic aorta, pulmonary arteries.</a:t>
            </a:r>
          </a:p>
          <a:p>
            <a:pPr lvl="0"/>
            <a:r>
              <a:rPr lang="en-IN" sz="9600" u="sng" dirty="0" smtClean="0"/>
              <a:t>Veins</a:t>
            </a:r>
            <a:r>
              <a:rPr lang="en-IN" sz="9600" dirty="0" smtClean="0"/>
              <a:t> : Cranial </a:t>
            </a:r>
            <a:r>
              <a:rPr lang="en-IN" sz="9600" dirty="0" err="1" smtClean="0"/>
              <a:t>venacava</a:t>
            </a:r>
            <a:r>
              <a:rPr lang="en-IN" sz="9600" dirty="0" smtClean="0"/>
              <a:t>, pulmonary veins, vena </a:t>
            </a:r>
            <a:r>
              <a:rPr lang="en-IN" sz="9600" dirty="0" err="1" smtClean="0"/>
              <a:t>hemiazygus</a:t>
            </a:r>
            <a:r>
              <a:rPr lang="en-IN" sz="9600" dirty="0" smtClean="0"/>
              <a:t>.</a:t>
            </a:r>
          </a:p>
          <a:p>
            <a:pPr lvl="0"/>
            <a:r>
              <a:rPr lang="en-IN" sz="9600" u="sng" dirty="0" smtClean="0"/>
              <a:t>Nerve</a:t>
            </a:r>
            <a:r>
              <a:rPr lang="en-IN" sz="9600" dirty="0" smtClean="0"/>
              <a:t> : Sympathetic ganglia, </a:t>
            </a:r>
            <a:r>
              <a:rPr lang="en-IN" sz="9600" dirty="0" err="1" smtClean="0"/>
              <a:t>vagus</a:t>
            </a:r>
            <a:r>
              <a:rPr lang="en-IN" sz="9600" dirty="0" smtClean="0"/>
              <a:t>, left </a:t>
            </a:r>
            <a:r>
              <a:rPr lang="en-IN" sz="9600" dirty="0" err="1" smtClean="0"/>
              <a:t>phrenic</a:t>
            </a:r>
            <a:r>
              <a:rPr lang="en-IN" sz="9600" dirty="0" smtClean="0"/>
              <a:t>, left recurrent laryngeal nerve</a:t>
            </a:r>
          </a:p>
          <a:p>
            <a:pPr lvl="0"/>
            <a:r>
              <a:rPr lang="en-IN" sz="9600" u="sng" dirty="0" smtClean="0"/>
              <a:t>Muscle</a:t>
            </a:r>
            <a:r>
              <a:rPr lang="en-IN" sz="9600" dirty="0" smtClean="0"/>
              <a:t> : </a:t>
            </a:r>
            <a:r>
              <a:rPr lang="en-IN" sz="9600" dirty="0" err="1" smtClean="0"/>
              <a:t>Longus</a:t>
            </a:r>
            <a:r>
              <a:rPr lang="en-IN" sz="9600" dirty="0" smtClean="0"/>
              <a:t> </a:t>
            </a:r>
            <a:r>
              <a:rPr lang="en-IN" sz="9600" dirty="0" err="1" smtClean="0"/>
              <a:t>colli</a:t>
            </a:r>
            <a:r>
              <a:rPr lang="en-IN" sz="9600" dirty="0" smtClean="0"/>
              <a:t>.</a:t>
            </a:r>
          </a:p>
          <a:p>
            <a:pPr lvl="0"/>
            <a:r>
              <a:rPr lang="en-IN" sz="9600" u="sng" dirty="0" err="1" smtClean="0"/>
              <a:t>Lymphatics</a:t>
            </a:r>
            <a:r>
              <a:rPr lang="en-IN" sz="9600" dirty="0" smtClean="0"/>
              <a:t> : Thoracic duct and bronchial lymph glands.</a:t>
            </a:r>
          </a:p>
          <a:p>
            <a:pPr lvl="0"/>
            <a:r>
              <a:rPr lang="en-IN" sz="9600" b="1" u="sng" dirty="0" smtClean="0"/>
              <a:t>Organs</a:t>
            </a:r>
            <a:r>
              <a:rPr lang="en-IN" sz="9600" b="1" dirty="0" smtClean="0"/>
              <a:t> : </a:t>
            </a:r>
            <a:r>
              <a:rPr lang="en-IN" sz="9600" b="1" dirty="0" smtClean="0">
                <a:solidFill>
                  <a:srgbClr val="C00000"/>
                </a:solidFill>
              </a:rPr>
              <a:t>Heart, Oesophagus &amp; Trachea</a:t>
            </a:r>
            <a:r>
              <a:rPr lang="en-IN" sz="9600" dirty="0" smtClean="0"/>
              <a:t>.</a:t>
            </a:r>
          </a:p>
          <a:p>
            <a:pPr lvl="0"/>
            <a:endParaRPr lang="en-IN" sz="8800" dirty="0" smtClean="0"/>
          </a:p>
          <a:p>
            <a:pPr lvl="0">
              <a:buNone/>
            </a:pPr>
            <a:endParaRPr lang="en-IN" sz="8800" dirty="0" smtClean="0"/>
          </a:p>
          <a:p>
            <a:pPr lvl="0" algn="ctr">
              <a:buNone/>
            </a:pPr>
            <a:r>
              <a:rPr lang="en-IN" sz="9600" b="1" u="sng" dirty="0" smtClean="0">
                <a:solidFill>
                  <a:srgbClr val="7030A0"/>
                </a:solidFill>
              </a:rPr>
              <a:t>Posterior or Post </a:t>
            </a:r>
            <a:r>
              <a:rPr lang="en-IN" sz="9600" b="1" u="sng" dirty="0" err="1" smtClean="0">
                <a:solidFill>
                  <a:srgbClr val="7030A0"/>
                </a:solidFill>
              </a:rPr>
              <a:t>cardial</a:t>
            </a:r>
            <a:r>
              <a:rPr lang="en-IN" sz="9600" b="1" u="sng" dirty="0" smtClean="0">
                <a:solidFill>
                  <a:srgbClr val="7030A0"/>
                </a:solidFill>
              </a:rPr>
              <a:t> </a:t>
            </a:r>
            <a:r>
              <a:rPr lang="en-IN" sz="9600" b="1" u="sng" dirty="0" err="1" smtClean="0">
                <a:solidFill>
                  <a:srgbClr val="7030A0"/>
                </a:solidFill>
              </a:rPr>
              <a:t>mediastinum</a:t>
            </a:r>
            <a:r>
              <a:rPr lang="en-IN" sz="9600" b="1" dirty="0" smtClean="0">
                <a:solidFill>
                  <a:srgbClr val="7030A0"/>
                </a:solidFill>
              </a:rPr>
              <a:t> :</a:t>
            </a:r>
          </a:p>
          <a:p>
            <a:pPr lvl="0"/>
            <a:r>
              <a:rPr lang="en-IN" sz="9600" u="sng" dirty="0" smtClean="0"/>
              <a:t>Arteries</a:t>
            </a:r>
            <a:r>
              <a:rPr lang="en-IN" sz="9600" dirty="0" smtClean="0"/>
              <a:t> : Thoracic aorta, </a:t>
            </a:r>
            <a:r>
              <a:rPr lang="en-IN" sz="9600" dirty="0" err="1" smtClean="0"/>
              <a:t>intercostal</a:t>
            </a:r>
            <a:r>
              <a:rPr lang="en-IN" sz="9600" dirty="0" smtClean="0"/>
              <a:t> arteries, bronchial and oesophageal arteries.</a:t>
            </a:r>
          </a:p>
          <a:p>
            <a:pPr lvl="0"/>
            <a:r>
              <a:rPr lang="en-IN" sz="9600" u="sng" dirty="0" smtClean="0"/>
              <a:t>Veins</a:t>
            </a:r>
            <a:r>
              <a:rPr lang="en-IN" sz="9600" dirty="0" smtClean="0"/>
              <a:t> : Vena </a:t>
            </a:r>
            <a:r>
              <a:rPr lang="en-IN" sz="9600" dirty="0" err="1" smtClean="0"/>
              <a:t>hemiazygus</a:t>
            </a:r>
            <a:r>
              <a:rPr lang="en-IN" sz="9600" dirty="0" smtClean="0"/>
              <a:t>.</a:t>
            </a:r>
          </a:p>
          <a:p>
            <a:pPr lvl="0"/>
            <a:r>
              <a:rPr lang="en-IN" sz="9600" u="sng" dirty="0" smtClean="0"/>
              <a:t>Nerve</a:t>
            </a:r>
            <a:r>
              <a:rPr lang="en-IN" sz="9600" dirty="0" smtClean="0"/>
              <a:t> : </a:t>
            </a:r>
            <a:r>
              <a:rPr lang="en-IN" sz="9600" dirty="0" err="1" smtClean="0"/>
              <a:t>Sympathatic</a:t>
            </a:r>
            <a:r>
              <a:rPr lang="en-IN" sz="9600" dirty="0" smtClean="0"/>
              <a:t> ganglia, </a:t>
            </a:r>
            <a:r>
              <a:rPr lang="en-IN" sz="9600" dirty="0" err="1" smtClean="0"/>
              <a:t>vagus</a:t>
            </a:r>
            <a:r>
              <a:rPr lang="en-IN" sz="9600" dirty="0" smtClean="0"/>
              <a:t> and left </a:t>
            </a:r>
            <a:r>
              <a:rPr lang="en-IN" sz="9600" dirty="0" err="1" smtClean="0"/>
              <a:t>phrenic</a:t>
            </a:r>
            <a:r>
              <a:rPr lang="en-IN" sz="9600" dirty="0" smtClean="0"/>
              <a:t>.</a:t>
            </a:r>
          </a:p>
          <a:p>
            <a:pPr lvl="0"/>
            <a:r>
              <a:rPr lang="en-IN" sz="9600" u="sng" dirty="0" err="1" smtClean="0"/>
              <a:t>Lymphatics</a:t>
            </a:r>
            <a:r>
              <a:rPr lang="en-IN" sz="9600" dirty="0" smtClean="0"/>
              <a:t> : Thoracic duct and oesophageal lymph glands.</a:t>
            </a:r>
          </a:p>
          <a:p>
            <a:pPr lvl="0"/>
            <a:r>
              <a:rPr lang="en-IN" sz="9600" b="1" u="sng" dirty="0" smtClean="0"/>
              <a:t>Organs</a:t>
            </a:r>
            <a:r>
              <a:rPr lang="en-IN" sz="9600" b="1" dirty="0" smtClean="0"/>
              <a:t> : </a:t>
            </a:r>
            <a:r>
              <a:rPr lang="en-IN" sz="9600" b="1" dirty="0" smtClean="0">
                <a:solidFill>
                  <a:srgbClr val="C00000"/>
                </a:solidFill>
              </a:rPr>
              <a:t>Oesophagus</a:t>
            </a:r>
            <a:r>
              <a:rPr lang="en-IN" sz="8800" u="sng" dirty="0" smtClean="0"/>
              <a:t/>
            </a:r>
            <a:br>
              <a:rPr lang="en-IN" sz="8800" u="sng" dirty="0" smtClean="0"/>
            </a:br>
            <a:r>
              <a:rPr lang="en-IN" sz="8800" dirty="0" smtClean="0"/>
              <a:t> </a:t>
            </a:r>
          </a:p>
          <a:p>
            <a:endParaRPr lang="en-IN"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91600" cy="5973763"/>
          </a:xfrm>
        </p:spPr>
        <p:txBody>
          <a:bodyPr>
            <a:normAutofit/>
          </a:bodyPr>
          <a:lstStyle/>
          <a:p>
            <a:pPr algn="ctr">
              <a:buNone/>
            </a:pPr>
            <a:r>
              <a:rPr lang="en-IN" b="1" u="sng" dirty="0" smtClean="0">
                <a:solidFill>
                  <a:srgbClr val="7030A0"/>
                </a:solidFill>
              </a:rPr>
              <a:t>PLEURA</a:t>
            </a:r>
            <a:endParaRPr lang="en-IN" b="1" dirty="0" smtClean="0">
              <a:solidFill>
                <a:srgbClr val="7030A0"/>
              </a:solidFill>
            </a:endParaRPr>
          </a:p>
          <a:p>
            <a:r>
              <a:rPr lang="en-IN" dirty="0" smtClean="0"/>
              <a:t>A thin glistening serous membrane that lines the thoracic cavity (Parietal pleura) and covers the lungs </a:t>
            </a:r>
            <a:r>
              <a:rPr lang="en-IN" b="1" dirty="0" smtClean="0"/>
              <a:t>except at the </a:t>
            </a:r>
            <a:r>
              <a:rPr lang="en-IN" b="1" dirty="0" err="1" smtClean="0"/>
              <a:t>hilus</a:t>
            </a:r>
            <a:r>
              <a:rPr lang="en-IN" b="1" dirty="0" smtClean="0"/>
              <a:t> </a:t>
            </a:r>
            <a:r>
              <a:rPr lang="en-IN" dirty="0" smtClean="0"/>
              <a:t>(visceral pleura).	</a:t>
            </a:r>
          </a:p>
          <a:p>
            <a:r>
              <a:rPr lang="en-IN" dirty="0" smtClean="0"/>
              <a:t>Two pleural sacs divide the thoracic cavity into two halves. </a:t>
            </a:r>
          </a:p>
          <a:p>
            <a:r>
              <a:rPr lang="en-IN" dirty="0" smtClean="0"/>
              <a:t>Pleural sacs are always completely separate.</a:t>
            </a:r>
          </a:p>
          <a:p>
            <a:r>
              <a:rPr lang="en-IN" b="1" dirty="0" smtClean="0"/>
              <a:t>Right pleural sac is larger than the left one</a:t>
            </a:r>
            <a:r>
              <a:rPr lang="en-IN" dirty="0" smtClean="0"/>
              <a:t>, in accordance with the marked difference in the size of lungs</a:t>
            </a:r>
            <a:endParaRPr lang="en-IN"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534400" cy="6705600"/>
          </a:xfrm>
        </p:spPr>
        <p:txBody>
          <a:bodyPr>
            <a:normAutofit fontScale="92500" lnSpcReduction="20000"/>
          </a:bodyPr>
          <a:lstStyle/>
          <a:p>
            <a:pPr>
              <a:buNone/>
            </a:pPr>
            <a:r>
              <a:rPr lang="en-IN" dirty="0" smtClean="0"/>
              <a:t>			 </a:t>
            </a:r>
            <a:r>
              <a:rPr lang="en-IN" b="1" dirty="0" smtClean="0">
                <a:solidFill>
                  <a:srgbClr val="C00000"/>
                </a:solidFill>
              </a:rPr>
              <a:t>Pleura is of two types</a:t>
            </a:r>
          </a:p>
          <a:p>
            <a:pPr lvl="0">
              <a:buNone/>
            </a:pPr>
            <a:r>
              <a:rPr lang="en-IN" dirty="0" smtClean="0">
                <a:solidFill>
                  <a:srgbClr val="C00000"/>
                </a:solidFill>
              </a:rPr>
              <a:t>1. Parietal pleura </a:t>
            </a:r>
            <a:r>
              <a:rPr lang="en-IN" dirty="0" smtClean="0"/>
              <a:t>: It lines the thoracic cavity and according to its attachment the parietal pleura is of following types;</a:t>
            </a:r>
          </a:p>
          <a:p>
            <a:pPr lvl="0">
              <a:buNone/>
            </a:pPr>
            <a:r>
              <a:rPr lang="en-IN" dirty="0" smtClean="0">
                <a:solidFill>
                  <a:srgbClr val="7030A0"/>
                </a:solidFill>
              </a:rPr>
              <a:t>a. Costal pleura </a:t>
            </a:r>
            <a:r>
              <a:rPr lang="en-IN" dirty="0" smtClean="0"/>
              <a:t>: Attaches on the medial surface of ribs and internal </a:t>
            </a:r>
            <a:r>
              <a:rPr lang="en-IN" dirty="0" err="1" smtClean="0"/>
              <a:t>intercostal</a:t>
            </a:r>
            <a:r>
              <a:rPr lang="en-IN" dirty="0" smtClean="0"/>
              <a:t> muscles.</a:t>
            </a:r>
          </a:p>
          <a:p>
            <a:pPr lvl="0">
              <a:buNone/>
            </a:pPr>
            <a:r>
              <a:rPr lang="en-IN" dirty="0" smtClean="0">
                <a:solidFill>
                  <a:srgbClr val="7030A0"/>
                </a:solidFill>
              </a:rPr>
              <a:t>b. Diaphragmatic pleura </a:t>
            </a:r>
            <a:r>
              <a:rPr lang="en-IN" dirty="0" smtClean="0"/>
              <a:t>: It covers the thoracic surface of the diaphragm.</a:t>
            </a:r>
          </a:p>
          <a:p>
            <a:pPr lvl="0">
              <a:buNone/>
            </a:pPr>
            <a:r>
              <a:rPr lang="en-IN" dirty="0" smtClean="0">
                <a:solidFill>
                  <a:srgbClr val="7030A0"/>
                </a:solidFill>
              </a:rPr>
              <a:t>c. </a:t>
            </a:r>
            <a:r>
              <a:rPr lang="en-IN" dirty="0" err="1" smtClean="0">
                <a:solidFill>
                  <a:srgbClr val="7030A0"/>
                </a:solidFill>
              </a:rPr>
              <a:t>Mediastinal</a:t>
            </a:r>
            <a:r>
              <a:rPr lang="en-IN" dirty="0" smtClean="0">
                <a:solidFill>
                  <a:srgbClr val="7030A0"/>
                </a:solidFill>
              </a:rPr>
              <a:t> pleura </a:t>
            </a:r>
            <a:r>
              <a:rPr lang="en-IN" dirty="0" smtClean="0"/>
              <a:t>: Forms the chief tissues of the </a:t>
            </a:r>
            <a:r>
              <a:rPr lang="en-IN" dirty="0" err="1" smtClean="0"/>
              <a:t>mediastinum</a:t>
            </a:r>
            <a:r>
              <a:rPr lang="en-IN" dirty="0" smtClean="0"/>
              <a:t>.</a:t>
            </a:r>
          </a:p>
          <a:p>
            <a:pPr lvl="0">
              <a:buNone/>
            </a:pPr>
            <a:r>
              <a:rPr lang="en-IN" dirty="0" smtClean="0">
                <a:solidFill>
                  <a:srgbClr val="7030A0"/>
                </a:solidFill>
              </a:rPr>
              <a:t>d. Pericardial pleura </a:t>
            </a:r>
            <a:r>
              <a:rPr lang="en-IN" dirty="0" smtClean="0"/>
              <a:t>: The part of the </a:t>
            </a:r>
            <a:r>
              <a:rPr lang="en-IN" dirty="0" err="1" smtClean="0"/>
              <a:t>mediastinal</a:t>
            </a:r>
            <a:r>
              <a:rPr lang="en-IN" dirty="0" smtClean="0"/>
              <a:t> pleura adjacent to the pericardium.</a:t>
            </a:r>
          </a:p>
          <a:p>
            <a:pPr lvl="0">
              <a:buNone/>
            </a:pPr>
            <a:r>
              <a:rPr lang="en-IN" dirty="0" smtClean="0">
                <a:solidFill>
                  <a:srgbClr val="C00000"/>
                </a:solidFill>
              </a:rPr>
              <a:t>2. Visceral pleura or pulmonary pleura </a:t>
            </a:r>
            <a:r>
              <a:rPr lang="en-IN" dirty="0" smtClean="0"/>
              <a:t>: It covers the lungs except at the </a:t>
            </a:r>
            <a:r>
              <a:rPr lang="en-IN" dirty="0" err="1" smtClean="0"/>
              <a:t>hilus</a:t>
            </a:r>
            <a:r>
              <a:rPr lang="en-IN" dirty="0" smtClean="0"/>
              <a:t> and is closely attached to them. It is directly continuous with the </a:t>
            </a:r>
            <a:r>
              <a:rPr lang="en-IN" dirty="0" err="1" smtClean="0"/>
              <a:t>mediastinal</a:t>
            </a:r>
            <a:r>
              <a:rPr lang="en-IN" dirty="0" smtClean="0"/>
              <a:t> pleura(parietal) at the </a:t>
            </a:r>
            <a:r>
              <a:rPr lang="en-IN" dirty="0" err="1" smtClean="0"/>
              <a:t>hilus</a:t>
            </a:r>
            <a:r>
              <a:rPr lang="en-IN" dirty="0" smtClean="0"/>
              <a:t>. </a:t>
            </a:r>
          </a:p>
          <a:p>
            <a:endParaRPr lang="en-IN"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r Abhinav\Desktop\respiratory system\Picture5-7.png"/>
          <p:cNvPicPr>
            <a:picLocks noGrp="1" noChangeAspect="1" noChangeArrowheads="1"/>
          </p:cNvPicPr>
          <p:nvPr>
            <p:ph idx="1"/>
          </p:nvPr>
        </p:nvPicPr>
        <p:blipFill>
          <a:blip r:embed="rId2"/>
          <a:srcRect/>
          <a:stretch>
            <a:fillRect/>
          </a:stretch>
        </p:blipFill>
        <p:spPr bwMode="auto">
          <a:xfrm>
            <a:off x="152400" y="0"/>
            <a:ext cx="8700737" cy="4177506"/>
          </a:xfrm>
          <a:prstGeom prst="rect">
            <a:avLst/>
          </a:prstGeom>
          <a:noFill/>
        </p:spPr>
      </p:pic>
      <p:pic>
        <p:nvPicPr>
          <p:cNvPr id="2050" name="Picture 2" descr="C:\Users\Dr Abhinav\Desktop\respiratory system\download.png"/>
          <p:cNvPicPr>
            <a:picLocks noChangeAspect="1" noChangeArrowheads="1"/>
          </p:cNvPicPr>
          <p:nvPr/>
        </p:nvPicPr>
        <p:blipFill>
          <a:blip r:embed="rId3"/>
          <a:srcRect/>
          <a:stretch>
            <a:fillRect/>
          </a:stretch>
        </p:blipFill>
        <p:spPr bwMode="auto">
          <a:xfrm>
            <a:off x="381000" y="4038600"/>
            <a:ext cx="4267200" cy="2528170"/>
          </a:xfrm>
          <a:prstGeom prst="rect">
            <a:avLst/>
          </a:prstGeom>
          <a:noFill/>
        </p:spPr>
      </p:pic>
      <p:pic>
        <p:nvPicPr>
          <p:cNvPr id="2051" name="Picture 3" descr="C:\Users\Dr Abhinav\Desktop\respiratory system\download (5).jpg"/>
          <p:cNvPicPr>
            <a:picLocks noChangeAspect="1" noChangeArrowheads="1"/>
          </p:cNvPicPr>
          <p:nvPr/>
        </p:nvPicPr>
        <p:blipFill>
          <a:blip r:embed="rId4"/>
          <a:srcRect/>
          <a:stretch>
            <a:fillRect/>
          </a:stretch>
        </p:blipFill>
        <p:spPr bwMode="auto">
          <a:xfrm>
            <a:off x="4876800" y="3962400"/>
            <a:ext cx="4099984" cy="2626324"/>
          </a:xfrm>
          <a:prstGeom prst="rect">
            <a:avLst/>
          </a:prstGeom>
          <a:noFill/>
        </p:spPr>
      </p:pic>
      <p:sp>
        <p:nvSpPr>
          <p:cNvPr id="6" name="TextBox 5"/>
          <p:cNvSpPr txBox="1"/>
          <p:nvPr/>
        </p:nvSpPr>
        <p:spPr>
          <a:xfrm>
            <a:off x="2362200" y="228600"/>
            <a:ext cx="1487971" cy="369332"/>
          </a:xfrm>
          <a:prstGeom prst="rect">
            <a:avLst/>
          </a:prstGeom>
          <a:noFill/>
        </p:spPr>
        <p:txBody>
          <a:bodyPr wrap="none" rtlCol="0">
            <a:spAutoFit/>
          </a:bodyPr>
          <a:lstStyle/>
          <a:p>
            <a:r>
              <a:rPr lang="en-IN" dirty="0" err="1" smtClean="0"/>
              <a:t>Cupula</a:t>
            </a:r>
            <a:r>
              <a:rPr lang="en-IN" dirty="0" smtClean="0"/>
              <a:t> </a:t>
            </a:r>
            <a:r>
              <a:rPr lang="en-IN" dirty="0" err="1" smtClean="0"/>
              <a:t>plurae</a:t>
            </a:r>
            <a:endParaRPr lang="en-IN"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r Abhinav\Desktop\respiratory system\download (6).jpg"/>
          <p:cNvPicPr>
            <a:picLocks noGrp="1" noChangeAspect="1" noChangeArrowheads="1"/>
          </p:cNvPicPr>
          <p:nvPr>
            <p:ph idx="1"/>
          </p:nvPr>
        </p:nvPicPr>
        <p:blipFill>
          <a:blip r:embed="rId2"/>
          <a:srcRect/>
          <a:stretch>
            <a:fillRect/>
          </a:stretch>
        </p:blipFill>
        <p:spPr bwMode="auto">
          <a:xfrm>
            <a:off x="1828800" y="910658"/>
            <a:ext cx="4953000" cy="4975112"/>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400800"/>
          </a:xfrm>
        </p:spPr>
        <p:txBody>
          <a:bodyPr>
            <a:normAutofit fontScale="85000" lnSpcReduction="10000"/>
          </a:bodyPr>
          <a:lstStyle/>
          <a:p>
            <a:r>
              <a:rPr lang="en-IN" dirty="0" smtClean="0">
                <a:solidFill>
                  <a:srgbClr val="C00000"/>
                </a:solidFill>
              </a:rPr>
              <a:t>Pulmonary Ligament</a:t>
            </a:r>
            <a:r>
              <a:rPr lang="en-IN" dirty="0" smtClean="0"/>
              <a:t>: It is a fold of pleura strengthened by the elastic tissue posterior to the </a:t>
            </a:r>
            <a:r>
              <a:rPr lang="en-IN" dirty="0" err="1" smtClean="0"/>
              <a:t>hilus</a:t>
            </a:r>
            <a:r>
              <a:rPr lang="en-IN" dirty="0" smtClean="0"/>
              <a:t>. </a:t>
            </a:r>
            <a:r>
              <a:rPr lang="en-IN" dirty="0" smtClean="0">
                <a:solidFill>
                  <a:schemeClr val="bg1">
                    <a:lumMod val="95000"/>
                  </a:schemeClr>
                </a:solidFill>
              </a:rPr>
              <a:t>Is extends backward to the junction of the </a:t>
            </a:r>
            <a:r>
              <a:rPr lang="en-IN" dirty="0" err="1" smtClean="0">
                <a:solidFill>
                  <a:schemeClr val="bg1">
                    <a:lumMod val="95000"/>
                  </a:schemeClr>
                </a:solidFill>
              </a:rPr>
              <a:t>mediastinum</a:t>
            </a:r>
            <a:r>
              <a:rPr lang="en-IN" dirty="0" smtClean="0">
                <a:solidFill>
                  <a:schemeClr val="bg1">
                    <a:lumMod val="95000"/>
                  </a:schemeClr>
                </a:solidFill>
              </a:rPr>
              <a:t> with the diaphragm and attaches the diaphragmatic lobe of the lung to the </a:t>
            </a:r>
            <a:r>
              <a:rPr lang="en-IN" dirty="0" err="1" smtClean="0">
                <a:solidFill>
                  <a:schemeClr val="bg1">
                    <a:lumMod val="95000"/>
                  </a:schemeClr>
                </a:solidFill>
              </a:rPr>
              <a:t>mediastinum</a:t>
            </a:r>
            <a:r>
              <a:rPr lang="en-IN" dirty="0" smtClean="0">
                <a:solidFill>
                  <a:schemeClr val="bg1">
                    <a:lumMod val="95000"/>
                  </a:schemeClr>
                </a:solidFill>
              </a:rPr>
              <a:t>.</a:t>
            </a:r>
          </a:p>
          <a:p>
            <a:r>
              <a:rPr lang="en-IN" b="1" dirty="0" err="1" smtClean="0">
                <a:solidFill>
                  <a:srgbClr val="00B0F0"/>
                </a:solidFill>
              </a:rPr>
              <a:t>Cupula</a:t>
            </a:r>
            <a:r>
              <a:rPr lang="en-IN" b="1" dirty="0" smtClean="0">
                <a:solidFill>
                  <a:srgbClr val="00B0F0"/>
                </a:solidFill>
              </a:rPr>
              <a:t> pleurae </a:t>
            </a:r>
            <a:r>
              <a:rPr lang="en-IN" dirty="0" smtClean="0"/>
              <a:t>: Apex or anterior extremity of the pleural sacs is called </a:t>
            </a:r>
            <a:r>
              <a:rPr lang="en-IN" dirty="0" err="1" smtClean="0"/>
              <a:t>cupula</a:t>
            </a:r>
            <a:r>
              <a:rPr lang="en-IN" dirty="0" smtClean="0"/>
              <a:t> pleura. </a:t>
            </a:r>
          </a:p>
          <a:p>
            <a:r>
              <a:rPr lang="en-IN" dirty="0" smtClean="0"/>
              <a:t>The right pleural sac extends cranially beyond the first rib on the deep face of muscle </a:t>
            </a:r>
            <a:r>
              <a:rPr lang="en-IN" dirty="0" err="1" smtClean="0"/>
              <a:t>scalenus</a:t>
            </a:r>
            <a:r>
              <a:rPr lang="en-IN" dirty="0" smtClean="0"/>
              <a:t>. The left pleural sac does not extend beyond the fist rib.</a:t>
            </a:r>
          </a:p>
          <a:p>
            <a:r>
              <a:rPr lang="en-IN" dirty="0" smtClean="0">
                <a:solidFill>
                  <a:srgbClr val="C00000"/>
                </a:solidFill>
              </a:rPr>
              <a:t>Pleural cavity</a:t>
            </a:r>
            <a:r>
              <a:rPr lang="en-IN" dirty="0" smtClean="0"/>
              <a:t>: It lies in between the parietal and visceral pleura which contains a film of serous fluid of capillary thinness. This thin film of fluid allows the parietal and visceral pleura to slide easily against each other during inspiration.</a:t>
            </a:r>
          </a:p>
          <a:p>
            <a:endParaRPr lang="en-IN"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553200"/>
          </a:xfrm>
        </p:spPr>
        <p:txBody>
          <a:bodyPr>
            <a:normAutofit fontScale="70000" lnSpcReduction="20000"/>
          </a:bodyPr>
          <a:lstStyle/>
          <a:p>
            <a:pPr algn="ctr">
              <a:buNone/>
            </a:pPr>
            <a:r>
              <a:rPr lang="en-IN" sz="3600" b="1" dirty="0" smtClean="0">
                <a:solidFill>
                  <a:srgbClr val="C00000"/>
                </a:solidFill>
              </a:rPr>
              <a:t>Lines of pleural reflections </a:t>
            </a:r>
          </a:p>
          <a:p>
            <a:pPr algn="ctr">
              <a:buNone/>
            </a:pPr>
            <a:r>
              <a:rPr lang="en-IN" sz="3600" b="1" dirty="0" smtClean="0">
                <a:solidFill>
                  <a:srgbClr val="7030A0"/>
                </a:solidFill>
              </a:rPr>
              <a:t>Parietal pleura reflected (turn) along 3 lines</a:t>
            </a:r>
          </a:p>
          <a:p>
            <a:pPr lvl="0">
              <a:buNone/>
            </a:pPr>
            <a:r>
              <a:rPr lang="en-IN" u="sng" dirty="0" smtClean="0"/>
              <a:t>1</a:t>
            </a:r>
            <a:r>
              <a:rPr lang="en-IN" b="1" u="sng" dirty="0" smtClean="0"/>
              <a:t>. Vertebral line of pleural reflection</a:t>
            </a:r>
            <a:r>
              <a:rPr lang="en-IN" b="1" dirty="0" smtClean="0"/>
              <a:t> </a:t>
            </a:r>
            <a:r>
              <a:rPr lang="en-IN" dirty="0" smtClean="0"/>
              <a:t>: along which the costal pleura turns ventrally to form the </a:t>
            </a:r>
            <a:r>
              <a:rPr lang="en-IN" dirty="0" err="1" smtClean="0"/>
              <a:t>mediastinal</a:t>
            </a:r>
            <a:r>
              <a:rPr lang="en-IN" dirty="0" smtClean="0"/>
              <a:t> pleura. </a:t>
            </a:r>
            <a:r>
              <a:rPr lang="en-IN" dirty="0" smtClean="0">
                <a:solidFill>
                  <a:schemeClr val="bg1">
                    <a:lumMod val="85000"/>
                  </a:schemeClr>
                </a:solidFill>
              </a:rPr>
              <a:t>It extends along the </a:t>
            </a:r>
            <a:r>
              <a:rPr lang="en-IN" dirty="0" err="1" smtClean="0">
                <a:solidFill>
                  <a:schemeClr val="bg1">
                    <a:lumMod val="85000"/>
                  </a:schemeClr>
                </a:solidFill>
              </a:rPr>
              <a:t>longus</a:t>
            </a:r>
            <a:r>
              <a:rPr lang="en-IN" dirty="0" smtClean="0">
                <a:solidFill>
                  <a:schemeClr val="bg1">
                    <a:lumMod val="85000"/>
                  </a:schemeClr>
                </a:solidFill>
              </a:rPr>
              <a:t> </a:t>
            </a:r>
            <a:r>
              <a:rPr lang="en-IN" dirty="0" err="1" smtClean="0">
                <a:solidFill>
                  <a:schemeClr val="bg1">
                    <a:lumMod val="85000"/>
                  </a:schemeClr>
                </a:solidFill>
              </a:rPr>
              <a:t>colli</a:t>
            </a:r>
            <a:r>
              <a:rPr lang="en-IN" dirty="0" smtClean="0">
                <a:solidFill>
                  <a:schemeClr val="bg1">
                    <a:lumMod val="85000"/>
                  </a:schemeClr>
                </a:solidFill>
              </a:rPr>
              <a:t> muscle and bodies of the thoracic vertebra to the vertebral end of the last rib or last </a:t>
            </a:r>
            <a:r>
              <a:rPr lang="en-IN" dirty="0" err="1" smtClean="0">
                <a:solidFill>
                  <a:schemeClr val="bg1">
                    <a:lumMod val="85000"/>
                  </a:schemeClr>
                </a:solidFill>
              </a:rPr>
              <a:t>intercostal</a:t>
            </a:r>
            <a:r>
              <a:rPr lang="en-IN" dirty="0" smtClean="0">
                <a:solidFill>
                  <a:schemeClr val="bg1">
                    <a:lumMod val="85000"/>
                  </a:schemeClr>
                </a:solidFill>
              </a:rPr>
              <a:t> space where it joins the diaphragmatic line of pleural reflection.</a:t>
            </a:r>
          </a:p>
          <a:p>
            <a:pPr lvl="0">
              <a:buNone/>
            </a:pPr>
            <a:r>
              <a:rPr lang="en-IN" b="1" u="sng" dirty="0" smtClean="0"/>
              <a:t>2. </a:t>
            </a:r>
            <a:r>
              <a:rPr lang="en-IN" b="1" u="sng" dirty="0" err="1" smtClean="0"/>
              <a:t>Sternal</a:t>
            </a:r>
            <a:r>
              <a:rPr lang="en-IN" b="1" u="sng" dirty="0" smtClean="0"/>
              <a:t> line of pleural reflection</a:t>
            </a:r>
            <a:r>
              <a:rPr lang="en-IN" b="1" dirty="0" smtClean="0"/>
              <a:t> </a:t>
            </a:r>
            <a:r>
              <a:rPr lang="en-IN" dirty="0" smtClean="0"/>
              <a:t>: along which the costal pleura is reflected dorsally to become the </a:t>
            </a:r>
            <a:r>
              <a:rPr lang="en-IN" dirty="0" err="1" smtClean="0"/>
              <a:t>mediastinal</a:t>
            </a:r>
            <a:r>
              <a:rPr lang="en-IN" dirty="0" smtClean="0"/>
              <a:t> pleura. </a:t>
            </a:r>
            <a:r>
              <a:rPr lang="en-IN" dirty="0" err="1" smtClean="0">
                <a:solidFill>
                  <a:schemeClr val="bg1">
                    <a:lumMod val="85000"/>
                  </a:schemeClr>
                </a:solidFill>
              </a:rPr>
              <a:t>Anteriorly</a:t>
            </a:r>
            <a:r>
              <a:rPr lang="en-IN" dirty="0" smtClean="0">
                <a:solidFill>
                  <a:schemeClr val="bg1">
                    <a:lumMod val="85000"/>
                  </a:schemeClr>
                </a:solidFill>
              </a:rPr>
              <a:t> the two lines are close together along the middle of the floor of the thorax but further back they diverge to each side of the </a:t>
            </a:r>
            <a:r>
              <a:rPr lang="en-IN" dirty="0" err="1" smtClean="0">
                <a:solidFill>
                  <a:schemeClr val="bg1">
                    <a:lumMod val="85000"/>
                  </a:schemeClr>
                </a:solidFill>
              </a:rPr>
              <a:t>sternal</a:t>
            </a:r>
            <a:r>
              <a:rPr lang="en-IN" dirty="0" smtClean="0">
                <a:solidFill>
                  <a:schemeClr val="bg1">
                    <a:lumMod val="85000"/>
                  </a:schemeClr>
                </a:solidFill>
              </a:rPr>
              <a:t> attachment of the pericardium.</a:t>
            </a:r>
          </a:p>
          <a:p>
            <a:pPr lvl="0">
              <a:buNone/>
            </a:pPr>
            <a:r>
              <a:rPr lang="en-IN" u="sng" dirty="0" smtClean="0"/>
              <a:t>3. </a:t>
            </a:r>
            <a:r>
              <a:rPr lang="en-IN" b="1" u="sng" dirty="0" smtClean="0"/>
              <a:t>Diaphragmatic line of pleural reflection</a:t>
            </a:r>
            <a:r>
              <a:rPr lang="en-IN" b="1" dirty="0" smtClean="0"/>
              <a:t> </a:t>
            </a:r>
            <a:r>
              <a:rPr lang="en-IN" dirty="0" smtClean="0"/>
              <a:t>: </a:t>
            </a:r>
          </a:p>
          <a:p>
            <a:pPr lvl="0">
              <a:buNone/>
            </a:pPr>
            <a:r>
              <a:rPr lang="en-IN" dirty="0" smtClean="0"/>
              <a:t>Along which costal </a:t>
            </a:r>
            <a:r>
              <a:rPr lang="en-IN" dirty="0" err="1" smtClean="0"/>
              <a:t>plura</a:t>
            </a:r>
            <a:r>
              <a:rPr lang="en-IN" dirty="0" smtClean="0"/>
              <a:t> passes from lateral wall to the diaphragm.</a:t>
            </a:r>
          </a:p>
          <a:p>
            <a:pPr lvl="0">
              <a:buNone/>
            </a:pPr>
            <a:r>
              <a:rPr lang="en-IN" dirty="0" smtClean="0"/>
              <a:t>This line clinically important since it is </a:t>
            </a:r>
            <a:r>
              <a:rPr lang="en-IN" b="1" dirty="0" smtClean="0">
                <a:solidFill>
                  <a:srgbClr val="7030A0"/>
                </a:solidFill>
              </a:rPr>
              <a:t>true line of  demarcation between thoracic and abdominal cavity</a:t>
            </a:r>
            <a:r>
              <a:rPr lang="en-IN" dirty="0" smtClean="0"/>
              <a:t>.</a:t>
            </a:r>
          </a:p>
          <a:p>
            <a:pPr lvl="0">
              <a:buNone/>
            </a:pPr>
            <a:r>
              <a:rPr lang="en-IN" dirty="0" smtClean="0"/>
              <a:t>From Ventral end of 8</a:t>
            </a:r>
            <a:r>
              <a:rPr lang="en-IN" baseline="30000" dirty="0" smtClean="0"/>
              <a:t>th</a:t>
            </a:r>
            <a:r>
              <a:rPr lang="en-IN" dirty="0" smtClean="0"/>
              <a:t> rib, extends in a very slight curve upward and backward, so that it reaches 12</a:t>
            </a:r>
            <a:r>
              <a:rPr lang="en-IN" baseline="30000" dirty="0" smtClean="0"/>
              <a:t>th</a:t>
            </a:r>
            <a:r>
              <a:rPr lang="en-IN" dirty="0" smtClean="0"/>
              <a:t> rib about 6 inches (15 cm) from its vertebral end. It may reach to 13</a:t>
            </a:r>
            <a:r>
              <a:rPr lang="en-IN" baseline="30000" dirty="0" smtClean="0"/>
              <a:t>th</a:t>
            </a:r>
            <a:r>
              <a:rPr lang="en-IN" dirty="0" smtClean="0"/>
              <a:t> rib at lateral border of </a:t>
            </a:r>
            <a:r>
              <a:rPr lang="en-IN" dirty="0" err="1" smtClean="0"/>
              <a:t>longissimus</a:t>
            </a:r>
            <a:r>
              <a:rPr lang="en-IN" dirty="0" smtClean="0"/>
              <a:t> </a:t>
            </a:r>
            <a:r>
              <a:rPr lang="en-IN" dirty="0" err="1" smtClean="0"/>
              <a:t>dorsi</a:t>
            </a:r>
            <a:r>
              <a:rPr lang="en-IN" dirty="0" smtClean="0"/>
              <a:t> muscle</a:t>
            </a:r>
          </a:p>
          <a:p>
            <a:endParaRPr lang="en-IN"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r. Abhinov\Desktop\2z.126.Gky-stHouQgy6Bg.jpg"/>
          <p:cNvPicPr>
            <a:picLocks noGrp="1" noChangeAspect="1" noChangeArrowheads="1"/>
          </p:cNvPicPr>
          <p:nvPr>
            <p:ph idx="1"/>
          </p:nvPr>
        </p:nvPicPr>
        <p:blipFill>
          <a:blip r:embed="rId2"/>
          <a:srcRect t="6107" r="800"/>
          <a:stretch>
            <a:fillRect/>
          </a:stretch>
        </p:blipFill>
        <p:spPr bwMode="auto">
          <a:xfrm>
            <a:off x="0" y="0"/>
            <a:ext cx="4724400" cy="3514725"/>
          </a:xfrm>
          <a:prstGeom prst="rect">
            <a:avLst/>
          </a:prstGeom>
          <a:noFill/>
        </p:spPr>
      </p:pic>
      <p:sp>
        <p:nvSpPr>
          <p:cNvPr id="5" name="Right Arrow 4"/>
          <p:cNvSpPr/>
          <p:nvPr/>
        </p:nvSpPr>
        <p:spPr>
          <a:xfrm rot="14470835">
            <a:off x="3433998" y="2950331"/>
            <a:ext cx="752003" cy="2820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27" name="Picture 3" descr="C:\Users\Dr. Abhinov\Desktop\c817b8be602457f96031cb3848430749.jpg"/>
          <p:cNvPicPr>
            <a:picLocks noChangeAspect="1" noChangeArrowheads="1"/>
          </p:cNvPicPr>
          <p:nvPr/>
        </p:nvPicPr>
        <p:blipFill>
          <a:blip r:embed="rId3"/>
          <a:srcRect/>
          <a:stretch>
            <a:fillRect/>
          </a:stretch>
        </p:blipFill>
        <p:spPr bwMode="auto">
          <a:xfrm>
            <a:off x="4953000" y="228600"/>
            <a:ext cx="4368800" cy="3276600"/>
          </a:xfrm>
          <a:prstGeom prst="rect">
            <a:avLst/>
          </a:prstGeom>
          <a:noFill/>
        </p:spPr>
      </p:pic>
      <p:pic>
        <p:nvPicPr>
          <p:cNvPr id="1028" name="Picture 4" descr="C:\Users\Dr. Abhinov\Desktop\images.jpg"/>
          <p:cNvPicPr>
            <a:picLocks noChangeAspect="1" noChangeArrowheads="1"/>
          </p:cNvPicPr>
          <p:nvPr/>
        </p:nvPicPr>
        <p:blipFill>
          <a:blip r:embed="rId4"/>
          <a:srcRect/>
          <a:stretch>
            <a:fillRect/>
          </a:stretch>
        </p:blipFill>
        <p:spPr bwMode="auto">
          <a:xfrm>
            <a:off x="2667000" y="3691533"/>
            <a:ext cx="4114800" cy="3166467"/>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943600" cy="1143000"/>
          </a:xfrm>
        </p:spPr>
        <p:txBody>
          <a:bodyPr/>
          <a:lstStyle/>
          <a:p>
            <a:r>
              <a:rPr lang="en-IN" dirty="0" smtClean="0"/>
              <a:t>Skull  bones</a:t>
            </a:r>
            <a:endParaRPr lang="en-IN" dirty="0"/>
          </a:p>
        </p:txBody>
      </p:sp>
      <p:pic>
        <p:nvPicPr>
          <p:cNvPr id="3074" name="Picture 2" descr="C:\Users\Dr Abhinav\Desktop\respiratory system\Dorsal-view-of-the-skull-of-female-blackbuck-showing-parietal-bone-a-frontal-bone-b.png"/>
          <p:cNvPicPr>
            <a:picLocks noChangeAspect="1" noChangeArrowheads="1"/>
          </p:cNvPicPr>
          <p:nvPr/>
        </p:nvPicPr>
        <p:blipFill>
          <a:blip r:embed="rId2"/>
          <a:srcRect/>
          <a:stretch>
            <a:fillRect/>
          </a:stretch>
        </p:blipFill>
        <p:spPr bwMode="auto">
          <a:xfrm>
            <a:off x="685800" y="1232826"/>
            <a:ext cx="3200400" cy="5625174"/>
          </a:xfrm>
          <a:prstGeom prst="rect">
            <a:avLst/>
          </a:prstGeom>
          <a:noFill/>
        </p:spPr>
      </p:pic>
      <p:pic>
        <p:nvPicPr>
          <p:cNvPr id="5122" name="Picture 2" descr="C:\Users\Dr Abhinav\Desktop\respiratory system\the-anatomy-of-the-domestic-animals-veterinary-anatomy-the-skull-159-t-niporiil-crltst-coronoid-jirocess-frontal-hoiie-since-the-basal-lamella-of-the-ventral-turbinate-bone-curves-ventro-media.jpg"/>
          <p:cNvPicPr>
            <a:picLocks noChangeAspect="1" noChangeArrowheads="1"/>
          </p:cNvPicPr>
          <p:nvPr/>
        </p:nvPicPr>
        <p:blipFill>
          <a:blip r:embed="rId3"/>
          <a:srcRect r="-3022" b="7086"/>
          <a:stretch>
            <a:fillRect/>
          </a:stretch>
        </p:blipFill>
        <p:spPr bwMode="auto">
          <a:xfrm>
            <a:off x="4724400" y="1447800"/>
            <a:ext cx="3810000" cy="509739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Dr Abhinav\Desktop\respiratory system\download (4).jpg"/>
          <p:cNvPicPr>
            <a:picLocks noGrp="1" noChangeAspect="1" noChangeArrowheads="1"/>
          </p:cNvPicPr>
          <p:nvPr>
            <p:ph idx="1"/>
          </p:nvPr>
        </p:nvPicPr>
        <p:blipFill>
          <a:blip r:embed="rId2"/>
          <a:srcRect/>
          <a:stretch>
            <a:fillRect/>
          </a:stretch>
        </p:blipFill>
        <p:spPr bwMode="auto">
          <a:xfrm>
            <a:off x="304800" y="304800"/>
            <a:ext cx="3168001" cy="3182144"/>
          </a:xfrm>
          <a:prstGeom prst="rect">
            <a:avLst/>
          </a:prstGeom>
          <a:noFill/>
        </p:spPr>
      </p:pic>
      <p:pic>
        <p:nvPicPr>
          <p:cNvPr id="7171" name="Picture 3" descr="C:\Users\Dr Abhinav\Desktop\respiratory system\0d7bc624-7ff1-47c4-a701-051c7d97e759.jpg"/>
          <p:cNvPicPr>
            <a:picLocks noChangeAspect="1" noChangeArrowheads="1"/>
          </p:cNvPicPr>
          <p:nvPr/>
        </p:nvPicPr>
        <p:blipFill>
          <a:blip r:embed="rId3"/>
          <a:srcRect/>
          <a:stretch>
            <a:fillRect/>
          </a:stretch>
        </p:blipFill>
        <p:spPr bwMode="auto">
          <a:xfrm>
            <a:off x="3505200" y="381000"/>
            <a:ext cx="5440212" cy="4281488"/>
          </a:xfrm>
          <a:prstGeom prst="rect">
            <a:avLst/>
          </a:prstGeom>
          <a:noFill/>
        </p:spPr>
      </p:pic>
      <p:pic>
        <p:nvPicPr>
          <p:cNvPr id="7172" name="Picture 4" descr="C:\Users\Dr Abhinav\Desktop\respiratory system\k3Ormaz2fcQjqsdWs-YHnw.png"/>
          <p:cNvPicPr>
            <a:picLocks noChangeAspect="1" noChangeArrowheads="1"/>
          </p:cNvPicPr>
          <p:nvPr/>
        </p:nvPicPr>
        <p:blipFill>
          <a:blip r:embed="rId4"/>
          <a:srcRect/>
          <a:stretch>
            <a:fillRect/>
          </a:stretch>
        </p:blipFill>
        <p:spPr bwMode="auto">
          <a:xfrm>
            <a:off x="304800" y="4495800"/>
            <a:ext cx="3345892" cy="2362200"/>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991600" cy="6629400"/>
          </a:xfrm>
        </p:spPr>
        <p:txBody>
          <a:bodyPr>
            <a:normAutofit/>
          </a:bodyPr>
          <a:lstStyle/>
          <a:p>
            <a:r>
              <a:rPr lang="en-IN" b="1" u="sng" dirty="0" err="1" smtClean="0">
                <a:solidFill>
                  <a:srgbClr val="C00000"/>
                </a:solidFill>
              </a:rPr>
              <a:t>Plica</a:t>
            </a:r>
            <a:r>
              <a:rPr lang="en-IN" b="1" u="sng" dirty="0" smtClean="0">
                <a:solidFill>
                  <a:srgbClr val="C00000"/>
                </a:solidFill>
              </a:rPr>
              <a:t> </a:t>
            </a:r>
            <a:r>
              <a:rPr lang="en-IN" b="1" u="sng" dirty="0" err="1" smtClean="0">
                <a:solidFill>
                  <a:srgbClr val="C00000"/>
                </a:solidFill>
              </a:rPr>
              <a:t>venacavae</a:t>
            </a:r>
            <a:r>
              <a:rPr lang="en-IN" b="1" dirty="0" smtClean="0">
                <a:solidFill>
                  <a:srgbClr val="C00000"/>
                </a:solidFill>
              </a:rPr>
              <a:t> </a:t>
            </a:r>
            <a:r>
              <a:rPr lang="en-IN" dirty="0" smtClean="0"/>
              <a:t>: The right pleura forms a special </a:t>
            </a:r>
            <a:r>
              <a:rPr lang="en-IN" dirty="0" err="1" smtClean="0"/>
              <a:t>sagittal</a:t>
            </a:r>
            <a:r>
              <a:rPr lang="en-IN" dirty="0" smtClean="0"/>
              <a:t> fold on the right side of the median plane which encloses the posterior </a:t>
            </a:r>
            <a:r>
              <a:rPr lang="en-IN" dirty="0" err="1" smtClean="0"/>
              <a:t>venacava</a:t>
            </a:r>
            <a:r>
              <a:rPr lang="en-IN" dirty="0" smtClean="0"/>
              <a:t>.</a:t>
            </a:r>
          </a:p>
          <a:p>
            <a:r>
              <a:rPr lang="en-IN" b="1" u="sng" dirty="0" err="1" smtClean="0">
                <a:solidFill>
                  <a:srgbClr val="C00000"/>
                </a:solidFill>
              </a:rPr>
              <a:t>Costo-phrenico</a:t>
            </a:r>
            <a:r>
              <a:rPr lang="en-IN" b="1" u="sng" dirty="0" smtClean="0">
                <a:solidFill>
                  <a:srgbClr val="C00000"/>
                </a:solidFill>
              </a:rPr>
              <a:t> recess/sinus</a:t>
            </a:r>
            <a:r>
              <a:rPr lang="en-IN" b="1" dirty="0" smtClean="0">
                <a:solidFill>
                  <a:srgbClr val="C00000"/>
                </a:solidFill>
              </a:rPr>
              <a:t> </a:t>
            </a:r>
            <a:r>
              <a:rPr lang="en-IN" dirty="0" smtClean="0"/>
              <a:t>: It is the narrow angular space of pleural cavity between the basal border of the lung and costal attachment of the pleura at the diaphragm. During inspiration the lungs move into this recess.</a:t>
            </a:r>
          </a:p>
          <a:p>
            <a:r>
              <a:rPr lang="en-IN" b="1" u="sng" dirty="0" err="1" smtClean="0">
                <a:solidFill>
                  <a:srgbClr val="C00000"/>
                </a:solidFill>
              </a:rPr>
              <a:t>Costo-mediastinal</a:t>
            </a:r>
            <a:r>
              <a:rPr lang="en-IN" b="1" u="sng" smtClean="0">
                <a:solidFill>
                  <a:srgbClr val="C00000"/>
                </a:solidFill>
              </a:rPr>
              <a:t> recess/sinus</a:t>
            </a:r>
            <a:r>
              <a:rPr lang="en-IN" b="1" smtClean="0">
                <a:solidFill>
                  <a:srgbClr val="C00000"/>
                </a:solidFill>
              </a:rPr>
              <a:t> </a:t>
            </a:r>
            <a:r>
              <a:rPr lang="en-IN" dirty="0" smtClean="0"/>
              <a:t>: It is the narrow space of the pleural cavity within the angle formed by the </a:t>
            </a:r>
            <a:r>
              <a:rPr lang="en-IN" dirty="0" err="1" smtClean="0"/>
              <a:t>sternal</a:t>
            </a:r>
            <a:r>
              <a:rPr lang="en-IN" dirty="0" smtClean="0"/>
              <a:t> line of costal pleural reflection.</a:t>
            </a:r>
          </a:p>
          <a:p>
            <a:endParaRPr lang="en-IN"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IN" dirty="0" smtClean="0">
                <a:solidFill>
                  <a:srgbClr val="C00000"/>
                </a:solidFill>
              </a:rPr>
              <a:t>Comparative respiratory system </a:t>
            </a:r>
            <a:endParaRPr lang="en-IN" dirty="0">
              <a:solidFill>
                <a:srgbClr val="C00000"/>
              </a:solidFill>
            </a:endParaRPr>
          </a:p>
        </p:txBody>
      </p:sp>
      <p:sp>
        <p:nvSpPr>
          <p:cNvPr id="3" name="Content Placeholder 2"/>
          <p:cNvSpPr>
            <a:spLocks noGrp="1"/>
          </p:cNvSpPr>
          <p:nvPr>
            <p:ph idx="1"/>
          </p:nvPr>
        </p:nvSpPr>
        <p:spPr>
          <a:xfrm>
            <a:off x="0" y="914400"/>
            <a:ext cx="8991600" cy="5943600"/>
          </a:xfrm>
        </p:spPr>
        <p:txBody>
          <a:bodyPr>
            <a:normAutofit fontScale="77500" lnSpcReduction="20000"/>
          </a:bodyPr>
          <a:lstStyle/>
          <a:p>
            <a:pPr algn="ctr">
              <a:buNone/>
            </a:pPr>
            <a:r>
              <a:rPr lang="en-IN" b="1" dirty="0" smtClean="0">
                <a:solidFill>
                  <a:srgbClr val="C00000"/>
                </a:solidFill>
              </a:rPr>
              <a:t>Horse</a:t>
            </a:r>
          </a:p>
          <a:p>
            <a:pPr>
              <a:buNone/>
            </a:pPr>
            <a:r>
              <a:rPr lang="en-IN" b="1" u="sng" dirty="0" smtClean="0">
                <a:solidFill>
                  <a:srgbClr val="7030A0"/>
                </a:solidFill>
              </a:rPr>
              <a:t>Nasal Cavity</a:t>
            </a:r>
            <a:r>
              <a:rPr lang="en-IN" b="1" dirty="0" smtClean="0">
                <a:solidFill>
                  <a:srgbClr val="7030A0"/>
                </a:solidFill>
              </a:rPr>
              <a:t> : </a:t>
            </a:r>
          </a:p>
          <a:p>
            <a:pPr lvl="0"/>
            <a:r>
              <a:rPr lang="en-IN" dirty="0" smtClean="0"/>
              <a:t>Nasal cavity is larger and is almost completely divided into similar halves.</a:t>
            </a:r>
          </a:p>
          <a:p>
            <a:pPr lvl="0"/>
            <a:r>
              <a:rPr lang="en-IN" dirty="0" smtClean="0"/>
              <a:t>middle </a:t>
            </a:r>
            <a:r>
              <a:rPr lang="en-IN" dirty="0" err="1" smtClean="0"/>
              <a:t>meatus</a:t>
            </a:r>
            <a:r>
              <a:rPr lang="en-IN" dirty="0" smtClean="0"/>
              <a:t> is relatively wider as compared to ox and not divided into two parts as ox</a:t>
            </a:r>
          </a:p>
          <a:p>
            <a:pPr lvl="0"/>
            <a:r>
              <a:rPr lang="en-IN" b="1" dirty="0" smtClean="0">
                <a:solidFill>
                  <a:srgbClr val="7030A0"/>
                </a:solidFill>
              </a:rPr>
              <a:t>Ventral nasal </a:t>
            </a:r>
            <a:r>
              <a:rPr lang="en-IN" b="1" dirty="0" err="1" smtClean="0">
                <a:solidFill>
                  <a:srgbClr val="7030A0"/>
                </a:solidFill>
              </a:rPr>
              <a:t>meatus</a:t>
            </a:r>
            <a:r>
              <a:rPr lang="en-IN" b="1" dirty="0" smtClean="0">
                <a:solidFill>
                  <a:srgbClr val="7030A0"/>
                </a:solidFill>
              </a:rPr>
              <a:t> is the largest passage &amp; through it the stomach tube is passed in this species.</a:t>
            </a:r>
          </a:p>
          <a:p>
            <a:pPr lvl="0"/>
            <a:r>
              <a:rPr lang="en-IN" dirty="0" err="1" smtClean="0"/>
              <a:t>Nasolacrimal</a:t>
            </a:r>
            <a:r>
              <a:rPr lang="en-IN" dirty="0" smtClean="0"/>
              <a:t> orifice visible when nostrils dilated</a:t>
            </a:r>
          </a:p>
          <a:p>
            <a:pPr lvl="0"/>
            <a:r>
              <a:rPr lang="en-IN" dirty="0" smtClean="0"/>
              <a:t>Muzzle not keratinized</a:t>
            </a:r>
          </a:p>
          <a:p>
            <a:pPr lvl="0"/>
            <a:r>
              <a:rPr lang="en-IN" b="1" dirty="0" smtClean="0">
                <a:solidFill>
                  <a:srgbClr val="7030A0"/>
                </a:solidFill>
              </a:rPr>
              <a:t>False nostril/</a:t>
            </a:r>
            <a:r>
              <a:rPr lang="en-IN" b="1" dirty="0" err="1" smtClean="0">
                <a:solidFill>
                  <a:srgbClr val="7030A0"/>
                </a:solidFill>
              </a:rPr>
              <a:t>diverticulum</a:t>
            </a:r>
            <a:r>
              <a:rPr lang="en-IN" b="1" dirty="0" smtClean="0">
                <a:solidFill>
                  <a:srgbClr val="7030A0"/>
                </a:solidFill>
              </a:rPr>
              <a:t> </a:t>
            </a:r>
            <a:r>
              <a:rPr lang="en-IN" b="1" dirty="0" err="1" smtClean="0">
                <a:solidFill>
                  <a:srgbClr val="7030A0"/>
                </a:solidFill>
              </a:rPr>
              <a:t>nasii</a:t>
            </a:r>
            <a:r>
              <a:rPr lang="en-IN" b="1" dirty="0" smtClean="0">
                <a:solidFill>
                  <a:srgbClr val="7030A0"/>
                </a:solidFill>
              </a:rPr>
              <a:t>- </a:t>
            </a:r>
            <a:r>
              <a:rPr lang="en-IN" dirty="0" smtClean="0"/>
              <a:t>a blind cutaneous pouch in upper </a:t>
            </a:r>
            <a:r>
              <a:rPr lang="en-IN" dirty="0" err="1" smtClean="0"/>
              <a:t>commissure</a:t>
            </a:r>
            <a:r>
              <a:rPr lang="en-IN" dirty="0" smtClean="0"/>
              <a:t> </a:t>
            </a:r>
            <a:r>
              <a:rPr lang="en-IN" sz="3600" b="1" dirty="0" smtClean="0"/>
              <a:t>or</a:t>
            </a:r>
            <a:r>
              <a:rPr lang="en-IN" dirty="0" smtClean="0"/>
              <a:t> nostrils divided into dorsal and ventral </a:t>
            </a:r>
            <a:r>
              <a:rPr lang="en-IN" dirty="0" err="1" smtClean="0"/>
              <a:t>pasages</a:t>
            </a:r>
            <a:r>
              <a:rPr lang="en-IN" dirty="0" smtClean="0"/>
              <a:t>. Dorsal passage leads to False nostril and ventral into the nasal cavity</a:t>
            </a:r>
          </a:p>
          <a:p>
            <a:pPr lvl="0"/>
            <a:r>
              <a:rPr lang="en-IN" dirty="0" err="1" smtClean="0"/>
              <a:t>Cornua</a:t>
            </a:r>
            <a:r>
              <a:rPr lang="en-IN" dirty="0" smtClean="0"/>
              <a:t> of </a:t>
            </a:r>
            <a:r>
              <a:rPr lang="en-IN" dirty="0" err="1" smtClean="0"/>
              <a:t>alar</a:t>
            </a:r>
            <a:r>
              <a:rPr lang="en-IN" dirty="0" smtClean="0"/>
              <a:t> cartilage is Comma shaped</a:t>
            </a:r>
          </a:p>
          <a:p>
            <a:pPr>
              <a:buNone/>
            </a:pPr>
            <a:r>
              <a:rPr lang="en-IN" dirty="0" smtClean="0"/>
              <a:t> </a:t>
            </a:r>
            <a:endParaRPr lang="en-IN"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991600" cy="6781800"/>
          </a:xfrm>
        </p:spPr>
        <p:txBody>
          <a:bodyPr>
            <a:normAutofit fontScale="77500" lnSpcReduction="20000"/>
          </a:bodyPr>
          <a:lstStyle/>
          <a:p>
            <a:pPr algn="ctr">
              <a:buNone/>
            </a:pPr>
            <a:r>
              <a:rPr lang="en-IN" b="1" dirty="0" smtClean="0">
                <a:solidFill>
                  <a:srgbClr val="C00000"/>
                </a:solidFill>
              </a:rPr>
              <a:t> Larynx</a:t>
            </a:r>
            <a:endParaRPr lang="en-IN" dirty="0" smtClean="0">
              <a:solidFill>
                <a:srgbClr val="C00000"/>
              </a:solidFill>
            </a:endParaRPr>
          </a:p>
          <a:p>
            <a:pPr lvl="0"/>
            <a:r>
              <a:rPr lang="en-IN" dirty="0" err="1" smtClean="0"/>
              <a:t>Cricoid</a:t>
            </a:r>
            <a:r>
              <a:rPr lang="en-IN" dirty="0" smtClean="0"/>
              <a:t> cartilage is more rounded &amp; the lamina is distinctly marked from the arch.</a:t>
            </a:r>
          </a:p>
          <a:p>
            <a:pPr lvl="0"/>
            <a:r>
              <a:rPr lang="en-IN" b="1" dirty="0" smtClean="0">
                <a:solidFill>
                  <a:srgbClr val="7030A0"/>
                </a:solidFill>
              </a:rPr>
              <a:t>Thyroid cartilage is incomplete ventrally and marked by deep thyroid notch.</a:t>
            </a:r>
          </a:p>
          <a:p>
            <a:pPr lvl="0"/>
            <a:r>
              <a:rPr lang="en-IN" b="1" dirty="0" smtClean="0">
                <a:solidFill>
                  <a:srgbClr val="7030A0"/>
                </a:solidFill>
              </a:rPr>
              <a:t>Laryngeal prominence is not pronounced &amp; cannot be </a:t>
            </a:r>
            <a:r>
              <a:rPr lang="en-IN" b="1" dirty="0" err="1" smtClean="0">
                <a:solidFill>
                  <a:srgbClr val="7030A0"/>
                </a:solidFill>
              </a:rPr>
              <a:t>palp</a:t>
            </a:r>
            <a:r>
              <a:rPr lang="en-IN" b="1" dirty="0" smtClean="0">
                <a:solidFill>
                  <a:srgbClr val="7030A0"/>
                </a:solidFill>
              </a:rPr>
              <a:t> ahead in the living animal.</a:t>
            </a:r>
          </a:p>
          <a:p>
            <a:pPr lvl="0"/>
            <a:r>
              <a:rPr lang="en-IN" dirty="0" err="1" smtClean="0"/>
              <a:t>Arytenoid</a:t>
            </a:r>
            <a:r>
              <a:rPr lang="en-IN" dirty="0" smtClean="0"/>
              <a:t> Cartilage resembles that of ox but the muscular process is not so well developed &amp; the vocal process is not so much narrow &amp; long.</a:t>
            </a:r>
          </a:p>
          <a:p>
            <a:pPr lvl="0"/>
            <a:r>
              <a:rPr lang="en-IN" b="1" dirty="0" err="1" smtClean="0">
                <a:solidFill>
                  <a:srgbClr val="7030A0"/>
                </a:solidFill>
              </a:rPr>
              <a:t>Corniculate</a:t>
            </a:r>
            <a:r>
              <a:rPr lang="en-IN" b="1" dirty="0" smtClean="0">
                <a:solidFill>
                  <a:srgbClr val="7030A0"/>
                </a:solidFill>
              </a:rPr>
              <a:t> Cartilages </a:t>
            </a:r>
            <a:r>
              <a:rPr lang="en-IN" dirty="0" smtClean="0"/>
              <a:t>are paired cartilages of both shape &amp; the base of each is attached to the </a:t>
            </a:r>
            <a:r>
              <a:rPr lang="en-IN" b="1" dirty="0" smtClean="0"/>
              <a:t>apex of </a:t>
            </a:r>
            <a:r>
              <a:rPr lang="en-IN" b="1" dirty="0" err="1" smtClean="0"/>
              <a:t>arytenoid</a:t>
            </a:r>
            <a:r>
              <a:rPr lang="en-IN" b="1" dirty="0" smtClean="0"/>
              <a:t> cartilage.</a:t>
            </a:r>
          </a:p>
          <a:p>
            <a:pPr lvl="0"/>
            <a:r>
              <a:rPr lang="en-IN" dirty="0" smtClean="0"/>
              <a:t>Epiglottis is situated above the body of the thyroid cartilage &amp; is </a:t>
            </a:r>
            <a:r>
              <a:rPr lang="en-IN" b="1" dirty="0" smtClean="0"/>
              <a:t>larger/longer</a:t>
            </a:r>
            <a:r>
              <a:rPr lang="en-IN" dirty="0" smtClean="0"/>
              <a:t>. It has </a:t>
            </a:r>
            <a:r>
              <a:rPr lang="en-IN" b="1" dirty="0" smtClean="0"/>
              <a:t>a pointed apex </a:t>
            </a:r>
            <a:r>
              <a:rPr lang="en-IN" dirty="0" smtClean="0"/>
              <a:t>which curves ventrally. It may project </a:t>
            </a:r>
            <a:r>
              <a:rPr lang="en-IN" b="1" dirty="0" smtClean="0"/>
              <a:t>into the isthmus </a:t>
            </a:r>
            <a:r>
              <a:rPr lang="en-IN" b="1" dirty="0" err="1" smtClean="0"/>
              <a:t>faucium</a:t>
            </a:r>
            <a:r>
              <a:rPr lang="en-IN" b="1" dirty="0" smtClean="0"/>
              <a:t> </a:t>
            </a:r>
            <a:r>
              <a:rPr lang="en-IN" dirty="0" smtClean="0"/>
              <a:t>or lies on the pharyngeal side of the soft palate. </a:t>
            </a:r>
          </a:p>
          <a:p>
            <a:r>
              <a:rPr lang="en-IN" b="1" dirty="0" smtClean="0">
                <a:solidFill>
                  <a:srgbClr val="7030A0"/>
                </a:solidFill>
              </a:rPr>
              <a:t>Cuneiform cartilages </a:t>
            </a:r>
            <a:r>
              <a:rPr lang="en-IN" dirty="0" smtClean="0"/>
              <a:t>are paired &amp; attached to each side of the </a:t>
            </a:r>
            <a:r>
              <a:rPr lang="en-IN" b="1" dirty="0" smtClean="0"/>
              <a:t>base of epiglottis </a:t>
            </a:r>
            <a:r>
              <a:rPr lang="en-IN" dirty="0" smtClean="0"/>
              <a:t>cartilage. They project </a:t>
            </a:r>
            <a:r>
              <a:rPr lang="en-IN" dirty="0" err="1" smtClean="0"/>
              <a:t>caudo</a:t>
            </a:r>
            <a:r>
              <a:rPr lang="en-IN" dirty="0" smtClean="0"/>
              <a:t>-dorsal from their points of attachment</a:t>
            </a:r>
            <a:endParaRPr lang="en-IN"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91600" cy="6705600"/>
          </a:xfrm>
        </p:spPr>
        <p:txBody>
          <a:bodyPr>
            <a:normAutofit fontScale="92500"/>
          </a:bodyPr>
          <a:lstStyle/>
          <a:p>
            <a:pPr algn="ctr">
              <a:buNone/>
            </a:pPr>
            <a:r>
              <a:rPr lang="en-IN" b="1" dirty="0" smtClean="0"/>
              <a:t> </a:t>
            </a:r>
            <a:r>
              <a:rPr lang="en-IN" b="1" u="sng" dirty="0" err="1" smtClean="0">
                <a:solidFill>
                  <a:srgbClr val="C00000"/>
                </a:solidFill>
              </a:rPr>
              <a:t>Cavum</a:t>
            </a:r>
            <a:r>
              <a:rPr lang="en-IN" b="1" u="sng" dirty="0" smtClean="0">
                <a:solidFill>
                  <a:srgbClr val="C00000"/>
                </a:solidFill>
              </a:rPr>
              <a:t> </a:t>
            </a:r>
            <a:r>
              <a:rPr lang="en-IN" b="1" u="sng" dirty="0" err="1" smtClean="0">
                <a:solidFill>
                  <a:srgbClr val="C00000"/>
                </a:solidFill>
              </a:rPr>
              <a:t>Laryngis</a:t>
            </a:r>
            <a:r>
              <a:rPr lang="en-IN" b="1" u="sng" dirty="0" smtClean="0">
                <a:solidFill>
                  <a:srgbClr val="C00000"/>
                </a:solidFill>
              </a:rPr>
              <a:t> of Horse :</a:t>
            </a:r>
            <a:endParaRPr lang="en-IN" b="1" dirty="0" smtClean="0">
              <a:solidFill>
                <a:srgbClr val="C00000"/>
              </a:solidFill>
            </a:endParaRPr>
          </a:p>
          <a:p>
            <a:r>
              <a:rPr lang="en-IN" dirty="0" smtClean="0"/>
              <a:t>vocal cards are longer &amp; project in the laryngeal cavity from the lateral wall so that the </a:t>
            </a:r>
            <a:r>
              <a:rPr lang="en-IN" dirty="0" err="1" smtClean="0"/>
              <a:t>rima</a:t>
            </a:r>
            <a:r>
              <a:rPr lang="en-IN" dirty="0" smtClean="0"/>
              <a:t> glottis is narrow. </a:t>
            </a:r>
          </a:p>
          <a:p>
            <a:pPr>
              <a:buNone/>
            </a:pPr>
            <a:r>
              <a:rPr lang="en-IN" b="1" u="sng" dirty="0" smtClean="0">
                <a:solidFill>
                  <a:srgbClr val="C00000"/>
                </a:solidFill>
              </a:rPr>
              <a:t>False vocal cords </a:t>
            </a:r>
          </a:p>
          <a:p>
            <a:pPr>
              <a:buNone/>
            </a:pPr>
            <a:r>
              <a:rPr lang="en-IN" dirty="0" smtClean="0">
                <a:solidFill>
                  <a:srgbClr val="C00000"/>
                </a:solidFill>
              </a:rPr>
              <a:t>	</a:t>
            </a:r>
            <a:r>
              <a:rPr lang="en-IN" dirty="0" err="1" smtClean="0"/>
              <a:t>Infront</a:t>
            </a:r>
            <a:r>
              <a:rPr lang="en-IN" dirty="0" smtClean="0"/>
              <a:t> of the lateral ventricles on the lateral walls of the vestibule are the vestibular folds commonly called as the false vocal cords. </a:t>
            </a:r>
          </a:p>
          <a:p>
            <a:pPr>
              <a:buNone/>
            </a:pPr>
            <a:r>
              <a:rPr lang="en-IN" dirty="0" smtClean="0"/>
              <a:t> </a:t>
            </a:r>
            <a:r>
              <a:rPr lang="en-IN" b="1" u="sng" dirty="0" smtClean="0">
                <a:solidFill>
                  <a:srgbClr val="C00000"/>
                </a:solidFill>
              </a:rPr>
              <a:t>Laryngeal </a:t>
            </a:r>
            <a:r>
              <a:rPr lang="en-IN" b="1" u="sng" dirty="0" err="1" smtClean="0">
                <a:solidFill>
                  <a:srgbClr val="C00000"/>
                </a:solidFill>
              </a:rPr>
              <a:t>saccule</a:t>
            </a:r>
            <a:endParaRPr lang="en-IN" u="sng" dirty="0" smtClean="0"/>
          </a:p>
          <a:p>
            <a:pPr>
              <a:buNone/>
            </a:pPr>
            <a:r>
              <a:rPr lang="en-IN" dirty="0" smtClean="0"/>
              <a:t>      lateral ventricles are deeper and are in the form of pocket like depressions between the vocal cords and vestibular folds. Each of these lead into a cul-de-sac (</a:t>
            </a:r>
            <a:r>
              <a:rPr lang="en-IN" b="1" dirty="0" smtClean="0"/>
              <a:t>blind pouch</a:t>
            </a:r>
            <a:r>
              <a:rPr lang="en-IN" dirty="0" smtClean="0"/>
              <a:t>) of mucus membrane formerly called </a:t>
            </a:r>
            <a:r>
              <a:rPr lang="en-IN" b="1" dirty="0" smtClean="0"/>
              <a:t>Laryngeal </a:t>
            </a:r>
            <a:r>
              <a:rPr lang="en-IN" b="1" dirty="0" err="1" smtClean="0"/>
              <a:t>saccule</a:t>
            </a:r>
            <a:r>
              <a:rPr lang="en-IN" dirty="0" smtClean="0"/>
              <a:t>. </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pPr algn="ctr">
              <a:buNone/>
            </a:pPr>
            <a:r>
              <a:rPr lang="en-IN" b="1" dirty="0" smtClean="0">
                <a:solidFill>
                  <a:srgbClr val="C00000"/>
                </a:solidFill>
              </a:rPr>
              <a:t>Trachea and Bronchi</a:t>
            </a:r>
            <a:r>
              <a:rPr lang="en-IN" dirty="0" smtClean="0">
                <a:solidFill>
                  <a:srgbClr val="C00000"/>
                </a:solidFill>
              </a:rPr>
              <a:t> </a:t>
            </a:r>
            <a:r>
              <a:rPr lang="en-IN" dirty="0" smtClean="0"/>
              <a:t>:</a:t>
            </a:r>
          </a:p>
          <a:p>
            <a:r>
              <a:rPr lang="en-IN" dirty="0" smtClean="0"/>
              <a:t>	It is relatively longer having a length of about 75-80 cm. </a:t>
            </a:r>
          </a:p>
          <a:p>
            <a:r>
              <a:rPr lang="en-IN" dirty="0" smtClean="0"/>
              <a:t> It consist of 50-60 </a:t>
            </a:r>
            <a:r>
              <a:rPr lang="en-IN" dirty="0" err="1" smtClean="0"/>
              <a:t>cartilagenous</a:t>
            </a:r>
            <a:r>
              <a:rPr lang="en-IN" dirty="0" smtClean="0"/>
              <a:t> rings. </a:t>
            </a:r>
          </a:p>
          <a:p>
            <a:r>
              <a:rPr lang="en-IN" dirty="0" smtClean="0"/>
              <a:t>The tracheal bifurcation is opposite the 5</a:t>
            </a:r>
            <a:r>
              <a:rPr lang="en-IN" baseline="30000" dirty="0" smtClean="0"/>
              <a:t>th</a:t>
            </a:r>
            <a:r>
              <a:rPr lang="en-IN" dirty="0" smtClean="0"/>
              <a:t> or 6</a:t>
            </a:r>
            <a:r>
              <a:rPr lang="en-IN" baseline="30000" dirty="0" smtClean="0"/>
              <a:t>th</a:t>
            </a:r>
            <a:r>
              <a:rPr lang="en-IN" dirty="0" smtClean="0"/>
              <a:t> </a:t>
            </a:r>
            <a:r>
              <a:rPr lang="en-IN" dirty="0" err="1" smtClean="0"/>
              <a:t>intercostal</a:t>
            </a:r>
            <a:r>
              <a:rPr lang="en-IN" dirty="0" smtClean="0"/>
              <a:t> space</a:t>
            </a:r>
          </a:p>
          <a:p>
            <a:r>
              <a:rPr lang="en-IN" dirty="0" smtClean="0"/>
              <a:t>two principal bronchi going to lungs. </a:t>
            </a:r>
          </a:p>
          <a:p>
            <a:pPr>
              <a:buNone/>
            </a:pPr>
            <a:endParaRPr lang="en-IN"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pPr algn="ctr">
              <a:buNone/>
            </a:pPr>
            <a:r>
              <a:rPr lang="en-IN" b="1" u="sng" dirty="0" smtClean="0">
                <a:solidFill>
                  <a:srgbClr val="C00000"/>
                </a:solidFill>
              </a:rPr>
              <a:t>Respiratory System in Dog</a:t>
            </a:r>
            <a:endParaRPr lang="en-IN" b="1" dirty="0" smtClean="0">
              <a:solidFill>
                <a:srgbClr val="C00000"/>
              </a:solidFill>
            </a:endParaRPr>
          </a:p>
          <a:p>
            <a:pPr>
              <a:buNone/>
            </a:pPr>
            <a:r>
              <a:rPr lang="en-IN" b="1" u="sng" dirty="0" smtClean="0">
                <a:solidFill>
                  <a:srgbClr val="C00000"/>
                </a:solidFill>
              </a:rPr>
              <a:t>Nostrils</a:t>
            </a:r>
            <a:r>
              <a:rPr lang="en-IN" dirty="0" smtClean="0"/>
              <a:t> </a:t>
            </a:r>
          </a:p>
          <a:p>
            <a:r>
              <a:rPr lang="en-IN" dirty="0" smtClean="0"/>
              <a:t>	</a:t>
            </a:r>
            <a:r>
              <a:rPr lang="en-IN" b="1" dirty="0" smtClean="0"/>
              <a:t>Comma shaped</a:t>
            </a:r>
          </a:p>
          <a:p>
            <a:r>
              <a:rPr lang="en-IN" b="1" dirty="0" smtClean="0"/>
              <a:t>Nostrils are relatively </a:t>
            </a:r>
            <a:r>
              <a:rPr lang="en-IN" b="1" dirty="0" err="1" smtClean="0"/>
              <a:t>undilated</a:t>
            </a:r>
            <a:r>
              <a:rPr lang="en-IN" b="1" dirty="0" smtClean="0"/>
              <a:t> </a:t>
            </a:r>
            <a:r>
              <a:rPr lang="en-IN" dirty="0" smtClean="0"/>
              <a:t>since their cartilaginous support does not permit much movement and the muscles of the nostrils are relatively poorly developed.</a:t>
            </a:r>
          </a:p>
          <a:p>
            <a:r>
              <a:rPr lang="en-IN" dirty="0" smtClean="0"/>
              <a:t>Cartilaginous </a:t>
            </a:r>
            <a:r>
              <a:rPr lang="en-IN" b="1" dirty="0" smtClean="0"/>
              <a:t>nasal septum continues </a:t>
            </a:r>
            <a:r>
              <a:rPr lang="en-IN" b="1" dirty="0" err="1" smtClean="0"/>
              <a:t>rostrally</a:t>
            </a:r>
            <a:r>
              <a:rPr lang="en-IN" b="1" dirty="0" smtClean="0"/>
              <a:t> </a:t>
            </a:r>
            <a:r>
              <a:rPr lang="en-IN" dirty="0" smtClean="0"/>
              <a:t>beyond the body of their incisive bone and terminates in the snout.</a:t>
            </a:r>
          </a:p>
          <a:p>
            <a:r>
              <a:rPr lang="en-IN" dirty="0" smtClean="0"/>
              <a:t> The dorsal edge of the cartilaginous septum is grooved and leads into ventral cleft. The lateral projections thus formed extends into the upper lip .</a:t>
            </a:r>
          </a:p>
          <a:p>
            <a:r>
              <a:rPr lang="en-IN" dirty="0" smtClean="0"/>
              <a:t>	The skin around and between the nostrils is </a:t>
            </a:r>
            <a:r>
              <a:rPr lang="en-IN" dirty="0" err="1" smtClean="0"/>
              <a:t>kiratinous</a:t>
            </a:r>
            <a:r>
              <a:rPr lang="en-IN" dirty="0" smtClean="0"/>
              <a:t>, moist, hairless &amp; is usually pigmented. </a:t>
            </a:r>
          </a:p>
          <a:p>
            <a:r>
              <a:rPr lang="en-IN" b="1" dirty="0" smtClean="0"/>
              <a:t>Muzzle is marked by a median groove called </a:t>
            </a:r>
            <a:r>
              <a:rPr lang="en-IN" b="1" dirty="0" err="1" smtClean="0"/>
              <a:t>philtrum</a:t>
            </a:r>
            <a:r>
              <a:rPr lang="en-IN" b="1" dirty="0" smtClean="0"/>
              <a:t> </a:t>
            </a:r>
            <a:r>
              <a:rPr lang="en-IN" dirty="0" smtClean="0"/>
              <a:t>or a deep fissure in some breads.</a:t>
            </a:r>
          </a:p>
          <a:p>
            <a:endParaRPr lang="en-IN"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553200"/>
          </a:xfrm>
        </p:spPr>
        <p:txBody>
          <a:bodyPr>
            <a:normAutofit/>
          </a:bodyPr>
          <a:lstStyle/>
          <a:p>
            <a:pPr algn="ctr">
              <a:buNone/>
            </a:pPr>
            <a:r>
              <a:rPr lang="en-IN" b="1" u="sng" dirty="0" smtClean="0">
                <a:solidFill>
                  <a:srgbClr val="C00000"/>
                </a:solidFill>
              </a:rPr>
              <a:t>Nasal Cavity</a:t>
            </a:r>
            <a:r>
              <a:rPr lang="en-IN" b="1" dirty="0" smtClean="0">
                <a:solidFill>
                  <a:srgbClr val="C00000"/>
                </a:solidFill>
              </a:rPr>
              <a:t> </a:t>
            </a:r>
          </a:p>
          <a:p>
            <a:r>
              <a:rPr lang="en-IN" dirty="0" smtClean="0"/>
              <a:t>	Nasal cavity length is dependent on length of face.</a:t>
            </a:r>
          </a:p>
          <a:p>
            <a:r>
              <a:rPr lang="en-IN" dirty="0" smtClean="0"/>
              <a:t> Caudally the nasal cavity is divided into a dorsal </a:t>
            </a:r>
            <a:r>
              <a:rPr lang="en-IN" dirty="0" err="1" smtClean="0"/>
              <a:t>fundus</a:t>
            </a:r>
            <a:r>
              <a:rPr lang="en-IN" dirty="0" smtClean="0"/>
              <a:t> and a ventral nasopharyngeal </a:t>
            </a:r>
            <a:r>
              <a:rPr lang="en-IN" dirty="0" err="1" smtClean="0"/>
              <a:t>meatus</a:t>
            </a:r>
            <a:r>
              <a:rPr lang="en-IN" dirty="0" smtClean="0"/>
              <a:t> by a </a:t>
            </a:r>
            <a:r>
              <a:rPr lang="en-IN" b="1" dirty="0" smtClean="0">
                <a:solidFill>
                  <a:srgbClr val="7030A0"/>
                </a:solidFill>
              </a:rPr>
              <a:t>transverse plate </a:t>
            </a:r>
            <a:r>
              <a:rPr lang="en-IN" dirty="0" smtClean="0"/>
              <a:t>of bone form by the </a:t>
            </a:r>
            <a:r>
              <a:rPr lang="en-IN" dirty="0" err="1" smtClean="0"/>
              <a:t>vomer</a:t>
            </a:r>
            <a:r>
              <a:rPr lang="en-IN" dirty="0" smtClean="0"/>
              <a:t>, palatine, sphenoid &amp; </a:t>
            </a:r>
            <a:r>
              <a:rPr lang="en-IN" dirty="0" err="1" smtClean="0"/>
              <a:t>ethmoid</a:t>
            </a:r>
            <a:r>
              <a:rPr lang="en-IN" dirty="0" smtClean="0"/>
              <a:t> bone.   </a:t>
            </a:r>
            <a:r>
              <a:rPr lang="en-IN" b="1" dirty="0" smtClean="0">
                <a:solidFill>
                  <a:srgbClr val="C00000"/>
                </a:solidFill>
              </a:rPr>
              <a:t>Or</a:t>
            </a:r>
          </a:p>
          <a:p>
            <a:pPr>
              <a:buNone/>
            </a:pPr>
            <a:r>
              <a:rPr lang="en-IN" b="1" dirty="0" smtClean="0">
                <a:solidFill>
                  <a:srgbClr val="C00000"/>
                </a:solidFill>
              </a:rPr>
              <a:t>	</a:t>
            </a:r>
            <a:r>
              <a:rPr lang="en-IN" b="1" dirty="0" err="1" smtClean="0">
                <a:solidFill>
                  <a:srgbClr val="7030A0"/>
                </a:solidFill>
              </a:rPr>
              <a:t>Laminal</a:t>
            </a:r>
            <a:r>
              <a:rPr lang="en-IN" b="1" dirty="0" smtClean="0">
                <a:solidFill>
                  <a:srgbClr val="7030A0"/>
                </a:solidFill>
              </a:rPr>
              <a:t> </a:t>
            </a:r>
            <a:r>
              <a:rPr lang="en-IN" b="1" dirty="0" err="1" smtClean="0">
                <a:solidFill>
                  <a:srgbClr val="7030A0"/>
                </a:solidFill>
              </a:rPr>
              <a:t>transversalis</a:t>
            </a:r>
            <a:r>
              <a:rPr lang="en-IN" b="1" dirty="0" smtClean="0">
                <a:solidFill>
                  <a:srgbClr val="7030A0"/>
                </a:solidFill>
              </a:rPr>
              <a:t> </a:t>
            </a:r>
            <a:r>
              <a:rPr lang="en-IN" dirty="0" smtClean="0"/>
              <a:t>divides it into upper olfactory and lower respiratory parts.</a:t>
            </a:r>
          </a:p>
          <a:p>
            <a:r>
              <a:rPr lang="en-IN" dirty="0" smtClean="0"/>
              <a:t> The middle nasal </a:t>
            </a:r>
            <a:r>
              <a:rPr lang="en-IN" dirty="0" err="1" smtClean="0"/>
              <a:t>meatus</a:t>
            </a:r>
            <a:r>
              <a:rPr lang="en-IN" dirty="0" smtClean="0"/>
              <a:t> is short &amp; </a:t>
            </a:r>
            <a:r>
              <a:rPr lang="en-IN" dirty="0" err="1" smtClean="0"/>
              <a:t>narrow,divided</a:t>
            </a:r>
            <a:r>
              <a:rPr lang="en-IN" dirty="0" smtClean="0"/>
              <a:t> </a:t>
            </a:r>
            <a:r>
              <a:rPr lang="en-IN" dirty="0" err="1" smtClean="0"/>
              <a:t>posteriorly</a:t>
            </a:r>
            <a:r>
              <a:rPr lang="en-IN" dirty="0" smtClean="0"/>
              <a:t> as ox</a:t>
            </a:r>
          </a:p>
          <a:p>
            <a:endParaRPr lang="en-IN" dirty="0" smtClean="0"/>
          </a:p>
          <a:p>
            <a:endParaRPr lang="en-IN"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6705600"/>
          </a:xfrm>
        </p:spPr>
        <p:txBody>
          <a:bodyPr>
            <a:normAutofit fontScale="77500" lnSpcReduction="20000"/>
          </a:bodyPr>
          <a:lstStyle/>
          <a:p>
            <a:pPr algn="ctr">
              <a:buNone/>
            </a:pPr>
            <a:r>
              <a:rPr lang="en-IN" b="1" u="sng" dirty="0" smtClean="0">
                <a:solidFill>
                  <a:srgbClr val="C00000"/>
                </a:solidFill>
              </a:rPr>
              <a:t>Larynx</a:t>
            </a:r>
            <a:r>
              <a:rPr lang="en-IN" b="1" dirty="0" smtClean="0">
                <a:solidFill>
                  <a:srgbClr val="C00000"/>
                </a:solidFill>
              </a:rPr>
              <a:t> </a:t>
            </a:r>
          </a:p>
          <a:p>
            <a:r>
              <a:rPr lang="en-IN" dirty="0" smtClean="0"/>
              <a:t>	as horse but Is relatively short and wide. </a:t>
            </a:r>
          </a:p>
          <a:p>
            <a:r>
              <a:rPr lang="en-IN" dirty="0" smtClean="0"/>
              <a:t>lamina </a:t>
            </a:r>
            <a:r>
              <a:rPr lang="en-IN" dirty="0" err="1" smtClean="0"/>
              <a:t>cricoid</a:t>
            </a:r>
            <a:r>
              <a:rPr lang="en-IN" dirty="0" smtClean="0"/>
              <a:t> cartilage is wide or the arch is grooved. </a:t>
            </a:r>
          </a:p>
          <a:p>
            <a:r>
              <a:rPr lang="en-IN" dirty="0" smtClean="0"/>
              <a:t>lamina of the </a:t>
            </a:r>
            <a:r>
              <a:rPr lang="en-IN" b="1" dirty="0" smtClean="0"/>
              <a:t>thyroid cartilage </a:t>
            </a:r>
            <a:r>
              <a:rPr lang="en-IN" dirty="0" smtClean="0"/>
              <a:t>are in form of more or less rectangular plates. There dorsal angle is extended to form a short </a:t>
            </a:r>
            <a:r>
              <a:rPr lang="en-IN" b="1" dirty="0" smtClean="0">
                <a:solidFill>
                  <a:srgbClr val="7030A0"/>
                </a:solidFill>
              </a:rPr>
              <a:t>hook shaped </a:t>
            </a:r>
            <a:r>
              <a:rPr lang="en-IN" b="1" dirty="0" err="1" smtClean="0">
                <a:solidFill>
                  <a:srgbClr val="7030A0"/>
                </a:solidFill>
              </a:rPr>
              <a:t>rostral</a:t>
            </a:r>
            <a:r>
              <a:rPr lang="en-IN" b="1" dirty="0" smtClean="0">
                <a:solidFill>
                  <a:srgbClr val="7030A0"/>
                </a:solidFill>
              </a:rPr>
              <a:t> </a:t>
            </a:r>
            <a:r>
              <a:rPr lang="en-IN" b="1" dirty="0" err="1" smtClean="0">
                <a:solidFill>
                  <a:srgbClr val="7030A0"/>
                </a:solidFill>
              </a:rPr>
              <a:t>cornu</a:t>
            </a:r>
            <a:r>
              <a:rPr lang="en-IN" dirty="0" smtClean="0"/>
              <a:t>. Between the </a:t>
            </a:r>
            <a:r>
              <a:rPr lang="en-IN" dirty="0" err="1" smtClean="0"/>
              <a:t>rostral</a:t>
            </a:r>
            <a:r>
              <a:rPr lang="en-IN" dirty="0" smtClean="0"/>
              <a:t> </a:t>
            </a:r>
            <a:r>
              <a:rPr lang="en-IN" dirty="0" err="1" smtClean="0"/>
              <a:t>cornu</a:t>
            </a:r>
            <a:r>
              <a:rPr lang="en-IN" dirty="0" smtClean="0"/>
              <a:t> &amp; the cranial border of lamina there is a notch, </a:t>
            </a:r>
            <a:r>
              <a:rPr lang="en-IN" u="sng" dirty="0" smtClean="0"/>
              <a:t>thyroid fissure</a:t>
            </a:r>
            <a:r>
              <a:rPr lang="en-IN" dirty="0" smtClean="0"/>
              <a:t>. </a:t>
            </a:r>
          </a:p>
          <a:p>
            <a:r>
              <a:rPr lang="en-IN" u="sng" dirty="0" err="1" smtClean="0"/>
              <a:t>arytenoid</a:t>
            </a:r>
            <a:r>
              <a:rPr lang="en-IN" u="sng" dirty="0" smtClean="0"/>
              <a:t> cartilage</a:t>
            </a:r>
            <a:r>
              <a:rPr lang="en-IN" dirty="0" smtClean="0"/>
              <a:t> is relatively small &amp; irregularly shaped. It has a base, a </a:t>
            </a:r>
            <a:r>
              <a:rPr lang="en-IN" dirty="0" err="1" smtClean="0"/>
              <a:t>rostral</a:t>
            </a:r>
            <a:r>
              <a:rPr lang="en-IN" dirty="0" smtClean="0"/>
              <a:t> apex, 3 surfaces and 3 borders.</a:t>
            </a:r>
          </a:p>
          <a:p>
            <a:r>
              <a:rPr lang="en-IN" b="1" dirty="0" err="1" smtClean="0"/>
              <a:t>corniculate</a:t>
            </a:r>
            <a:r>
              <a:rPr lang="en-IN" b="1" dirty="0" smtClean="0"/>
              <a:t> cartilage </a:t>
            </a:r>
            <a:r>
              <a:rPr lang="en-IN" dirty="0" smtClean="0"/>
              <a:t>resembles </a:t>
            </a:r>
            <a:r>
              <a:rPr lang="en-IN" b="1" dirty="0" smtClean="0"/>
              <a:t>a horn </a:t>
            </a:r>
            <a:r>
              <a:rPr lang="en-IN" dirty="0" smtClean="0"/>
              <a:t>&amp; is fused by its base to the apex of the arytenoids cartilage. It curves dorsally, caudally and </a:t>
            </a:r>
            <a:r>
              <a:rPr lang="en-IN" dirty="0" err="1" smtClean="0"/>
              <a:t>medially.close</a:t>
            </a:r>
            <a:r>
              <a:rPr lang="en-IN" dirty="0" smtClean="0"/>
              <a:t> together </a:t>
            </a:r>
            <a:r>
              <a:rPr lang="en-IN" dirty="0" err="1" smtClean="0"/>
              <a:t>resumble</a:t>
            </a:r>
            <a:r>
              <a:rPr lang="en-IN" dirty="0" smtClean="0"/>
              <a:t> like lip of pitcher</a:t>
            </a:r>
          </a:p>
          <a:p>
            <a:r>
              <a:rPr lang="en-IN" b="1" dirty="0" smtClean="0"/>
              <a:t>cuneiform cartilage </a:t>
            </a:r>
            <a:r>
              <a:rPr lang="en-IN" dirty="0" smtClean="0"/>
              <a:t>is attached to either side of base of epiglottis, are in the form of thin bars and project </a:t>
            </a:r>
            <a:r>
              <a:rPr lang="en-IN" dirty="0" err="1" smtClean="0"/>
              <a:t>caudodorsal</a:t>
            </a:r>
            <a:r>
              <a:rPr lang="en-IN" dirty="0" smtClean="0"/>
              <a:t> from their point of attachments.</a:t>
            </a:r>
          </a:p>
          <a:p>
            <a:r>
              <a:rPr lang="en-IN" b="1" dirty="0" smtClean="0">
                <a:solidFill>
                  <a:srgbClr val="7030A0"/>
                </a:solidFill>
              </a:rPr>
              <a:t>Vocal cords </a:t>
            </a:r>
            <a:r>
              <a:rPr lang="en-IN" b="1" dirty="0" err="1" smtClean="0">
                <a:solidFill>
                  <a:srgbClr val="7030A0"/>
                </a:solidFill>
              </a:rPr>
              <a:t>prominant</a:t>
            </a:r>
            <a:endParaRPr lang="en-IN" b="1" dirty="0" smtClean="0">
              <a:solidFill>
                <a:srgbClr val="7030A0"/>
              </a:solidFill>
            </a:endParaRPr>
          </a:p>
          <a:p>
            <a:r>
              <a:rPr lang="en-IN" b="1" dirty="0" smtClean="0">
                <a:solidFill>
                  <a:srgbClr val="7030A0"/>
                </a:solidFill>
              </a:rPr>
              <a:t>Laryngeal </a:t>
            </a:r>
            <a:r>
              <a:rPr lang="en-IN" b="1" dirty="0" err="1" smtClean="0">
                <a:solidFill>
                  <a:srgbClr val="7030A0"/>
                </a:solidFill>
              </a:rPr>
              <a:t>saccule</a:t>
            </a:r>
            <a:r>
              <a:rPr lang="en-IN" b="1" dirty="0" smtClean="0">
                <a:solidFill>
                  <a:srgbClr val="7030A0"/>
                </a:solidFill>
              </a:rPr>
              <a:t> extensive</a:t>
            </a:r>
          </a:p>
          <a:p>
            <a:endParaRPr lang="en-IN"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pPr algn="ctr"/>
            <a:r>
              <a:rPr lang="en-IN" b="1" u="sng" dirty="0" smtClean="0">
                <a:solidFill>
                  <a:srgbClr val="C00000"/>
                </a:solidFill>
              </a:rPr>
              <a:t>Cavity of Larynx</a:t>
            </a:r>
            <a:r>
              <a:rPr lang="en-IN" b="1" dirty="0" smtClean="0">
                <a:solidFill>
                  <a:srgbClr val="C00000"/>
                </a:solidFill>
              </a:rPr>
              <a:t> dog</a:t>
            </a:r>
            <a:r>
              <a:rPr lang="en-IN" dirty="0" smtClean="0"/>
              <a:t>:</a:t>
            </a:r>
          </a:p>
          <a:p>
            <a:r>
              <a:rPr lang="en-IN" dirty="0" smtClean="0"/>
              <a:t>	</a:t>
            </a:r>
            <a:r>
              <a:rPr lang="en-IN" dirty="0" smtClean="0">
                <a:solidFill>
                  <a:srgbClr val="C00000"/>
                </a:solidFill>
              </a:rPr>
              <a:t>Vestibular folds (false vocal cards</a:t>
            </a:r>
            <a:r>
              <a:rPr lang="en-IN" dirty="0" smtClean="0"/>
              <a:t>) extend from the cuneiform cartilage to the thyroid cartilage. </a:t>
            </a:r>
          </a:p>
          <a:p>
            <a:r>
              <a:rPr lang="en-IN" dirty="0" smtClean="0"/>
              <a:t>vocal cords are large &amp; prominent. </a:t>
            </a:r>
          </a:p>
          <a:p>
            <a:r>
              <a:rPr lang="en-IN" dirty="0" smtClean="0"/>
              <a:t>The large lateral ventricles is in the form of a rectangular depression of about 1 cm. long parallel with the margin of the vocal folds. </a:t>
            </a:r>
          </a:p>
          <a:p>
            <a:r>
              <a:rPr lang="en-IN" dirty="0" smtClean="0"/>
              <a:t>The </a:t>
            </a:r>
            <a:r>
              <a:rPr lang="en-IN" b="1" dirty="0" smtClean="0">
                <a:solidFill>
                  <a:srgbClr val="C00000"/>
                </a:solidFill>
              </a:rPr>
              <a:t>laryngeal </a:t>
            </a:r>
            <a:r>
              <a:rPr lang="en-IN" b="1" dirty="0" err="1" smtClean="0">
                <a:solidFill>
                  <a:srgbClr val="C00000"/>
                </a:solidFill>
              </a:rPr>
              <a:t>saccule</a:t>
            </a:r>
            <a:r>
              <a:rPr lang="en-IN" b="1" dirty="0" smtClean="0">
                <a:solidFill>
                  <a:srgbClr val="C00000"/>
                </a:solidFill>
              </a:rPr>
              <a:t> </a:t>
            </a:r>
            <a:r>
              <a:rPr lang="en-IN" dirty="0" smtClean="0"/>
              <a:t>is </a:t>
            </a:r>
            <a:r>
              <a:rPr lang="en-IN" b="1" dirty="0" smtClean="0"/>
              <a:t>extensive</a:t>
            </a:r>
            <a:endParaRPr lang="en-IN" dirty="0" smtClean="0"/>
          </a:p>
          <a:p>
            <a:endParaRPr lang="en-IN"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7644</TotalTime>
  <Words>4553</Words>
  <Application>Microsoft Office PowerPoint</Application>
  <PresentationFormat>On-screen Show (4:3)</PresentationFormat>
  <Paragraphs>636</Paragraphs>
  <Slides>118</Slides>
  <Notes>0</Notes>
  <HiddenSlides>0</HiddenSlides>
  <MMClips>0</MMClip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Office Theme</vt:lpstr>
      <vt:lpstr>Respiratory System </vt:lpstr>
      <vt:lpstr>Questions</vt:lpstr>
      <vt:lpstr>Slide 3</vt:lpstr>
      <vt:lpstr>Slide 4</vt:lpstr>
      <vt:lpstr>Slide 5</vt:lpstr>
      <vt:lpstr>Slide 6</vt:lpstr>
      <vt:lpstr>Slide 7</vt:lpstr>
      <vt:lpstr>Skull</vt:lpstr>
      <vt:lpstr>Skull  bones</vt:lpstr>
      <vt:lpstr>Anterior  Nares (nostrils) </vt:lpstr>
      <vt:lpstr>Slide 11</vt:lpstr>
      <vt:lpstr>Skeleton of nostril </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Thyroid cartilage </vt:lpstr>
      <vt:lpstr>Slide 31</vt:lpstr>
      <vt:lpstr>Slide 32</vt:lpstr>
      <vt:lpstr>Arytenoid cartilage</vt:lpstr>
      <vt:lpstr>Slide 34</vt:lpstr>
      <vt:lpstr>Cricoid </vt:lpstr>
      <vt:lpstr>Slide 36</vt:lpstr>
      <vt:lpstr>Epiglottic cartilage</vt:lpstr>
      <vt:lpstr>Slide 38</vt:lpstr>
      <vt:lpstr>Slide 39</vt:lpstr>
      <vt:lpstr>Slide 40</vt:lpstr>
      <vt:lpstr>Lumen of larynx </vt:lpstr>
      <vt:lpstr>Slide 42</vt:lpstr>
      <vt:lpstr>Slide 43</vt:lpstr>
      <vt:lpstr>Slide 44</vt:lpstr>
      <vt:lpstr>Slide 45</vt:lpstr>
      <vt:lpstr>Slide 46</vt:lpstr>
      <vt:lpstr>Slide 47</vt:lpstr>
      <vt:lpstr>Slide 48</vt:lpstr>
      <vt:lpstr>Slide 49</vt:lpstr>
      <vt:lpstr>Trachea or Wind Pipe </vt:lpstr>
      <vt:lpstr>Slide 51</vt:lpstr>
      <vt:lpstr>Slide 52</vt:lpstr>
      <vt:lpstr>Slide 53</vt:lpstr>
      <vt:lpstr>Tracheal rings</vt:lpstr>
      <vt:lpstr>Slide 55</vt:lpstr>
      <vt:lpstr>Slide 56</vt:lpstr>
      <vt:lpstr>The bronchi</vt:lpstr>
      <vt:lpstr>Bronchial tree</vt:lpstr>
      <vt:lpstr>Lungs (Pulmons)  of Ox</vt:lpstr>
      <vt:lpstr>Slide 60</vt:lpstr>
      <vt:lpstr>Slide 61</vt:lpstr>
      <vt:lpstr>Slide 62</vt:lpstr>
      <vt:lpstr>Slide 63</vt:lpstr>
      <vt:lpstr>Slide 64</vt:lpstr>
      <vt:lpstr>Slide 65</vt:lpstr>
      <vt:lpstr>Slide 66</vt:lpstr>
      <vt:lpstr>Slide 67</vt:lpstr>
      <vt:lpstr>Slide 68</vt:lpstr>
      <vt:lpstr>Slide 69</vt:lpstr>
      <vt:lpstr>Lungs of Horse</vt:lpstr>
      <vt:lpstr>Lungs of horse </vt:lpstr>
      <vt:lpstr>Slide 72</vt:lpstr>
      <vt:lpstr>Lungs of Dog</vt:lpstr>
      <vt:lpstr>Jugular furrow/groove</vt:lpstr>
      <vt:lpstr>Contents of Jugular furrow/groove </vt:lpstr>
      <vt:lpstr>Thoracic cavity</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Comparative respiratory system </vt:lpstr>
      <vt:lpstr>Slide 93</vt:lpstr>
      <vt:lpstr>Slide 94</vt:lpstr>
      <vt:lpstr>Slide 95</vt:lpstr>
      <vt:lpstr>Slide 96</vt:lpstr>
      <vt:lpstr>Slide 97</vt:lpstr>
      <vt:lpstr>Slide 98</vt:lpstr>
      <vt:lpstr>Slide 99</vt:lpstr>
      <vt:lpstr>Slide 100</vt:lpstr>
      <vt:lpstr>Pig </vt:lpstr>
      <vt:lpstr>Fowl </vt:lpstr>
      <vt:lpstr>Slide 103</vt:lpstr>
      <vt:lpstr>Slide 104</vt:lpstr>
      <vt:lpstr>Air Sac</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Abhinav</dc:creator>
  <cp:lastModifiedBy>Rishab Sharma</cp:lastModifiedBy>
  <cp:revision>627</cp:revision>
  <dcterms:created xsi:type="dcterms:W3CDTF">2006-08-16T00:00:00Z</dcterms:created>
  <dcterms:modified xsi:type="dcterms:W3CDTF">2022-04-29T16:18:23Z</dcterms:modified>
</cp:coreProperties>
</file>