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9" r:id="rId4"/>
    <p:sldId id="260" r:id="rId5"/>
    <p:sldId id="262" r:id="rId6"/>
    <p:sldId id="263" r:id="rId7"/>
    <p:sldId id="264" r:id="rId8"/>
    <p:sldId id="265" r:id="rId9"/>
    <p:sldId id="266" r:id="rId10"/>
    <p:sldId id="279" r:id="rId11"/>
    <p:sldId id="267" r:id="rId12"/>
    <p:sldId id="268" r:id="rId13"/>
    <p:sldId id="269" r:id="rId14"/>
    <p:sldId id="270" r:id="rId15"/>
    <p:sldId id="271" r:id="rId16"/>
    <p:sldId id="280"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en.wikipedia.org/wiki/Fabacea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merriam-webster.com/dictionary/cultivated" TargetMode="External"/><Relationship Id="rId7" Type="http://schemas.openxmlformats.org/officeDocument/2006/relationships/hyperlink" Target="https://www.britannica.com/topic/castor-oil" TargetMode="External"/><Relationship Id="rId2" Type="http://schemas.openxmlformats.org/officeDocument/2006/relationships/hyperlink" Target="https://www.britannica.com/plant/Euphorbiaceae" TargetMode="External"/><Relationship Id="rId1" Type="http://schemas.openxmlformats.org/officeDocument/2006/relationships/slideLayout" Target="../slideLayouts/slideLayout7.xml"/><Relationship Id="rId6" Type="http://schemas.openxmlformats.org/officeDocument/2006/relationships/hyperlink" Target="https://www.britannica.com/place/Brazil" TargetMode="External"/><Relationship Id="rId5" Type="http://schemas.openxmlformats.org/officeDocument/2006/relationships/hyperlink" Target="https://www.britannica.com/place/China" TargetMode="External"/><Relationship Id="rId4" Type="http://schemas.openxmlformats.org/officeDocument/2006/relationships/hyperlink" Target="https://www.britannica.com/place/Indi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ritannica.com/science/poison-biochemistry" TargetMode="External"/><Relationship Id="rId7" Type="http://schemas.openxmlformats.org/officeDocument/2006/relationships/image" Target="../media/image4.jpeg"/><Relationship Id="rId2" Type="http://schemas.openxmlformats.org/officeDocument/2006/relationships/hyperlink" Target="https://www.britannica.com/science/genus-taxon"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merriam-webster.com/dictionary/consumption" TargetMode="External"/><Relationship Id="rId4" Type="http://schemas.openxmlformats.org/officeDocument/2006/relationships/hyperlink" Target="https://www.britannica.com/science/ric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science/annual" TargetMode="External"/><Relationship Id="rId2" Type="http://schemas.openxmlformats.org/officeDocument/2006/relationships/hyperlink" Target="https://www.britannica.com/technology/biological-weapon" TargetMode="External"/><Relationship Id="rId1" Type="http://schemas.openxmlformats.org/officeDocument/2006/relationships/slideLayout" Target="../slideLayouts/slideLayout7.xml"/><Relationship Id="rId5" Type="http://schemas.openxmlformats.org/officeDocument/2006/relationships/hyperlink" Target="https://www.britannica.com/science/seed-plant-reproductive-part" TargetMode="External"/><Relationship Id="rId4" Type="http://schemas.openxmlformats.org/officeDocument/2006/relationships/hyperlink" Target="https://www.britannica.com/science/fruit-plant-reproductive-bod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ritannica.com/animal/beaver" TargetMode="External"/><Relationship Id="rId2" Type="http://schemas.openxmlformats.org/officeDocument/2006/relationships/hyperlink" Target="https://www.merriam-webster.com/dictionary/synthetic" TargetMode="External"/><Relationship Id="rId1" Type="http://schemas.openxmlformats.org/officeDocument/2006/relationships/slideLayout" Target="../slideLayouts/slideLayout7.xml"/><Relationship Id="rId4" Type="http://schemas.openxmlformats.org/officeDocument/2006/relationships/hyperlink" Target="https://www.britannica.com/place/United-Stat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ritannica.com/science/soap" TargetMode="External"/><Relationship Id="rId2" Type="http://schemas.openxmlformats.org/officeDocument/2006/relationships/hyperlink" Target="https://www.merriam-webster.com/dictionary/compounds" TargetMode="External"/><Relationship Id="rId1" Type="http://schemas.openxmlformats.org/officeDocument/2006/relationships/slideLayout" Target="../slideLayouts/slideLayout7.xml"/><Relationship Id="rId6" Type="http://schemas.openxmlformats.org/officeDocument/2006/relationships/hyperlink" Target="https://www.merriam-webster.com/dictionary/cathartic" TargetMode="External"/><Relationship Id="rId5" Type="http://schemas.openxmlformats.org/officeDocument/2006/relationships/hyperlink" Target="https://www.britannica.com/science/sulfuric-acid" TargetMode="External"/><Relationship Id="rId4" Type="http://schemas.openxmlformats.org/officeDocument/2006/relationships/hyperlink" Target="https://www.britannica.com/topic/texti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britannica.com/science/kidney-failure" TargetMode="External"/><Relationship Id="rId3" Type="http://schemas.openxmlformats.org/officeDocument/2006/relationships/hyperlink" Target="https://www.britannica.com/science/diarrhea" TargetMode="External"/><Relationship Id="rId7" Type="http://schemas.openxmlformats.org/officeDocument/2006/relationships/hyperlink" Target="https://www.britannica.com/science/liver" TargetMode="External"/><Relationship Id="rId2" Type="http://schemas.openxmlformats.org/officeDocument/2006/relationships/hyperlink" Target="https://www.britannica.com/dictionary/symptoms" TargetMode="External"/><Relationship Id="rId1" Type="http://schemas.openxmlformats.org/officeDocument/2006/relationships/slideLayout" Target="../slideLayouts/slideLayout7.xml"/><Relationship Id="rId6" Type="http://schemas.openxmlformats.org/officeDocument/2006/relationships/hyperlink" Target="https://www.britannica.com/science/hallucination" TargetMode="External"/><Relationship Id="rId11" Type="http://schemas.openxmlformats.org/officeDocument/2006/relationships/hyperlink" Target="https://www.britannica.com/science/toxin" TargetMode="External"/><Relationship Id="rId5" Type="http://schemas.openxmlformats.org/officeDocument/2006/relationships/hyperlink" Target="https://www.britannica.com/science/dehydration-physiology" TargetMode="External"/><Relationship Id="rId10" Type="http://schemas.openxmlformats.org/officeDocument/2006/relationships/hyperlink" Target="https://www.britannica.com/science/red-blood-cell" TargetMode="External"/><Relationship Id="rId4" Type="http://schemas.openxmlformats.org/officeDocument/2006/relationships/hyperlink" Target="https://www.britannica.com/science/vomiting" TargetMode="External"/><Relationship Id="rId9" Type="http://schemas.openxmlformats.org/officeDocument/2006/relationships/hyperlink" Target="https://www.britannica.com/science/nausea-patholog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ritannica.com/science/antidote" TargetMode="External"/><Relationship Id="rId7" Type="http://schemas.openxmlformats.org/officeDocument/2006/relationships/hyperlink" Target="https://www.britannica.com/science/gastrointestinal-tract" TargetMode="External"/><Relationship Id="rId2" Type="http://schemas.openxmlformats.org/officeDocument/2006/relationships/hyperlink" Target="https://www.britannica.com/science/toxicology-test" TargetMode="External"/><Relationship Id="rId1" Type="http://schemas.openxmlformats.org/officeDocument/2006/relationships/slideLayout" Target="../slideLayouts/slideLayout7.xml"/><Relationship Id="rId6" Type="http://schemas.openxmlformats.org/officeDocument/2006/relationships/hyperlink" Target="https://www.britannica.com/science/stomach" TargetMode="External"/><Relationship Id="rId5" Type="http://schemas.openxmlformats.org/officeDocument/2006/relationships/hyperlink" Target="https://www.britannica.com/science/poison-biochemistry" TargetMode="External"/><Relationship Id="rId4" Type="http://schemas.openxmlformats.org/officeDocument/2006/relationships/hyperlink" Target="https://www.britannica.com/science/gastric-lavag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Malaysia" TargetMode="External"/><Relationship Id="rId13" Type="http://schemas.openxmlformats.org/officeDocument/2006/relationships/hyperlink" Target="https://en.wikipedia.org/wiki/Pakistan" TargetMode="External"/><Relationship Id="rId18" Type="http://schemas.openxmlformats.org/officeDocument/2006/relationships/hyperlink" Target="https://en.wikipedia.org/wiki/Cardiac_glycoside" TargetMode="External"/><Relationship Id="rId3" Type="http://schemas.openxmlformats.org/officeDocument/2006/relationships/hyperlink" Target="https://en.wikipedia.org/wiki/Indigenous_(ecology)" TargetMode="External"/><Relationship Id="rId21" Type="http://schemas.openxmlformats.org/officeDocument/2006/relationships/hyperlink" Target="https://en.wikipedia.org/w/index.php?title=Calotropone&amp;action=edit&amp;redlink=1" TargetMode="External"/><Relationship Id="rId7" Type="http://schemas.openxmlformats.org/officeDocument/2006/relationships/hyperlink" Target="https://en.wikipedia.org/wiki/Indonesia" TargetMode="External"/><Relationship Id="rId12" Type="http://schemas.openxmlformats.org/officeDocument/2006/relationships/hyperlink" Target="https://en.wikipedia.org/wiki/China" TargetMode="External"/><Relationship Id="rId17" Type="http://schemas.openxmlformats.org/officeDocument/2006/relationships/hyperlink" Target="https://en.wikipedia.org/wiki/Plant_stem" TargetMode="External"/><Relationship Id="rId2" Type="http://schemas.openxmlformats.org/officeDocument/2006/relationships/hyperlink" Target="https://en.wikipedia.org/wiki/Calotropis" TargetMode="External"/><Relationship Id="rId16" Type="http://schemas.openxmlformats.org/officeDocument/2006/relationships/hyperlink" Target="https://en.wikipedia.org/wiki/Aestivation_(botany)" TargetMode="External"/><Relationship Id="rId20" Type="http://schemas.openxmlformats.org/officeDocument/2006/relationships/hyperlink" Target="https://en.wikipedia.org/wiki/Calcium_oxalate" TargetMode="External"/><Relationship Id="rId1" Type="http://schemas.openxmlformats.org/officeDocument/2006/relationships/slideLayout" Target="../slideLayouts/slideLayout7.xml"/><Relationship Id="rId6" Type="http://schemas.openxmlformats.org/officeDocument/2006/relationships/hyperlink" Target="https://en.wikipedia.org/wiki/Bangladesh" TargetMode="External"/><Relationship Id="rId11" Type="http://schemas.openxmlformats.org/officeDocument/2006/relationships/hyperlink" Target="https://en.wikipedia.org/wiki/India" TargetMode="External"/><Relationship Id="rId5" Type="http://schemas.openxmlformats.org/officeDocument/2006/relationships/hyperlink" Target="https://en.wikipedia.org/wiki/Vietnam" TargetMode="External"/><Relationship Id="rId15" Type="http://schemas.openxmlformats.org/officeDocument/2006/relationships/hyperlink" Target="https://en.wikipedia.org/wiki/Shrub" TargetMode="External"/><Relationship Id="rId10" Type="http://schemas.openxmlformats.org/officeDocument/2006/relationships/hyperlink" Target="https://en.wikipedia.org/wiki/Sri_Lanka" TargetMode="External"/><Relationship Id="rId19" Type="http://schemas.openxmlformats.org/officeDocument/2006/relationships/hyperlink" Target="https://en.wikipedia.org/wiki/Fatty_acid" TargetMode="External"/><Relationship Id="rId4" Type="http://schemas.openxmlformats.org/officeDocument/2006/relationships/hyperlink" Target="https://en.wikipedia.org/wiki/Cambodia" TargetMode="External"/><Relationship Id="rId9" Type="http://schemas.openxmlformats.org/officeDocument/2006/relationships/hyperlink" Target="https://en.wikipedia.org/wiki/Thailand" TargetMode="External"/><Relationship Id="rId14" Type="http://schemas.openxmlformats.org/officeDocument/2006/relationships/hyperlink" Target="https://en.wikipedia.org/wiki/Nepal" TargetMode="External"/><Relationship Id="rId2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Latex" TargetMode="External"/><Relationship Id="rId2" Type="http://schemas.openxmlformats.org/officeDocument/2006/relationships/hyperlink" Target="https://en.wikipedia.org/wiki/Calotropis_procer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Gastrointestinal_tract" TargetMode="External"/><Relationship Id="rId13" Type="http://schemas.openxmlformats.org/officeDocument/2006/relationships/hyperlink" Target="https://en.wikipedia.org/wiki/Elephantiasis" TargetMode="External"/><Relationship Id="rId18" Type="http://schemas.openxmlformats.org/officeDocument/2006/relationships/hyperlink" Target="https://en.wikipedia.org/wiki/Cancer" TargetMode="External"/><Relationship Id="rId3" Type="http://schemas.openxmlformats.org/officeDocument/2006/relationships/hyperlink" Target="https://en.wikipedia.org/wiki/Ayurveda" TargetMode="External"/><Relationship Id="rId7" Type="http://schemas.openxmlformats.org/officeDocument/2006/relationships/hyperlink" Target="https://en.wikipedia.org/wiki/Skin" TargetMode="External"/><Relationship Id="rId12" Type="http://schemas.openxmlformats.org/officeDocument/2006/relationships/hyperlink" Target="https://en.wikipedia.org/wiki/Fever" TargetMode="External"/><Relationship Id="rId17" Type="http://schemas.openxmlformats.org/officeDocument/2006/relationships/hyperlink" Target="https://en.wikipedia.org/wiki/Arthritis" TargetMode="External"/><Relationship Id="rId2" Type="http://schemas.openxmlformats.org/officeDocument/2006/relationships/hyperlink" Target="https://en.wikipedia.org/wiki/Biological_activity" TargetMode="External"/><Relationship Id="rId16" Type="http://schemas.openxmlformats.org/officeDocument/2006/relationships/hyperlink" Target="https://en.wikipedia.org/wiki/Diarrhea" TargetMode="External"/><Relationship Id="rId20" Type="http://schemas.openxmlformats.org/officeDocument/2006/relationships/hyperlink" Target="https://en.wikipedia.org/wiki/Birth_control" TargetMode="External"/><Relationship Id="rId1" Type="http://schemas.openxmlformats.org/officeDocument/2006/relationships/slideLayout" Target="../slideLayouts/slideLayout7.xml"/><Relationship Id="rId6" Type="http://schemas.openxmlformats.org/officeDocument/2006/relationships/hyperlink" Target="https://en.wikipedia.org/wiki/Spleen" TargetMode="External"/><Relationship Id="rId11" Type="http://schemas.openxmlformats.org/officeDocument/2006/relationships/hyperlink" Target="https://en.wikipedia.org/wiki/Neurology" TargetMode="External"/><Relationship Id="rId5" Type="http://schemas.openxmlformats.org/officeDocument/2006/relationships/hyperlink" Target="https://en.wikipedia.org/wiki/Liver" TargetMode="External"/><Relationship Id="rId15" Type="http://schemas.openxmlformats.org/officeDocument/2006/relationships/hyperlink" Target="https://en.wikipedia.org/wiki/Vomiting" TargetMode="External"/><Relationship Id="rId10" Type="http://schemas.openxmlformats.org/officeDocument/2006/relationships/hyperlink" Target="https://en.wikipedia.org/wiki/Circulatory_system" TargetMode="External"/><Relationship Id="rId19" Type="http://schemas.openxmlformats.org/officeDocument/2006/relationships/hyperlink" Target="https://en.wikipedia.org/wiki/Antidote" TargetMode="External"/><Relationship Id="rId4" Type="http://schemas.openxmlformats.org/officeDocument/2006/relationships/hyperlink" Target="https://en.wikipedia.org/wiki/Asthma" TargetMode="External"/><Relationship Id="rId9" Type="http://schemas.openxmlformats.org/officeDocument/2006/relationships/hyperlink" Target="https://en.wikipedia.org/wiki/Respiratory_system" TargetMode="External"/><Relationship Id="rId14" Type="http://schemas.openxmlformats.org/officeDocument/2006/relationships/hyperlink" Target="https://en.wikipedia.org/wiki/Nause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ndex.php?title=Uscharin&amp;action=edit&amp;redlink=1" TargetMode="External"/><Relationship Id="rId7" Type="http://schemas.openxmlformats.org/officeDocument/2006/relationships/hyperlink" Target="https://en.wikipedia.org/wiki/Keratoconjunctivitis" TargetMode="External"/><Relationship Id="rId2" Type="http://schemas.openxmlformats.org/officeDocument/2006/relationships/hyperlink" Target="https://en.wikipedia.org/wiki/Poisonous_plant" TargetMode="External"/><Relationship Id="rId1" Type="http://schemas.openxmlformats.org/officeDocument/2006/relationships/slideLayout" Target="../slideLayouts/slideLayout7.xml"/><Relationship Id="rId6" Type="http://schemas.openxmlformats.org/officeDocument/2006/relationships/hyperlink" Target="https://en.wikipedia.org/wiki/Calotropin" TargetMode="External"/><Relationship Id="rId5" Type="http://schemas.openxmlformats.org/officeDocument/2006/relationships/hyperlink" Target="https://en.wikipedia.org/w/index.php?title=Calactin&amp;action=edit&amp;redlink=1" TargetMode="External"/><Relationship Id="rId4" Type="http://schemas.openxmlformats.org/officeDocument/2006/relationships/hyperlink" Target="https://en.wikipedia.org/w/index.php?title=Calotoxin&amp;action=edit&amp;redlink=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edian_lethal_dose" TargetMode="External"/><Relationship Id="rId2" Type="http://schemas.openxmlformats.org/officeDocument/2006/relationships/hyperlink" Target="https://en.wikipedia.org/wiki/Toxalbumin" TargetMode="External"/><Relationship Id="rId1" Type="http://schemas.openxmlformats.org/officeDocument/2006/relationships/slideLayout" Target="../slideLayouts/slideLayout7.xml"/><Relationship Id="rId4" Type="http://schemas.openxmlformats.org/officeDocument/2006/relationships/hyperlink" Target="https://en.wikipedia.org/wiki/Ric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antropical" TargetMode="External"/><Relationship Id="rId2" Type="http://schemas.openxmlformats.org/officeDocument/2006/relationships/hyperlink" Target="https://en.wikipedia.org/wiki/Invasive_specie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28S_ribosomal_RN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848600" cy="707886"/>
          </a:xfrm>
          <a:prstGeom prst="rect">
            <a:avLst/>
          </a:prstGeom>
          <a:noFill/>
        </p:spPr>
        <p:txBody>
          <a:bodyPr wrap="square" rtlCol="0">
            <a:spAutoFit/>
          </a:bodyPr>
          <a:lstStyle/>
          <a:p>
            <a:pPr algn="ctr"/>
            <a:r>
              <a:rPr lang="en-US" sz="4000" b="1" i="1" dirty="0" err="1" smtClean="0">
                <a:solidFill>
                  <a:srgbClr val="FF0000"/>
                </a:solidFill>
              </a:rPr>
              <a:t>Abrus</a:t>
            </a:r>
            <a:r>
              <a:rPr lang="en-US" sz="4000" b="1" i="1" dirty="0" smtClean="0">
                <a:solidFill>
                  <a:srgbClr val="FF0000"/>
                </a:solidFill>
              </a:rPr>
              <a:t> </a:t>
            </a:r>
            <a:r>
              <a:rPr lang="en-US" sz="4000" b="1" i="1" dirty="0" err="1">
                <a:solidFill>
                  <a:srgbClr val="FF0000"/>
                </a:solidFill>
              </a:rPr>
              <a:t>p</a:t>
            </a:r>
            <a:r>
              <a:rPr lang="en-US" sz="4000" b="1" i="1" dirty="0" err="1" smtClean="0">
                <a:solidFill>
                  <a:srgbClr val="FF0000"/>
                </a:solidFill>
              </a:rPr>
              <a:t>recatorius</a:t>
            </a:r>
            <a:endParaRPr lang="en-US" sz="4000" b="1" i="1" dirty="0">
              <a:solidFill>
                <a:srgbClr val="FF0000"/>
              </a:solidFill>
            </a:endParaRPr>
          </a:p>
        </p:txBody>
      </p:sp>
      <p:sp>
        <p:nvSpPr>
          <p:cNvPr id="3" name="TextBox 2"/>
          <p:cNvSpPr txBox="1"/>
          <p:nvPr/>
        </p:nvSpPr>
        <p:spPr>
          <a:xfrm>
            <a:off x="609600" y="1447800"/>
            <a:ext cx="7543800" cy="369332"/>
          </a:xfrm>
          <a:prstGeom prst="rect">
            <a:avLst/>
          </a:prstGeom>
          <a:noFill/>
        </p:spPr>
        <p:txBody>
          <a:bodyPr wrap="square" rtlCol="0">
            <a:spAutoFit/>
          </a:bodyPr>
          <a:lstStyle/>
          <a:p>
            <a:endParaRPr lang="en-US" dirty="0"/>
          </a:p>
        </p:txBody>
      </p:sp>
      <p:pic>
        <p:nvPicPr>
          <p:cNvPr id="4" name="Picture 2" descr="ab_pre_0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632466"/>
            <a:ext cx="3995276" cy="301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brus_precatorius_see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26370"/>
            <a:ext cx="4084347" cy="302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1" y="4953000"/>
            <a:ext cx="8427746" cy="1477328"/>
          </a:xfrm>
          <a:prstGeom prst="rect">
            <a:avLst/>
          </a:prstGeom>
          <a:noFill/>
        </p:spPr>
        <p:txBody>
          <a:bodyPr wrap="square" rtlCol="0">
            <a:spAutoFit/>
          </a:bodyPr>
          <a:lstStyle/>
          <a:p>
            <a:r>
              <a:rPr lang="en-US" dirty="0" smtClean="0"/>
              <a:t>Common Name: 	</a:t>
            </a:r>
            <a:r>
              <a:rPr lang="en-US" b="1" dirty="0" smtClean="0"/>
              <a:t>jequirity </a:t>
            </a:r>
            <a:r>
              <a:rPr lang="en-US" b="1" dirty="0"/>
              <a:t>bean</a:t>
            </a:r>
            <a:r>
              <a:rPr lang="en-US" dirty="0"/>
              <a:t> or </a:t>
            </a:r>
            <a:r>
              <a:rPr lang="en-US" b="1" dirty="0"/>
              <a:t>rosary </a:t>
            </a:r>
            <a:r>
              <a:rPr lang="en-US" b="1" dirty="0" smtClean="0"/>
              <a:t>pea</a:t>
            </a:r>
          </a:p>
          <a:p>
            <a:r>
              <a:rPr lang="en-US" b="1" dirty="0"/>
              <a:t>	</a:t>
            </a:r>
            <a:r>
              <a:rPr lang="en-US" b="1" dirty="0" smtClean="0"/>
              <a:t>	</a:t>
            </a:r>
            <a:r>
              <a:rPr lang="en-US" dirty="0" err="1" smtClean="0">
                <a:latin typeface="Times New Roman" pitchFamily="18" charset="0"/>
              </a:rPr>
              <a:t>Rati</a:t>
            </a:r>
            <a:endParaRPr lang="en-US" dirty="0" smtClean="0">
              <a:latin typeface="Times New Roman" pitchFamily="18" charset="0"/>
            </a:endParaRPr>
          </a:p>
          <a:p>
            <a:r>
              <a:rPr lang="en-US" dirty="0">
                <a:latin typeface="Times New Roman" pitchFamily="18" charset="0"/>
              </a:rPr>
              <a:t>	</a:t>
            </a:r>
            <a:r>
              <a:rPr lang="en-US" dirty="0" smtClean="0">
                <a:latin typeface="Times New Roman" pitchFamily="18" charset="0"/>
              </a:rPr>
              <a:t>	</a:t>
            </a:r>
          </a:p>
          <a:p>
            <a:r>
              <a:rPr lang="en-US" dirty="0"/>
              <a:t>family </a:t>
            </a:r>
            <a:r>
              <a:rPr lang="en-US" dirty="0" err="1" smtClean="0">
                <a:hlinkClick r:id="rId4" tooltip="Fabaceae"/>
              </a:rPr>
              <a:t>Fabaceae</a:t>
            </a:r>
            <a:endParaRPr lang="en-US" dirty="0" smtClean="0"/>
          </a:p>
          <a:p>
            <a:endParaRPr lang="en-US" dirty="0"/>
          </a:p>
        </p:txBody>
      </p:sp>
    </p:spTree>
    <p:extLst>
      <p:ext uri="{BB962C8B-B14F-4D97-AF65-F5344CB8AC3E}">
        <p14:creationId xmlns:p14="http://schemas.microsoft.com/office/powerpoint/2010/main" val="105480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7315200" cy="4524315"/>
          </a:xfrm>
          <a:prstGeom prst="rect">
            <a:avLst/>
          </a:prstGeom>
          <a:noFill/>
        </p:spPr>
        <p:txBody>
          <a:bodyPr wrap="square" rtlCol="0">
            <a:spAutoFit/>
          </a:bodyPr>
          <a:lstStyle/>
          <a:p>
            <a:pPr algn="ctr"/>
            <a:r>
              <a:rPr lang="en-US" sz="3600" b="1" i="1" dirty="0" err="1" smtClean="0"/>
              <a:t>Ricinus</a:t>
            </a:r>
            <a:r>
              <a:rPr lang="en-US" sz="3600" b="1" i="1" dirty="0" smtClean="0"/>
              <a:t> </a:t>
            </a:r>
            <a:r>
              <a:rPr lang="en-US" sz="3600" b="1" i="1" dirty="0" err="1" smtClean="0"/>
              <a:t>Communis</a:t>
            </a:r>
            <a:endParaRPr lang="en-US" sz="3600" b="1" i="1" dirty="0" smtClean="0"/>
          </a:p>
          <a:p>
            <a:pPr algn="ctr"/>
            <a:endParaRPr lang="en-US" sz="3600" b="1" i="1" dirty="0"/>
          </a:p>
          <a:p>
            <a:pPr algn="ctr"/>
            <a:r>
              <a:rPr lang="en-US" b="1" dirty="0"/>
              <a:t>castor-oil plant</a:t>
            </a:r>
            <a:r>
              <a:rPr lang="en-US" dirty="0"/>
              <a:t>, (</a:t>
            </a:r>
            <a:r>
              <a:rPr lang="en-US" i="1" dirty="0" err="1"/>
              <a:t>Ricinus</a:t>
            </a:r>
            <a:r>
              <a:rPr lang="en-US" i="1" dirty="0"/>
              <a:t> </a:t>
            </a:r>
            <a:r>
              <a:rPr lang="en-US" i="1" dirty="0" err="1"/>
              <a:t>communis</a:t>
            </a:r>
            <a:r>
              <a:rPr lang="en-US" dirty="0"/>
              <a:t>), also called </a:t>
            </a:r>
            <a:r>
              <a:rPr lang="en-US" b="1" dirty="0"/>
              <a:t>castor </a:t>
            </a:r>
            <a:r>
              <a:rPr lang="en-US" b="1" dirty="0" smtClean="0"/>
              <a:t>bean</a:t>
            </a:r>
          </a:p>
          <a:p>
            <a:pPr algn="ctr"/>
            <a:endParaRPr lang="en-US" b="1" dirty="0"/>
          </a:p>
          <a:p>
            <a:pPr algn="ctr"/>
            <a:r>
              <a:rPr lang="en-US" dirty="0"/>
              <a:t>family (</a:t>
            </a:r>
            <a:r>
              <a:rPr lang="en-US" u="sng" dirty="0" err="1">
                <a:hlinkClick r:id="rId2"/>
              </a:rPr>
              <a:t>Euphorbiaceae</a:t>
            </a:r>
            <a:r>
              <a:rPr lang="en-US" dirty="0"/>
              <a:t>)</a:t>
            </a:r>
            <a:endParaRPr lang="en-US" b="1" dirty="0" smtClean="0"/>
          </a:p>
          <a:p>
            <a:pPr algn="ctr"/>
            <a:endParaRPr lang="en-US" b="1" i="1" dirty="0"/>
          </a:p>
          <a:p>
            <a:pPr algn="just"/>
            <a:r>
              <a:rPr lang="en-US" dirty="0"/>
              <a:t>Probably native to tropical Africa, the castor-oil plant has become naturalized throughout warm areas of the world</a:t>
            </a:r>
            <a:endParaRPr lang="en-US" b="1" i="1" dirty="0" smtClean="0"/>
          </a:p>
          <a:p>
            <a:pPr algn="just"/>
            <a:endParaRPr lang="en-US" b="1" i="1" dirty="0"/>
          </a:p>
          <a:p>
            <a:pPr algn="just"/>
            <a:r>
              <a:rPr lang="en-US" b="1" i="1" dirty="0" smtClean="0"/>
              <a:t>Cultivated in India and other temperate regions</a:t>
            </a:r>
          </a:p>
          <a:p>
            <a:pPr algn="just"/>
            <a:endParaRPr lang="en-US" b="1" i="1" dirty="0"/>
          </a:p>
          <a:p>
            <a:pPr algn="just"/>
            <a:r>
              <a:rPr lang="en-US" dirty="0"/>
              <a:t>The plants are chiefly </a:t>
            </a:r>
            <a:r>
              <a:rPr lang="en-US" dirty="0">
                <a:hlinkClick r:id="rId3"/>
              </a:rPr>
              <a:t>cultivated</a:t>
            </a:r>
            <a:r>
              <a:rPr lang="en-US" dirty="0"/>
              <a:t> in </a:t>
            </a:r>
            <a:r>
              <a:rPr lang="en-US" u="sng" dirty="0">
                <a:hlinkClick r:id="rId4"/>
              </a:rPr>
              <a:t>India</a:t>
            </a:r>
            <a:r>
              <a:rPr lang="en-US" dirty="0"/>
              <a:t>, </a:t>
            </a:r>
            <a:r>
              <a:rPr lang="en-US" u="sng" dirty="0">
                <a:hlinkClick r:id="rId5"/>
              </a:rPr>
              <a:t>China</a:t>
            </a:r>
            <a:r>
              <a:rPr lang="en-US" dirty="0"/>
              <a:t>, and </a:t>
            </a:r>
            <a:r>
              <a:rPr lang="en-US" u="sng" dirty="0">
                <a:hlinkClick r:id="rId6"/>
              </a:rPr>
              <a:t>Brazil</a:t>
            </a:r>
            <a:r>
              <a:rPr lang="en-US" dirty="0"/>
              <a:t>, largely as the source of </a:t>
            </a:r>
            <a:r>
              <a:rPr lang="en-US" u="sng" dirty="0">
                <a:hlinkClick r:id="rId7"/>
              </a:rPr>
              <a:t>castor oil</a:t>
            </a:r>
            <a:r>
              <a:rPr lang="en-US" dirty="0"/>
              <a:t>. </a:t>
            </a:r>
          </a:p>
          <a:p>
            <a:pPr algn="just"/>
            <a:endParaRPr lang="en-US" b="1" i="1" dirty="0"/>
          </a:p>
        </p:txBody>
      </p:sp>
    </p:spTree>
    <p:extLst>
      <p:ext uri="{BB962C8B-B14F-4D97-AF65-F5344CB8AC3E}">
        <p14:creationId xmlns:p14="http://schemas.microsoft.com/office/powerpoint/2010/main" val="219764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01000" cy="2308324"/>
          </a:xfrm>
          <a:prstGeom prst="rect">
            <a:avLst/>
          </a:prstGeom>
        </p:spPr>
        <p:txBody>
          <a:bodyPr wrap="square">
            <a:spAutoFit/>
          </a:bodyPr>
          <a:lstStyle/>
          <a:p>
            <a:pPr algn="just"/>
            <a:r>
              <a:rPr lang="en-US" dirty="0" smtClean="0"/>
              <a:t>Grown </a:t>
            </a:r>
            <a:r>
              <a:rPr lang="en-US" dirty="0"/>
              <a:t>commercially for the pharmaceutical and industrial uses of its oil and for use in landscaping. </a:t>
            </a:r>
            <a:endParaRPr lang="en-US" dirty="0" smtClean="0"/>
          </a:p>
          <a:p>
            <a:pPr algn="just"/>
            <a:endParaRPr lang="en-US" dirty="0"/>
          </a:p>
          <a:p>
            <a:pPr algn="just"/>
            <a:r>
              <a:rPr lang="en-US" dirty="0" smtClean="0"/>
              <a:t>Although </a:t>
            </a:r>
            <a:r>
              <a:rPr lang="en-US" dirty="0"/>
              <a:t>the plant is the only species in its </a:t>
            </a:r>
            <a:r>
              <a:rPr lang="en-US" u="sng" dirty="0">
                <a:hlinkClick r:id="rId2"/>
              </a:rPr>
              <a:t>genus</a:t>
            </a:r>
            <a:r>
              <a:rPr lang="en-US" dirty="0"/>
              <a:t>, there are hundreds of natural forms and many horticultural varieties. </a:t>
            </a:r>
            <a:endParaRPr lang="en-US" dirty="0" smtClean="0"/>
          </a:p>
          <a:p>
            <a:pPr algn="just"/>
            <a:endParaRPr lang="en-US" dirty="0"/>
          </a:p>
          <a:p>
            <a:pPr algn="just"/>
            <a:r>
              <a:rPr lang="en-US" dirty="0" smtClean="0"/>
              <a:t>The </a:t>
            </a:r>
            <a:r>
              <a:rPr lang="en-US" dirty="0"/>
              <a:t>oil-rich seeds contain the </a:t>
            </a:r>
            <a:r>
              <a:rPr lang="en-US" u="sng" dirty="0">
                <a:hlinkClick r:id="rId3"/>
              </a:rPr>
              <a:t>poison</a:t>
            </a:r>
            <a:r>
              <a:rPr lang="en-US" dirty="0"/>
              <a:t> </a:t>
            </a:r>
            <a:r>
              <a:rPr lang="en-US" u="sng" dirty="0">
                <a:hlinkClick r:id="rId4"/>
              </a:rPr>
              <a:t>ricin</a:t>
            </a:r>
            <a:r>
              <a:rPr lang="en-US" dirty="0"/>
              <a:t>, one of the most toxic substances known, and </a:t>
            </a:r>
            <a:r>
              <a:rPr lang="en-US" dirty="0">
                <a:hlinkClick r:id="rId5"/>
              </a:rPr>
              <a:t>consumption</a:t>
            </a:r>
            <a:r>
              <a:rPr lang="en-US" dirty="0"/>
              <a:t> of chewed seeds can be lethal.</a:t>
            </a:r>
          </a:p>
        </p:txBody>
      </p:sp>
      <p:pic>
        <p:nvPicPr>
          <p:cNvPr id="1026" name="Picture 2" descr="C:\Users\hp\Desktop\licensed-image (1).jf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1" y="3724276"/>
            <a:ext cx="3733799" cy="27035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81IeJ7uzIgL._SX522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724276"/>
            <a:ext cx="3962400" cy="270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43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924800" cy="4247317"/>
          </a:xfrm>
          <a:prstGeom prst="rect">
            <a:avLst/>
          </a:prstGeom>
        </p:spPr>
        <p:txBody>
          <a:bodyPr wrap="square">
            <a:spAutoFit/>
          </a:bodyPr>
          <a:lstStyle/>
          <a:p>
            <a:pPr algn="just"/>
            <a:r>
              <a:rPr lang="en-US" dirty="0"/>
              <a:t>Ricin, discovered in 1888 by German scientist </a:t>
            </a:r>
            <a:r>
              <a:rPr lang="en-US" b="1" dirty="0"/>
              <a:t>Peter Hermann </a:t>
            </a:r>
            <a:r>
              <a:rPr lang="en-US" b="1" dirty="0" err="1"/>
              <a:t>Stillmark</a:t>
            </a:r>
            <a:r>
              <a:rPr lang="en-US" dirty="0"/>
              <a:t>, is one of the most toxic substances known. It is of special concern because of its potential use as a </a:t>
            </a:r>
            <a:r>
              <a:rPr lang="en-US" u="sng" dirty="0">
                <a:hlinkClick r:id="rId2"/>
              </a:rPr>
              <a:t>biological weapon</a:t>
            </a:r>
            <a:r>
              <a:rPr lang="en-US" dirty="0"/>
              <a:t>. Accidental exposure to ricin is rare and results primarily from the ingestion of castor seeds.</a:t>
            </a:r>
          </a:p>
          <a:p>
            <a:pPr algn="just"/>
            <a:endParaRPr lang="en-US" dirty="0" smtClean="0"/>
          </a:p>
          <a:p>
            <a:pPr algn="just"/>
            <a:endParaRPr lang="en-US" dirty="0"/>
          </a:p>
          <a:p>
            <a:pPr algn="just"/>
            <a:r>
              <a:rPr lang="en-US" dirty="0" smtClean="0"/>
              <a:t>In </a:t>
            </a:r>
            <a:r>
              <a:rPr lang="en-US" dirty="0"/>
              <a:t>the tropics the plants reach about 10 to 13 </a:t>
            </a:r>
            <a:r>
              <a:rPr lang="en-US" dirty="0" err="1"/>
              <a:t>metres</a:t>
            </a:r>
            <a:r>
              <a:rPr lang="en-US" dirty="0"/>
              <a:t> (30 to 40 feet) in height. In temperate climates they are raised as </a:t>
            </a:r>
            <a:r>
              <a:rPr lang="en-US" u="sng" dirty="0">
                <a:hlinkClick r:id="rId3"/>
              </a:rPr>
              <a:t>annuals</a:t>
            </a:r>
            <a:r>
              <a:rPr lang="en-US" dirty="0"/>
              <a:t> and grow 1.5 to 2.5 </a:t>
            </a:r>
            <a:r>
              <a:rPr lang="en-US" dirty="0" err="1"/>
              <a:t>metres</a:t>
            </a:r>
            <a:r>
              <a:rPr lang="en-US" dirty="0"/>
              <a:t> (4.9 to 8 feet) in a single season. The plants bear handsome giant 12-lobed palmate (fanlike) leaves. </a:t>
            </a:r>
            <a:endParaRPr lang="en-US" dirty="0" smtClean="0"/>
          </a:p>
          <a:p>
            <a:pPr algn="just"/>
            <a:endParaRPr lang="en-US" dirty="0" smtClean="0"/>
          </a:p>
          <a:p>
            <a:pPr algn="just"/>
            <a:endParaRPr lang="en-US" dirty="0"/>
          </a:p>
          <a:p>
            <a:pPr algn="just"/>
            <a:r>
              <a:rPr lang="en-US" dirty="0" smtClean="0"/>
              <a:t>The </a:t>
            </a:r>
            <a:r>
              <a:rPr lang="en-US" dirty="0"/>
              <a:t>bristly </a:t>
            </a:r>
            <a:r>
              <a:rPr lang="en-US" dirty="0" err="1"/>
              <a:t>spined</a:t>
            </a:r>
            <a:r>
              <a:rPr lang="en-US" dirty="0"/>
              <a:t> bronze-to-red clusters of </a:t>
            </a:r>
            <a:r>
              <a:rPr lang="en-US" u="sng" dirty="0">
                <a:hlinkClick r:id="rId4"/>
              </a:rPr>
              <a:t>fruits</a:t>
            </a:r>
            <a:r>
              <a:rPr lang="en-US" dirty="0"/>
              <a:t> are attractive but often are removed before they mature, because of the ricin concentrated in their mottled beanlike </a:t>
            </a:r>
            <a:r>
              <a:rPr lang="en-US" u="sng" dirty="0">
                <a:hlinkClick r:id="rId5"/>
              </a:rPr>
              <a:t>seeds</a:t>
            </a:r>
            <a:r>
              <a:rPr lang="en-US" dirty="0"/>
              <a:t>.</a:t>
            </a:r>
          </a:p>
        </p:txBody>
      </p:sp>
    </p:spTree>
    <p:extLst>
      <p:ext uri="{BB962C8B-B14F-4D97-AF65-F5344CB8AC3E}">
        <p14:creationId xmlns:p14="http://schemas.microsoft.com/office/powerpoint/2010/main" val="107770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66843"/>
            <a:ext cx="8305800" cy="4524315"/>
          </a:xfrm>
          <a:prstGeom prst="rect">
            <a:avLst/>
          </a:prstGeom>
        </p:spPr>
        <p:txBody>
          <a:bodyPr wrap="square">
            <a:spAutoFit/>
          </a:bodyPr>
          <a:lstStyle/>
          <a:p>
            <a:pPr algn="just"/>
            <a:r>
              <a:rPr lang="en-US" dirty="0" smtClean="0"/>
              <a:t>It </a:t>
            </a:r>
            <a:r>
              <a:rPr lang="en-US" dirty="0"/>
              <a:t>is used in the production of </a:t>
            </a:r>
            <a:r>
              <a:rPr lang="en-US" dirty="0">
                <a:hlinkClick r:id="rId2"/>
              </a:rPr>
              <a:t>synthetic</a:t>
            </a:r>
            <a:r>
              <a:rPr lang="en-US" dirty="0"/>
              <a:t> resins, plastics, fibres, paints, varnishes, and various chemicals including drying oils and plasticizers. </a:t>
            </a:r>
            <a:endParaRPr lang="en-US" dirty="0" smtClean="0"/>
          </a:p>
          <a:p>
            <a:pPr algn="just"/>
            <a:endParaRPr lang="en-US" u="sng" dirty="0">
              <a:hlinkClick r:id="rId3"/>
            </a:endParaRPr>
          </a:p>
          <a:p>
            <a:pPr algn="just"/>
            <a:r>
              <a:rPr lang="en-US" u="sng" dirty="0" smtClean="0">
                <a:hlinkClick r:id="rId3"/>
              </a:rPr>
              <a:t>Castor</a:t>
            </a:r>
            <a:r>
              <a:rPr lang="en-US" dirty="0"/>
              <a:t> oil is viscous, has a clear and </a:t>
            </a:r>
            <a:r>
              <a:rPr lang="en-US" dirty="0" err="1"/>
              <a:t>colourless</a:t>
            </a:r>
            <a:r>
              <a:rPr lang="en-US" dirty="0"/>
              <a:t> to amber or greenish appearance, a faint characteristic </a:t>
            </a:r>
            <a:r>
              <a:rPr lang="en-US" dirty="0" err="1"/>
              <a:t>odour</a:t>
            </a:r>
            <a:r>
              <a:rPr lang="en-US" dirty="0"/>
              <a:t>, and a bland but slightly acrid taste, with a usually nauseating aftertaste.</a:t>
            </a:r>
          </a:p>
          <a:p>
            <a:pPr algn="just"/>
            <a:endParaRPr lang="en-US" dirty="0" smtClean="0"/>
          </a:p>
          <a:p>
            <a:pPr algn="just"/>
            <a:endParaRPr lang="en-US" dirty="0"/>
          </a:p>
          <a:p>
            <a:pPr algn="just"/>
            <a:r>
              <a:rPr lang="en-US" dirty="0" smtClean="0"/>
              <a:t>Castor </a:t>
            </a:r>
            <a:r>
              <a:rPr lang="en-US" dirty="0"/>
              <a:t>oil is obtained from castor beans either by pressing or by solvent extraction. </a:t>
            </a:r>
            <a:endParaRPr lang="en-US" dirty="0" smtClean="0"/>
          </a:p>
          <a:p>
            <a:pPr algn="just"/>
            <a:endParaRPr lang="en-US" dirty="0"/>
          </a:p>
          <a:p>
            <a:pPr algn="just"/>
            <a:r>
              <a:rPr lang="en-US" dirty="0" smtClean="0"/>
              <a:t>Both </a:t>
            </a:r>
            <a:r>
              <a:rPr lang="en-US" dirty="0"/>
              <a:t>beans and oil are produced principally by India and Brazil and consumed primarily in the </a:t>
            </a:r>
            <a:r>
              <a:rPr lang="en-US" u="sng" dirty="0">
                <a:hlinkClick r:id="rId4"/>
              </a:rPr>
              <a:t>United States</a:t>
            </a:r>
            <a:r>
              <a:rPr lang="en-US" dirty="0"/>
              <a:t>, largely in industry</a:t>
            </a:r>
            <a:r>
              <a:rPr lang="en-US" dirty="0" smtClean="0"/>
              <a:t>.</a:t>
            </a:r>
          </a:p>
          <a:p>
            <a:pPr algn="just"/>
            <a:endParaRPr lang="en-US" dirty="0"/>
          </a:p>
          <a:p>
            <a:pPr algn="just"/>
            <a:r>
              <a:rPr lang="en-US" dirty="0" smtClean="0"/>
              <a:t>Residual cake contains: Ricin-I and Ricin-II (Toxic Principle/</a:t>
            </a:r>
            <a:r>
              <a:rPr lang="en-US" dirty="0" err="1" smtClean="0"/>
              <a:t>phytotoxin</a:t>
            </a:r>
            <a:r>
              <a:rPr lang="en-US" dirty="0" smtClean="0"/>
              <a:t>)</a:t>
            </a:r>
          </a:p>
          <a:p>
            <a:pPr algn="just"/>
            <a:endParaRPr lang="en-US" dirty="0"/>
          </a:p>
          <a:p>
            <a:pPr algn="just"/>
            <a:r>
              <a:rPr lang="en-US" dirty="0" smtClean="0"/>
              <a:t>1g seed gives 1mg pure toxin</a:t>
            </a:r>
            <a:endParaRPr lang="en-US" dirty="0"/>
          </a:p>
        </p:txBody>
      </p:sp>
    </p:spTree>
    <p:extLst>
      <p:ext uri="{BB962C8B-B14F-4D97-AF65-F5344CB8AC3E}">
        <p14:creationId xmlns:p14="http://schemas.microsoft.com/office/powerpoint/2010/main" val="273598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82341"/>
            <a:ext cx="8229600" cy="3416320"/>
          </a:xfrm>
          <a:prstGeom prst="rect">
            <a:avLst/>
          </a:prstGeom>
        </p:spPr>
        <p:txBody>
          <a:bodyPr wrap="square">
            <a:spAutoFit/>
          </a:bodyPr>
          <a:lstStyle/>
          <a:p>
            <a:pPr algn="just"/>
            <a:r>
              <a:rPr lang="en-US" dirty="0"/>
              <a:t>In addition to the uses mentioned previously, castor oil and its derivatives are used in cosmetics, hair oils, </a:t>
            </a:r>
            <a:r>
              <a:rPr lang="en-US" dirty="0" err="1"/>
              <a:t>fungistatic</a:t>
            </a:r>
            <a:r>
              <a:rPr lang="en-US" dirty="0"/>
              <a:t> (fungus-growth-inhibiting) </a:t>
            </a:r>
            <a:r>
              <a:rPr lang="en-US" dirty="0">
                <a:hlinkClick r:id="rId2"/>
              </a:rPr>
              <a:t>compounds</a:t>
            </a:r>
            <a:r>
              <a:rPr lang="en-US" dirty="0"/>
              <a:t>, embalming fluid, printing inks, </a:t>
            </a:r>
            <a:r>
              <a:rPr lang="en-US" u="sng" dirty="0">
                <a:hlinkClick r:id="rId3"/>
              </a:rPr>
              <a:t>soap</a:t>
            </a:r>
            <a:r>
              <a:rPr lang="en-US" dirty="0"/>
              <a:t>, lubricants, greases and hydraulic fluids, dyeing aids, and </a:t>
            </a:r>
            <a:r>
              <a:rPr lang="en-US" u="sng" dirty="0">
                <a:hlinkClick r:id="rId4"/>
              </a:rPr>
              <a:t>textile</a:t>
            </a:r>
            <a:r>
              <a:rPr lang="en-US" dirty="0"/>
              <a:t> finishing materials. </a:t>
            </a:r>
            <a:endParaRPr lang="en-US" dirty="0" smtClean="0"/>
          </a:p>
          <a:p>
            <a:pPr algn="just"/>
            <a:endParaRPr lang="en-US" dirty="0"/>
          </a:p>
          <a:p>
            <a:pPr algn="just"/>
            <a:endParaRPr lang="en-US" dirty="0" smtClean="0"/>
          </a:p>
          <a:p>
            <a:pPr algn="just"/>
            <a:r>
              <a:rPr lang="en-US" dirty="0" smtClean="0"/>
              <a:t>Turkey-red </a:t>
            </a:r>
            <a:r>
              <a:rPr lang="en-US" dirty="0"/>
              <a:t>oil, long used as a dyeing aid, is produced by the reaction of castor oil with </a:t>
            </a:r>
            <a:r>
              <a:rPr lang="en-US" u="sng" dirty="0">
                <a:hlinkClick r:id="rId5"/>
              </a:rPr>
              <a:t>sulfuric acid</a:t>
            </a:r>
            <a:r>
              <a:rPr lang="en-US" dirty="0"/>
              <a:t>.</a:t>
            </a:r>
          </a:p>
          <a:p>
            <a:pPr algn="just"/>
            <a:endParaRPr lang="en-US" dirty="0" smtClean="0"/>
          </a:p>
          <a:p>
            <a:pPr algn="just"/>
            <a:endParaRPr lang="en-US" dirty="0"/>
          </a:p>
          <a:p>
            <a:pPr algn="just"/>
            <a:r>
              <a:rPr lang="en-US" dirty="0" smtClean="0"/>
              <a:t>Castor </a:t>
            </a:r>
            <a:r>
              <a:rPr lang="en-US" dirty="0"/>
              <a:t>oil consists almost entirely of the triglycerides </a:t>
            </a:r>
            <a:r>
              <a:rPr lang="en-US" dirty="0" err="1"/>
              <a:t>ricinoleic</a:t>
            </a:r>
            <a:r>
              <a:rPr lang="en-US" dirty="0"/>
              <a:t> acid; and although castor oil has been taken internally as a </a:t>
            </a:r>
            <a:r>
              <a:rPr lang="en-US" dirty="0">
                <a:hlinkClick r:id="rId6"/>
              </a:rPr>
              <a:t>cathartic</a:t>
            </a:r>
            <a:r>
              <a:rPr lang="en-US" dirty="0"/>
              <a:t>, its use can be harmful.</a:t>
            </a:r>
          </a:p>
        </p:txBody>
      </p:sp>
    </p:spTree>
    <p:extLst>
      <p:ext uri="{BB962C8B-B14F-4D97-AF65-F5344CB8AC3E}">
        <p14:creationId xmlns:p14="http://schemas.microsoft.com/office/powerpoint/2010/main" val="1642236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772400" cy="6186309"/>
          </a:xfrm>
          <a:prstGeom prst="rect">
            <a:avLst/>
          </a:prstGeom>
        </p:spPr>
        <p:txBody>
          <a:bodyPr wrap="square">
            <a:spAutoFit/>
          </a:bodyPr>
          <a:lstStyle/>
          <a:p>
            <a:r>
              <a:rPr lang="en-US" b="1" dirty="0" smtClean="0"/>
              <a:t>Susceptible species:</a:t>
            </a:r>
          </a:p>
          <a:p>
            <a:endParaRPr lang="en-US" b="1" dirty="0"/>
          </a:p>
          <a:p>
            <a:pPr marL="285750" indent="-285750">
              <a:buFont typeface="Arial" pitchFamily="34" charset="0"/>
              <a:buChar char="•"/>
            </a:pPr>
            <a:r>
              <a:rPr lang="en-US" dirty="0" smtClean="0"/>
              <a:t>All species of animals</a:t>
            </a:r>
          </a:p>
          <a:p>
            <a:pPr marL="285750" indent="-285750">
              <a:buFont typeface="Arial" pitchFamily="34" charset="0"/>
              <a:buChar char="•"/>
            </a:pPr>
            <a:endParaRPr lang="en-US" dirty="0"/>
          </a:p>
          <a:p>
            <a:pPr marL="285750" indent="-285750">
              <a:buFont typeface="Arial" pitchFamily="34" charset="0"/>
              <a:buChar char="•"/>
            </a:pPr>
            <a:r>
              <a:rPr lang="en-US" dirty="0" smtClean="0"/>
              <a:t>Horses most susceptible (LD50 = 0.007g/kg)</a:t>
            </a:r>
          </a:p>
          <a:p>
            <a:pPr marL="285750" indent="-285750">
              <a:buFont typeface="Arial" pitchFamily="34" charset="0"/>
              <a:buChar char="•"/>
            </a:pPr>
            <a:endParaRPr lang="en-US" dirty="0" smtClean="0"/>
          </a:p>
          <a:p>
            <a:pPr marL="285750" indent="-285750">
              <a:buFont typeface="Arial" pitchFamily="34" charset="0"/>
              <a:buChar char="•"/>
            </a:pPr>
            <a:r>
              <a:rPr lang="en-US" dirty="0" smtClean="0"/>
              <a:t>Dogs, sheep, cattle, goats and pigs comparatively resistant</a:t>
            </a:r>
          </a:p>
          <a:p>
            <a:pPr marL="285750" indent="-285750">
              <a:buFont typeface="Arial" pitchFamily="34" charset="0"/>
              <a:buChar char="•"/>
            </a:pPr>
            <a:endParaRPr lang="en-US" dirty="0"/>
          </a:p>
          <a:p>
            <a:pPr marL="285750" indent="-285750">
              <a:buFont typeface="Arial" pitchFamily="34" charset="0"/>
              <a:buChar char="•"/>
            </a:pPr>
            <a:r>
              <a:rPr lang="en-US" dirty="0" smtClean="0"/>
              <a:t>LD50 (g/kg) for other animals</a:t>
            </a:r>
          </a:p>
          <a:p>
            <a:pPr marL="285750" indent="-285750">
              <a:buFont typeface="Arial" pitchFamily="34" charset="0"/>
              <a:buChar char="•"/>
            </a:pPr>
            <a:endParaRPr lang="en-US" dirty="0"/>
          </a:p>
          <a:p>
            <a:r>
              <a:rPr lang="en-US" dirty="0" smtClean="0"/>
              <a:t>	Species		Seeds		Oil cake</a:t>
            </a:r>
          </a:p>
          <a:p>
            <a:endParaRPr lang="en-US" dirty="0"/>
          </a:p>
          <a:p>
            <a:r>
              <a:rPr lang="en-US" dirty="0" smtClean="0"/>
              <a:t>	Rabbit		1.00 		2.00</a:t>
            </a:r>
          </a:p>
          <a:p>
            <a:r>
              <a:rPr lang="en-US" dirty="0"/>
              <a:t>	</a:t>
            </a:r>
            <a:r>
              <a:rPr lang="en-US" dirty="0" smtClean="0"/>
              <a:t>Sheep		1.25		2.50</a:t>
            </a:r>
          </a:p>
          <a:p>
            <a:r>
              <a:rPr lang="en-US" dirty="0"/>
              <a:t>	</a:t>
            </a:r>
            <a:r>
              <a:rPr lang="en-US" dirty="0" smtClean="0"/>
              <a:t>Pig		1.30		5.00-6.00</a:t>
            </a:r>
          </a:p>
          <a:p>
            <a:r>
              <a:rPr lang="en-US" dirty="0"/>
              <a:t>	</a:t>
            </a:r>
            <a:r>
              <a:rPr lang="en-US" dirty="0" smtClean="0"/>
              <a:t>Piglet		2.40		--</a:t>
            </a:r>
          </a:p>
          <a:p>
            <a:r>
              <a:rPr lang="en-US" dirty="0"/>
              <a:t>	</a:t>
            </a:r>
            <a:r>
              <a:rPr lang="en-US" dirty="0" smtClean="0"/>
              <a:t>Cattle		2.00		3.00</a:t>
            </a:r>
          </a:p>
          <a:p>
            <a:r>
              <a:rPr lang="en-US" dirty="0"/>
              <a:t>	</a:t>
            </a:r>
            <a:r>
              <a:rPr lang="en-US" dirty="0" smtClean="0"/>
              <a:t>Calf		0.50		--</a:t>
            </a:r>
          </a:p>
          <a:p>
            <a:r>
              <a:rPr lang="en-US" dirty="0"/>
              <a:t>	</a:t>
            </a:r>
            <a:r>
              <a:rPr lang="en-US" dirty="0" smtClean="0"/>
              <a:t>Goat		5.50		--</a:t>
            </a:r>
          </a:p>
          <a:p>
            <a:r>
              <a:rPr lang="en-US" dirty="0"/>
              <a:t>	</a:t>
            </a:r>
            <a:r>
              <a:rPr lang="en-US" dirty="0" smtClean="0"/>
              <a:t>Goose		0.40		--</a:t>
            </a:r>
          </a:p>
          <a:p>
            <a:r>
              <a:rPr lang="en-US" dirty="0"/>
              <a:t>	</a:t>
            </a:r>
            <a:r>
              <a:rPr lang="en-US" dirty="0" smtClean="0"/>
              <a:t>Hen		14.00		40.00</a:t>
            </a:r>
          </a:p>
          <a:p>
            <a:r>
              <a:rPr lang="en-US" dirty="0"/>
              <a:t>	</a:t>
            </a:r>
            <a:r>
              <a:rPr lang="en-US" dirty="0" smtClean="0"/>
              <a:t>Dog		0.6-5.00		3.50</a:t>
            </a:r>
            <a:endParaRPr lang="en-US" dirty="0"/>
          </a:p>
        </p:txBody>
      </p:sp>
    </p:spTree>
    <p:extLst>
      <p:ext uri="{BB962C8B-B14F-4D97-AF65-F5344CB8AC3E}">
        <p14:creationId xmlns:p14="http://schemas.microsoft.com/office/powerpoint/2010/main" val="57050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924800" cy="523220"/>
          </a:xfrm>
          <a:prstGeom prst="rect">
            <a:avLst/>
          </a:prstGeom>
          <a:noFill/>
        </p:spPr>
        <p:txBody>
          <a:bodyPr wrap="square" rtlCol="0">
            <a:spAutoFit/>
          </a:bodyPr>
          <a:lstStyle/>
          <a:p>
            <a:pPr algn="ctr"/>
            <a:r>
              <a:rPr lang="en-US" sz="2800" b="1" dirty="0" smtClean="0"/>
              <a:t>Mechanism of Toxicity</a:t>
            </a:r>
            <a:endParaRPr lang="en-US" b="1" dirty="0"/>
          </a:p>
        </p:txBody>
      </p:sp>
      <p:sp>
        <p:nvSpPr>
          <p:cNvPr id="3" name="TextBox 2"/>
          <p:cNvSpPr txBox="1"/>
          <p:nvPr/>
        </p:nvSpPr>
        <p:spPr>
          <a:xfrm>
            <a:off x="533400" y="1600200"/>
            <a:ext cx="7772400" cy="2031325"/>
          </a:xfrm>
          <a:prstGeom prst="rect">
            <a:avLst/>
          </a:prstGeom>
          <a:noFill/>
        </p:spPr>
        <p:txBody>
          <a:bodyPr wrap="square" rtlCol="0">
            <a:spAutoFit/>
          </a:bodyPr>
          <a:lstStyle/>
          <a:p>
            <a:pPr algn="just"/>
            <a:r>
              <a:rPr lang="en-US" dirty="0" smtClean="0"/>
              <a:t>Induce hydrolytic fragmentation of ribosomes</a:t>
            </a:r>
          </a:p>
          <a:p>
            <a:pPr algn="just"/>
            <a:endParaRPr lang="en-US" dirty="0"/>
          </a:p>
          <a:p>
            <a:pPr algn="just"/>
            <a:r>
              <a:rPr lang="en-US" dirty="0" smtClean="0"/>
              <a:t>Inhibit protein synthesis</a:t>
            </a:r>
          </a:p>
          <a:p>
            <a:pPr algn="just"/>
            <a:endParaRPr lang="en-US" dirty="0"/>
          </a:p>
          <a:p>
            <a:pPr algn="just"/>
            <a:r>
              <a:rPr lang="en-US" dirty="0" smtClean="0"/>
              <a:t>Chain A of Ricin inactivates 60s ribosomal subunit – inhibit protein synthesis- </a:t>
            </a:r>
            <a:r>
              <a:rPr lang="en-US" dirty="0" err="1" smtClean="0"/>
              <a:t>endocytosed</a:t>
            </a:r>
            <a:r>
              <a:rPr lang="en-US" dirty="0" smtClean="0"/>
              <a:t> in cell cytosol after chain B binds to a terminal </a:t>
            </a:r>
            <a:r>
              <a:rPr lang="en-US" dirty="0" err="1" smtClean="0"/>
              <a:t>galactose</a:t>
            </a:r>
            <a:r>
              <a:rPr lang="en-US" dirty="0" smtClean="0"/>
              <a:t> residue on cell membrane</a:t>
            </a:r>
            <a:endParaRPr lang="en-US" dirty="0"/>
          </a:p>
        </p:txBody>
      </p:sp>
    </p:spTree>
    <p:extLst>
      <p:ext uri="{BB962C8B-B14F-4D97-AF65-F5344CB8AC3E}">
        <p14:creationId xmlns:p14="http://schemas.microsoft.com/office/powerpoint/2010/main" val="428117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77200" cy="5570756"/>
          </a:xfrm>
          <a:prstGeom prst="rect">
            <a:avLst/>
          </a:prstGeom>
        </p:spPr>
        <p:txBody>
          <a:bodyPr wrap="square">
            <a:spAutoFit/>
          </a:bodyPr>
          <a:lstStyle/>
          <a:p>
            <a:pPr algn="ctr"/>
            <a:r>
              <a:rPr lang="en-US" sz="3200" b="1" dirty="0" smtClean="0"/>
              <a:t>Signs and Symptoms</a:t>
            </a:r>
          </a:p>
          <a:p>
            <a:endParaRPr lang="en-US" b="1" dirty="0"/>
          </a:p>
          <a:p>
            <a:endParaRPr lang="en-US" b="1" dirty="0"/>
          </a:p>
          <a:p>
            <a:pPr algn="just"/>
            <a:r>
              <a:rPr lang="en-US" dirty="0" smtClean="0"/>
              <a:t>Purified </a:t>
            </a:r>
            <a:r>
              <a:rPr lang="en-US" dirty="0"/>
              <a:t>ricin can enter the body through ingestion, inhalation, or injection. The early </a:t>
            </a:r>
            <a:r>
              <a:rPr lang="en-US" dirty="0">
                <a:hlinkClick r:id="rId2"/>
              </a:rPr>
              <a:t>symptoms</a:t>
            </a:r>
            <a:r>
              <a:rPr lang="en-US" dirty="0"/>
              <a:t> of poisoning following ingestion include </a:t>
            </a:r>
            <a:r>
              <a:rPr lang="en-US" u="sng" dirty="0">
                <a:hlinkClick r:id="rId3"/>
              </a:rPr>
              <a:t>diarrhea</a:t>
            </a:r>
            <a:r>
              <a:rPr lang="en-US" dirty="0"/>
              <a:t> and </a:t>
            </a:r>
            <a:r>
              <a:rPr lang="en-US" u="sng" dirty="0">
                <a:hlinkClick r:id="rId4"/>
              </a:rPr>
              <a:t>vomiting</a:t>
            </a:r>
            <a:r>
              <a:rPr lang="en-US" dirty="0"/>
              <a:t>, which can lead to </a:t>
            </a:r>
            <a:r>
              <a:rPr lang="en-US" u="sng" dirty="0">
                <a:hlinkClick r:id="rId5"/>
              </a:rPr>
              <a:t>dehydration</a:t>
            </a:r>
            <a:r>
              <a:rPr lang="en-US" dirty="0"/>
              <a:t>. In cases of severe poisoning by ingestion, these symptoms are followed by seizures, </a:t>
            </a:r>
            <a:r>
              <a:rPr lang="en-US" u="sng" dirty="0">
                <a:hlinkClick r:id="rId6"/>
              </a:rPr>
              <a:t>hallucinations</a:t>
            </a:r>
            <a:r>
              <a:rPr lang="en-US" dirty="0"/>
              <a:t>, and </a:t>
            </a:r>
            <a:r>
              <a:rPr lang="en-US" u="sng" dirty="0">
                <a:hlinkClick r:id="rId7"/>
              </a:rPr>
              <a:t>liver</a:t>
            </a:r>
            <a:r>
              <a:rPr lang="en-US" dirty="0"/>
              <a:t> and </a:t>
            </a:r>
            <a:r>
              <a:rPr lang="en-US" u="sng" dirty="0">
                <a:hlinkClick r:id="rId8"/>
              </a:rPr>
              <a:t>renal failure</a:t>
            </a:r>
            <a:r>
              <a:rPr lang="en-US" dirty="0"/>
              <a:t>, usually within 72 hours</a:t>
            </a:r>
            <a:r>
              <a:rPr lang="en-US" dirty="0" smtClean="0"/>
              <a:t>.</a:t>
            </a:r>
          </a:p>
          <a:p>
            <a:pPr algn="just"/>
            <a:endParaRPr lang="en-US" dirty="0"/>
          </a:p>
          <a:p>
            <a:pPr algn="just"/>
            <a:r>
              <a:rPr lang="en-US" dirty="0" smtClean="0"/>
              <a:t>If </a:t>
            </a:r>
            <a:r>
              <a:rPr lang="en-US" dirty="0"/>
              <a:t>ricin poisoning occurs by inhalation, symptoms may include difficulty breathing, tightness in the chest, cough, and </a:t>
            </a:r>
            <a:r>
              <a:rPr lang="en-US" u="sng" dirty="0">
                <a:hlinkClick r:id="rId9"/>
              </a:rPr>
              <a:t>nausea</a:t>
            </a:r>
            <a:r>
              <a:rPr lang="en-US" dirty="0"/>
              <a:t>. Severe poisoning by inhalation causes fluid accumulation in the lungs and respiratory failure, leading to death within 36 to 72 hours. </a:t>
            </a:r>
            <a:endParaRPr lang="en-US" dirty="0" smtClean="0"/>
          </a:p>
          <a:p>
            <a:pPr algn="just"/>
            <a:endParaRPr lang="en-US" dirty="0"/>
          </a:p>
          <a:p>
            <a:pPr algn="just"/>
            <a:r>
              <a:rPr lang="en-US" dirty="0" smtClean="0"/>
              <a:t>When </a:t>
            </a:r>
            <a:r>
              <a:rPr lang="en-US" dirty="0"/>
              <a:t>ricin is injected, it causes </a:t>
            </a:r>
            <a:r>
              <a:rPr lang="en-US" u="sng" dirty="0">
                <a:hlinkClick r:id="rId10"/>
              </a:rPr>
              <a:t>red blood cells</a:t>
            </a:r>
            <a:r>
              <a:rPr lang="en-US" dirty="0"/>
              <a:t> to clump together (agglutination), which in turn leads to the destruction of red cells (hemolysis) and produces symptoms similar to poisoning by ingestion. Very small doses of ricin can be lethal if inhaled or injected, since these routes of exposure enable the </a:t>
            </a:r>
            <a:r>
              <a:rPr lang="en-US" u="sng" dirty="0">
                <a:hlinkClick r:id="rId11"/>
              </a:rPr>
              <a:t>toxin</a:t>
            </a:r>
            <a:r>
              <a:rPr lang="en-US" dirty="0"/>
              <a:t> to immediately enter the bloodstream, resulting in its rapid distribution throughout the body.</a:t>
            </a:r>
          </a:p>
        </p:txBody>
      </p:sp>
    </p:spTree>
    <p:extLst>
      <p:ext uri="{BB962C8B-B14F-4D97-AF65-F5344CB8AC3E}">
        <p14:creationId xmlns:p14="http://schemas.microsoft.com/office/powerpoint/2010/main" val="19534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648" y="838200"/>
            <a:ext cx="7543800" cy="3693319"/>
          </a:xfrm>
          <a:prstGeom prst="rect">
            <a:avLst/>
          </a:prstGeom>
        </p:spPr>
        <p:txBody>
          <a:bodyPr wrap="square">
            <a:spAutoFit/>
          </a:bodyPr>
          <a:lstStyle/>
          <a:p>
            <a:pPr algn="just"/>
            <a:r>
              <a:rPr lang="en-US" u="sng" dirty="0" smtClean="0">
                <a:hlinkClick r:id="rId2"/>
              </a:rPr>
              <a:t>Toxicology </a:t>
            </a:r>
            <a:r>
              <a:rPr lang="en-US" u="sng" dirty="0">
                <a:hlinkClick r:id="rId2"/>
              </a:rPr>
              <a:t>tests</a:t>
            </a:r>
            <a:r>
              <a:rPr lang="en-US" dirty="0"/>
              <a:t> may be used to detect ricin in the blood or urine; however, these tests are generally impractical in an emergency situation, since they require more time than is available to confirm poisoning. </a:t>
            </a:r>
            <a:endParaRPr lang="en-US" dirty="0" smtClean="0"/>
          </a:p>
          <a:p>
            <a:pPr algn="just"/>
            <a:endParaRPr lang="en-US" dirty="0"/>
          </a:p>
          <a:p>
            <a:pPr algn="just"/>
            <a:r>
              <a:rPr lang="en-US" dirty="0" smtClean="0"/>
              <a:t>In </a:t>
            </a:r>
            <a:r>
              <a:rPr lang="en-US" dirty="0"/>
              <a:t>addition, there is no </a:t>
            </a:r>
            <a:r>
              <a:rPr lang="en-US" u="sng" dirty="0">
                <a:hlinkClick r:id="rId3"/>
              </a:rPr>
              <a:t>antidote</a:t>
            </a:r>
            <a:r>
              <a:rPr lang="en-US" dirty="0"/>
              <a:t> available for ricin poisoning, and as a result treatment is supportive. </a:t>
            </a:r>
            <a:endParaRPr lang="en-US" dirty="0" smtClean="0"/>
          </a:p>
          <a:p>
            <a:pPr algn="just"/>
            <a:endParaRPr lang="en-US" dirty="0"/>
          </a:p>
          <a:p>
            <a:pPr algn="just"/>
            <a:r>
              <a:rPr lang="en-US" dirty="0" smtClean="0"/>
              <a:t>If </a:t>
            </a:r>
            <a:r>
              <a:rPr lang="en-US" dirty="0"/>
              <a:t>less than an hour has passed since ingestion, </a:t>
            </a:r>
            <a:r>
              <a:rPr lang="en-US" u="sng" dirty="0">
                <a:hlinkClick r:id="rId4"/>
              </a:rPr>
              <a:t>gastric lavage</a:t>
            </a:r>
            <a:r>
              <a:rPr lang="en-US" dirty="0"/>
              <a:t> may be performed to remove the </a:t>
            </a:r>
            <a:r>
              <a:rPr lang="en-US" u="sng" dirty="0">
                <a:hlinkClick r:id="rId5"/>
              </a:rPr>
              <a:t>poison</a:t>
            </a:r>
            <a:r>
              <a:rPr lang="en-US" dirty="0"/>
              <a:t> from the </a:t>
            </a:r>
            <a:r>
              <a:rPr lang="en-US" u="sng" dirty="0">
                <a:hlinkClick r:id="rId6"/>
              </a:rPr>
              <a:t>stomach</a:t>
            </a:r>
            <a:r>
              <a:rPr lang="en-US" dirty="0"/>
              <a:t>. Intravenous fluids are administered to prevent dehydration, and activated charcoal may be given to absorb the poison from the </a:t>
            </a:r>
            <a:r>
              <a:rPr lang="en-US" u="sng" dirty="0">
                <a:hlinkClick r:id="rId7"/>
              </a:rPr>
              <a:t>gastrointestinal tract</a:t>
            </a:r>
            <a:r>
              <a:rPr lang="en-US" dirty="0"/>
              <a:t>. </a:t>
            </a:r>
            <a:endParaRPr lang="en-US" dirty="0" smtClean="0"/>
          </a:p>
          <a:p>
            <a:pPr algn="just"/>
            <a:endParaRPr lang="en-US" dirty="0"/>
          </a:p>
          <a:p>
            <a:pPr algn="just"/>
            <a:r>
              <a:rPr lang="en-US" dirty="0" smtClean="0"/>
              <a:t>In </a:t>
            </a:r>
            <a:r>
              <a:rPr lang="en-US" dirty="0"/>
              <a:t>some cases, poisoned individuals recover.</a:t>
            </a:r>
          </a:p>
        </p:txBody>
      </p:sp>
    </p:spTree>
    <p:extLst>
      <p:ext uri="{BB962C8B-B14F-4D97-AF65-F5344CB8AC3E}">
        <p14:creationId xmlns:p14="http://schemas.microsoft.com/office/powerpoint/2010/main" val="4068569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239000" cy="584775"/>
          </a:xfrm>
          <a:prstGeom prst="rect">
            <a:avLst/>
          </a:prstGeom>
          <a:noFill/>
        </p:spPr>
        <p:txBody>
          <a:bodyPr wrap="square" rtlCol="0">
            <a:spAutoFit/>
          </a:bodyPr>
          <a:lstStyle/>
          <a:p>
            <a:pPr algn="ctr"/>
            <a:r>
              <a:rPr lang="en-US" sz="3200" b="1" i="1" dirty="0" err="1" smtClean="0"/>
              <a:t>Calotropis</a:t>
            </a:r>
            <a:r>
              <a:rPr lang="en-US" sz="3200" b="1" i="1" dirty="0" smtClean="0"/>
              <a:t> </a:t>
            </a:r>
            <a:r>
              <a:rPr lang="en-US" sz="3200" b="1" i="1" dirty="0" err="1" smtClean="0"/>
              <a:t>gigantea</a:t>
            </a:r>
            <a:endParaRPr lang="en-US" sz="3200" b="1" i="1" dirty="0"/>
          </a:p>
        </p:txBody>
      </p:sp>
      <p:sp>
        <p:nvSpPr>
          <p:cNvPr id="3" name="TextBox 2"/>
          <p:cNvSpPr txBox="1"/>
          <p:nvPr/>
        </p:nvSpPr>
        <p:spPr>
          <a:xfrm>
            <a:off x="152400" y="1066800"/>
            <a:ext cx="8610600" cy="3139321"/>
          </a:xfrm>
          <a:prstGeom prst="rect">
            <a:avLst/>
          </a:prstGeom>
          <a:noFill/>
        </p:spPr>
        <p:txBody>
          <a:bodyPr wrap="square" rtlCol="0">
            <a:spAutoFit/>
          </a:bodyPr>
          <a:lstStyle/>
          <a:p>
            <a:r>
              <a:rPr lang="en-US" b="1" i="1" dirty="0" err="1"/>
              <a:t>Calotropis</a:t>
            </a:r>
            <a:r>
              <a:rPr lang="en-US" b="1" i="1" dirty="0"/>
              <a:t> </a:t>
            </a:r>
            <a:r>
              <a:rPr lang="en-US" b="1" i="1" dirty="0" err="1"/>
              <a:t>gigantea</a:t>
            </a:r>
            <a:r>
              <a:rPr lang="en-US" dirty="0"/>
              <a:t>, the </a:t>
            </a:r>
            <a:r>
              <a:rPr lang="en-US" b="1" dirty="0"/>
              <a:t>crown flower</a:t>
            </a:r>
            <a:r>
              <a:rPr lang="en-US" dirty="0"/>
              <a:t>, is a species </a:t>
            </a:r>
            <a:r>
              <a:rPr lang="en-US" dirty="0" smtClean="0"/>
              <a:t>of</a:t>
            </a:r>
            <a:r>
              <a:rPr lang="en-US" dirty="0"/>
              <a:t> </a:t>
            </a:r>
            <a:r>
              <a:rPr lang="en-US" i="1" dirty="0" err="1">
                <a:hlinkClick r:id="rId2" tooltip="Calotropis"/>
              </a:rPr>
              <a:t>Calotropis</a:t>
            </a:r>
            <a:r>
              <a:rPr lang="en-US" dirty="0"/>
              <a:t> </a:t>
            </a:r>
            <a:r>
              <a:rPr lang="en-US" dirty="0">
                <a:hlinkClick r:id="rId3" tooltip="Indigenous (ecology)"/>
              </a:rPr>
              <a:t>native</a:t>
            </a:r>
            <a:r>
              <a:rPr lang="en-US" dirty="0"/>
              <a:t> to </a:t>
            </a:r>
            <a:r>
              <a:rPr lang="en-US" dirty="0">
                <a:hlinkClick r:id="rId4" tooltip="Cambodia"/>
              </a:rPr>
              <a:t>Cambodia</a:t>
            </a:r>
            <a:r>
              <a:rPr lang="en-US" dirty="0"/>
              <a:t>, </a:t>
            </a:r>
            <a:r>
              <a:rPr lang="en-US" dirty="0">
                <a:hlinkClick r:id="rId5" tooltip="Vietnam"/>
              </a:rPr>
              <a:t>Vietnam</a:t>
            </a:r>
            <a:r>
              <a:rPr lang="en-US" dirty="0"/>
              <a:t>, </a:t>
            </a:r>
            <a:r>
              <a:rPr lang="en-US" dirty="0">
                <a:hlinkClick r:id="rId6" tooltip="Bangladesh"/>
              </a:rPr>
              <a:t>Bangladesh</a:t>
            </a:r>
            <a:r>
              <a:rPr lang="en-US" dirty="0"/>
              <a:t>, </a:t>
            </a:r>
            <a:r>
              <a:rPr lang="en-US" dirty="0">
                <a:hlinkClick r:id="rId7" tooltip="Indonesia"/>
              </a:rPr>
              <a:t>Indonesia</a:t>
            </a:r>
            <a:r>
              <a:rPr lang="en-US" dirty="0"/>
              <a:t>, </a:t>
            </a:r>
            <a:r>
              <a:rPr lang="en-US" dirty="0">
                <a:hlinkClick r:id="rId8" tooltip="Malaysia"/>
              </a:rPr>
              <a:t>Malaysia</a:t>
            </a:r>
            <a:r>
              <a:rPr lang="en-US" dirty="0"/>
              <a:t>, </a:t>
            </a:r>
            <a:r>
              <a:rPr lang="en-US" dirty="0">
                <a:hlinkClick r:id="rId9" tooltip="Thailand"/>
              </a:rPr>
              <a:t>Thailand</a:t>
            </a:r>
            <a:r>
              <a:rPr lang="en-US" dirty="0"/>
              <a:t>, </a:t>
            </a:r>
            <a:r>
              <a:rPr lang="en-US" dirty="0">
                <a:hlinkClick r:id="rId10" tooltip="Sri Lanka"/>
              </a:rPr>
              <a:t>Sri Lanka</a:t>
            </a:r>
            <a:r>
              <a:rPr lang="en-US" dirty="0"/>
              <a:t>, </a:t>
            </a:r>
            <a:r>
              <a:rPr lang="en-US" dirty="0">
                <a:hlinkClick r:id="rId11" tooltip="India"/>
              </a:rPr>
              <a:t>India</a:t>
            </a:r>
            <a:r>
              <a:rPr lang="en-US" dirty="0"/>
              <a:t>, </a:t>
            </a:r>
            <a:r>
              <a:rPr lang="en-US" dirty="0">
                <a:hlinkClick r:id="rId12" tooltip="China"/>
              </a:rPr>
              <a:t>China</a:t>
            </a:r>
            <a:r>
              <a:rPr lang="en-US" dirty="0"/>
              <a:t>, </a:t>
            </a:r>
            <a:r>
              <a:rPr lang="en-US" dirty="0">
                <a:hlinkClick r:id="rId13" tooltip="Pakistan"/>
              </a:rPr>
              <a:t>Pakistan</a:t>
            </a:r>
            <a:r>
              <a:rPr lang="en-US" dirty="0"/>
              <a:t>, and </a:t>
            </a:r>
            <a:r>
              <a:rPr lang="en-US" dirty="0" smtClean="0">
                <a:hlinkClick r:id="rId14" tooltip="Nepal"/>
              </a:rPr>
              <a:t>Nepal</a:t>
            </a:r>
            <a:r>
              <a:rPr lang="en-US" dirty="0" smtClean="0"/>
              <a:t>.</a:t>
            </a:r>
          </a:p>
          <a:p>
            <a:endParaRPr lang="en-US" dirty="0"/>
          </a:p>
          <a:p>
            <a:pPr algn="just"/>
            <a:r>
              <a:rPr lang="en-US" dirty="0"/>
              <a:t>It is a large </a:t>
            </a:r>
            <a:r>
              <a:rPr lang="en-US" dirty="0">
                <a:hlinkClick r:id="rId15" tooltip="Shrub"/>
              </a:rPr>
              <a:t>shrub</a:t>
            </a:r>
            <a:r>
              <a:rPr lang="en-US" dirty="0"/>
              <a:t> growing to 4 m (13 </a:t>
            </a:r>
            <a:r>
              <a:rPr lang="en-US" dirty="0" err="1"/>
              <a:t>ft</a:t>
            </a:r>
            <a:r>
              <a:rPr lang="en-US" dirty="0"/>
              <a:t>) tall. </a:t>
            </a:r>
            <a:endParaRPr lang="en-US" dirty="0" smtClean="0"/>
          </a:p>
          <a:p>
            <a:pPr algn="just"/>
            <a:endParaRPr lang="en-US" dirty="0"/>
          </a:p>
          <a:p>
            <a:pPr algn="just"/>
            <a:r>
              <a:rPr lang="en-US" dirty="0" smtClean="0"/>
              <a:t>The</a:t>
            </a:r>
            <a:r>
              <a:rPr lang="en-US" dirty="0"/>
              <a:t> </a:t>
            </a:r>
            <a:r>
              <a:rPr lang="en-US" dirty="0">
                <a:hlinkClick r:id="rId16" tooltip="Aestivation (botany)"/>
              </a:rPr>
              <a:t>aestivation</a:t>
            </a:r>
            <a:r>
              <a:rPr lang="en-US" dirty="0"/>
              <a:t> found in </a:t>
            </a:r>
            <a:r>
              <a:rPr lang="en-US" dirty="0" err="1"/>
              <a:t>calotropis</a:t>
            </a:r>
            <a:r>
              <a:rPr lang="en-US" dirty="0"/>
              <a:t> is </a:t>
            </a:r>
            <a:r>
              <a:rPr lang="en-US" dirty="0" err="1"/>
              <a:t>valvate</a:t>
            </a:r>
            <a:r>
              <a:rPr lang="en-US" dirty="0"/>
              <a:t> i.e. sepals or petals in a whorl just touch one another at the margin, without overlapping. The plant has oval, light green leaves and milky </a:t>
            </a:r>
            <a:r>
              <a:rPr lang="en-US" dirty="0">
                <a:hlinkClick r:id="rId17" tooltip="Plant stem"/>
              </a:rPr>
              <a:t>stem</a:t>
            </a:r>
            <a:r>
              <a:rPr lang="en-US" dirty="0"/>
              <a:t>. The latex of </a:t>
            </a:r>
            <a:r>
              <a:rPr lang="en-US" i="1" dirty="0" err="1"/>
              <a:t>Calotropis</a:t>
            </a:r>
            <a:r>
              <a:rPr lang="en-US" i="1" dirty="0"/>
              <a:t> </a:t>
            </a:r>
            <a:r>
              <a:rPr lang="en-US" i="1" dirty="0" err="1"/>
              <a:t>gigantea</a:t>
            </a:r>
            <a:r>
              <a:rPr lang="en-US" dirty="0"/>
              <a:t> contains </a:t>
            </a:r>
            <a:r>
              <a:rPr lang="en-US" dirty="0">
                <a:hlinkClick r:id="rId18" tooltip="Cardiac glycoside"/>
              </a:rPr>
              <a:t>cardiac glycosides</a:t>
            </a:r>
            <a:r>
              <a:rPr lang="en-US" dirty="0"/>
              <a:t>, </a:t>
            </a:r>
            <a:r>
              <a:rPr lang="en-US" dirty="0">
                <a:hlinkClick r:id="rId19" tooltip="Fatty acid"/>
              </a:rPr>
              <a:t>fatty acids</a:t>
            </a:r>
            <a:r>
              <a:rPr lang="en-US" dirty="0"/>
              <a:t>, and </a:t>
            </a:r>
            <a:r>
              <a:rPr lang="en-US" dirty="0">
                <a:hlinkClick r:id="rId20" tooltip="Calcium oxalate"/>
              </a:rPr>
              <a:t>calcium oxalate</a:t>
            </a:r>
            <a:r>
              <a:rPr lang="en-US" dirty="0"/>
              <a:t>. The roots also contain </a:t>
            </a:r>
            <a:r>
              <a:rPr lang="en-US" dirty="0" err="1">
                <a:hlinkClick r:id="rId21" tooltip="Calotropone (page does not exist)"/>
              </a:rPr>
              <a:t>Calotropone</a:t>
            </a:r>
            <a:endParaRPr lang="en-US" dirty="0"/>
          </a:p>
          <a:p>
            <a:endParaRPr lang="en-US" dirty="0"/>
          </a:p>
        </p:txBody>
      </p:sp>
      <p:pic>
        <p:nvPicPr>
          <p:cNvPr id="1026" name="Picture 2" descr="C:\Users\hp\Desktop\licensed-image.jfi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05000" y="4343400"/>
            <a:ext cx="5445680" cy="237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70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924800" cy="5016758"/>
          </a:xfrm>
          <a:prstGeom prst="rect">
            <a:avLst/>
          </a:prstGeom>
          <a:noFill/>
        </p:spPr>
        <p:txBody>
          <a:bodyPr wrap="square" rtlCol="0">
            <a:spAutoFit/>
          </a:bodyPr>
          <a:lstStyle/>
          <a:p>
            <a:pPr algn="ctr"/>
            <a:r>
              <a:rPr lang="en-US" sz="3200" b="1" dirty="0" smtClean="0"/>
              <a:t>Distribution</a:t>
            </a:r>
          </a:p>
          <a:p>
            <a:endParaRPr lang="en-US" dirty="0"/>
          </a:p>
          <a:p>
            <a:r>
              <a:rPr lang="en-US" dirty="0" smtClean="0"/>
              <a:t>Throughout the tropics</a:t>
            </a:r>
          </a:p>
          <a:p>
            <a:r>
              <a:rPr lang="en-US" dirty="0" smtClean="0"/>
              <a:t>Twinning perennial vine with yellow or red flowers</a:t>
            </a:r>
          </a:p>
          <a:p>
            <a:r>
              <a:rPr lang="en-US" dirty="0" smtClean="0"/>
              <a:t>Seeds are used as beads in jewellery and necklace</a:t>
            </a:r>
          </a:p>
          <a:p>
            <a:endParaRPr lang="en-US" dirty="0"/>
          </a:p>
          <a:p>
            <a:endParaRPr lang="en-US" dirty="0" smtClean="0"/>
          </a:p>
          <a:p>
            <a:pPr algn="ctr"/>
            <a:r>
              <a:rPr lang="en-US" sz="3600" b="1" dirty="0" smtClean="0"/>
              <a:t>Toxic part</a:t>
            </a:r>
          </a:p>
          <a:p>
            <a:r>
              <a:rPr lang="en-US" dirty="0" smtClean="0"/>
              <a:t>Seeds: used for malicious poisoning and rarely homicide</a:t>
            </a:r>
          </a:p>
          <a:p>
            <a:r>
              <a:rPr lang="en-US" dirty="0"/>
              <a:t>	</a:t>
            </a:r>
            <a:endParaRPr lang="en-US" dirty="0" smtClean="0"/>
          </a:p>
          <a:p>
            <a:r>
              <a:rPr lang="en-US" dirty="0"/>
              <a:t>	</a:t>
            </a:r>
            <a:r>
              <a:rPr lang="en-US" dirty="0" smtClean="0"/>
              <a:t>Whole seeds have no toxic effects to cattle but toxic to fowls (die with in few days)</a:t>
            </a:r>
          </a:p>
          <a:p>
            <a:endParaRPr lang="en-US" dirty="0"/>
          </a:p>
          <a:p>
            <a:r>
              <a:rPr lang="en-US" dirty="0" smtClean="0"/>
              <a:t>Powdered seeds toxic by mouth to all species</a:t>
            </a:r>
          </a:p>
          <a:p>
            <a:endParaRPr lang="en-US" dirty="0"/>
          </a:p>
          <a:p>
            <a:r>
              <a:rPr lang="en-US" dirty="0" smtClean="0"/>
              <a:t>Broken seeds are highly toxic (one seed can kill a small child or medium sized dog) </a:t>
            </a:r>
            <a:endParaRPr lang="en-US" dirty="0"/>
          </a:p>
        </p:txBody>
      </p:sp>
    </p:spTree>
    <p:extLst>
      <p:ext uri="{BB962C8B-B14F-4D97-AF65-F5344CB8AC3E}">
        <p14:creationId xmlns:p14="http://schemas.microsoft.com/office/powerpoint/2010/main" val="358414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00200"/>
            <a:ext cx="7696200" cy="923330"/>
          </a:xfrm>
          <a:prstGeom prst="rect">
            <a:avLst/>
          </a:prstGeom>
        </p:spPr>
        <p:txBody>
          <a:bodyPr wrap="square">
            <a:spAutoFit/>
          </a:bodyPr>
          <a:lstStyle/>
          <a:p>
            <a:r>
              <a:rPr lang="en-US" dirty="0" smtClean="0"/>
              <a:t>This </a:t>
            </a:r>
            <a:r>
              <a:rPr lang="en-US" dirty="0"/>
              <a:t>family includes </a:t>
            </a:r>
            <a:r>
              <a:rPr lang="en-US" i="1" dirty="0" err="1"/>
              <a:t>Calotropis</a:t>
            </a:r>
            <a:r>
              <a:rPr lang="en-US" i="1" dirty="0"/>
              <a:t> </a:t>
            </a:r>
            <a:r>
              <a:rPr lang="en-US" i="1" dirty="0" err="1"/>
              <a:t>gigantea</a:t>
            </a:r>
            <a:r>
              <a:rPr lang="en-US" dirty="0"/>
              <a:t> and the more potent </a:t>
            </a:r>
            <a:r>
              <a:rPr lang="en-US" i="1" dirty="0" err="1">
                <a:hlinkClick r:id="rId2" tooltip="Calotropis procera"/>
              </a:rPr>
              <a:t>Calotropis</a:t>
            </a:r>
            <a:r>
              <a:rPr lang="en-US" i="1" dirty="0">
                <a:hlinkClick r:id="rId2" tooltip="Calotropis procera"/>
              </a:rPr>
              <a:t> </a:t>
            </a:r>
            <a:r>
              <a:rPr lang="en-US" i="1" dirty="0" err="1">
                <a:hlinkClick r:id="rId2" tooltip="Calotropis procera"/>
              </a:rPr>
              <a:t>procera</a:t>
            </a:r>
            <a:r>
              <a:rPr lang="en-US" dirty="0"/>
              <a:t>. </a:t>
            </a:r>
            <a:endParaRPr lang="en-US" dirty="0" smtClean="0"/>
          </a:p>
          <a:p>
            <a:endParaRPr lang="en-US" dirty="0"/>
          </a:p>
          <a:p>
            <a:r>
              <a:rPr lang="en-US" dirty="0" smtClean="0"/>
              <a:t>The</a:t>
            </a:r>
            <a:r>
              <a:rPr lang="en-US" dirty="0"/>
              <a:t> </a:t>
            </a:r>
            <a:r>
              <a:rPr lang="en-US" dirty="0">
                <a:hlinkClick r:id="rId3" tooltip="Latex"/>
              </a:rPr>
              <a:t>latex</a:t>
            </a:r>
            <a:r>
              <a:rPr lang="en-US" dirty="0"/>
              <a:t> of these plants has been used in Africa as an arrow poison.  </a:t>
            </a:r>
          </a:p>
        </p:txBody>
      </p:sp>
    </p:spTree>
    <p:extLst>
      <p:ext uri="{BB962C8B-B14F-4D97-AF65-F5344CB8AC3E}">
        <p14:creationId xmlns:p14="http://schemas.microsoft.com/office/powerpoint/2010/main" val="6813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5262979"/>
          </a:xfrm>
          <a:prstGeom prst="rect">
            <a:avLst/>
          </a:prstGeom>
        </p:spPr>
        <p:txBody>
          <a:bodyPr wrap="square">
            <a:spAutoFit/>
          </a:bodyPr>
          <a:lstStyle/>
          <a:p>
            <a:pPr algn="ctr"/>
            <a:r>
              <a:rPr lang="en-US" sz="3600" b="1" dirty="0"/>
              <a:t>Medical </a:t>
            </a:r>
            <a:r>
              <a:rPr lang="en-US" sz="3600" b="1" dirty="0" smtClean="0"/>
              <a:t>uses</a:t>
            </a:r>
            <a:endParaRPr lang="en-US" sz="3600" b="1" dirty="0"/>
          </a:p>
          <a:p>
            <a:pPr algn="just"/>
            <a:r>
              <a:rPr lang="en-US" dirty="0"/>
              <a:t>Given the potent </a:t>
            </a:r>
            <a:r>
              <a:rPr lang="en-US" dirty="0">
                <a:hlinkClick r:id="rId2" tooltip="Biological activity"/>
              </a:rPr>
              <a:t>bioactivity</a:t>
            </a:r>
            <a:r>
              <a:rPr lang="en-US" dirty="0"/>
              <a:t> of </a:t>
            </a:r>
            <a:r>
              <a:rPr lang="en-US" dirty="0" err="1"/>
              <a:t>calotropin</a:t>
            </a:r>
            <a:r>
              <a:rPr lang="en-US" dirty="0"/>
              <a:t>, </a:t>
            </a:r>
            <a:r>
              <a:rPr lang="en-US" i="1" dirty="0" err="1"/>
              <a:t>calotropis</a:t>
            </a:r>
            <a:r>
              <a:rPr lang="en-US" i="1" dirty="0"/>
              <a:t> </a:t>
            </a:r>
            <a:r>
              <a:rPr lang="en-US" i="1" dirty="0" err="1"/>
              <a:t>gigantea</a:t>
            </a:r>
            <a:r>
              <a:rPr lang="en-US" dirty="0"/>
              <a:t> has been used as a folk medicine in India for many years, and has been reported to have a variety of uses. </a:t>
            </a:r>
            <a:endParaRPr lang="en-US" dirty="0" smtClean="0"/>
          </a:p>
          <a:p>
            <a:pPr algn="just"/>
            <a:endParaRPr lang="en-US" dirty="0"/>
          </a:p>
          <a:p>
            <a:pPr algn="just"/>
            <a:r>
              <a:rPr lang="en-US" dirty="0" smtClean="0"/>
              <a:t>In</a:t>
            </a:r>
            <a:r>
              <a:rPr lang="en-US" dirty="0"/>
              <a:t> </a:t>
            </a:r>
            <a:r>
              <a:rPr lang="en-US" dirty="0">
                <a:hlinkClick r:id="rId3" tooltip="Ayurveda"/>
              </a:rPr>
              <a:t>Ayurveda</a:t>
            </a:r>
            <a:r>
              <a:rPr lang="en-US" dirty="0"/>
              <a:t>, Indian practitioners have used the root and leaf of </a:t>
            </a:r>
            <a:r>
              <a:rPr lang="en-US" i="1" dirty="0"/>
              <a:t>C. </a:t>
            </a:r>
            <a:r>
              <a:rPr lang="en-US" i="1" dirty="0" err="1" smtClean="0"/>
              <a:t>procera</a:t>
            </a:r>
            <a:r>
              <a:rPr lang="en-US" dirty="0"/>
              <a:t> in </a:t>
            </a:r>
            <a:r>
              <a:rPr lang="en-US" dirty="0">
                <a:hlinkClick r:id="rId4" tooltip="Asthma"/>
              </a:rPr>
              <a:t>asthma</a:t>
            </a:r>
            <a:r>
              <a:rPr lang="en-US" dirty="0"/>
              <a:t> and also used in bacterial infection, swelling with redness, boils also and shortness of breath and the bark in </a:t>
            </a:r>
            <a:r>
              <a:rPr lang="en-US" dirty="0">
                <a:hlinkClick r:id="rId5" tooltip="Liver"/>
              </a:rPr>
              <a:t>liver</a:t>
            </a:r>
            <a:r>
              <a:rPr lang="en-US" dirty="0"/>
              <a:t> and </a:t>
            </a:r>
            <a:r>
              <a:rPr lang="en-US" dirty="0">
                <a:hlinkClick r:id="rId6" tooltip="Spleen"/>
              </a:rPr>
              <a:t>spleen</a:t>
            </a:r>
            <a:r>
              <a:rPr lang="en-US" dirty="0"/>
              <a:t> diseases. </a:t>
            </a:r>
            <a:endParaRPr lang="en-US" dirty="0" smtClean="0"/>
          </a:p>
          <a:p>
            <a:pPr algn="just"/>
            <a:endParaRPr lang="en-US" dirty="0"/>
          </a:p>
          <a:p>
            <a:pPr algn="just"/>
            <a:r>
              <a:rPr lang="en-US" dirty="0" smtClean="0"/>
              <a:t>The </a:t>
            </a:r>
            <a:r>
              <a:rPr lang="en-US" dirty="0"/>
              <a:t>plant is reported as effective in treating </a:t>
            </a:r>
            <a:r>
              <a:rPr lang="en-US" dirty="0">
                <a:hlinkClick r:id="rId7" tooltip="Skin"/>
              </a:rPr>
              <a:t>skin</a:t>
            </a:r>
            <a:r>
              <a:rPr lang="en-US" dirty="0"/>
              <a:t>, </a:t>
            </a:r>
            <a:r>
              <a:rPr lang="en-US" dirty="0">
                <a:hlinkClick r:id="rId8" tooltip="Gastrointestinal tract"/>
              </a:rPr>
              <a:t>digestive</a:t>
            </a:r>
            <a:r>
              <a:rPr lang="en-US" dirty="0"/>
              <a:t>, </a:t>
            </a:r>
            <a:r>
              <a:rPr lang="en-US" dirty="0">
                <a:hlinkClick r:id="rId9" tooltip="Respiratory system"/>
              </a:rPr>
              <a:t>respiratory</a:t>
            </a:r>
            <a:r>
              <a:rPr lang="en-US" dirty="0"/>
              <a:t>, </a:t>
            </a:r>
            <a:r>
              <a:rPr lang="en-US" dirty="0">
                <a:hlinkClick r:id="rId10" tooltip="Circulatory system"/>
              </a:rPr>
              <a:t>circulatory</a:t>
            </a:r>
            <a:r>
              <a:rPr lang="en-US" dirty="0"/>
              <a:t> and </a:t>
            </a:r>
            <a:r>
              <a:rPr lang="en-US" dirty="0">
                <a:hlinkClick r:id="rId11" tooltip="Neurology"/>
              </a:rPr>
              <a:t>neurological</a:t>
            </a:r>
            <a:r>
              <a:rPr lang="en-US" dirty="0"/>
              <a:t> disorders and was used to treat </a:t>
            </a:r>
            <a:r>
              <a:rPr lang="en-US" dirty="0">
                <a:hlinkClick r:id="rId12" tooltip="Fever"/>
              </a:rPr>
              <a:t>fevers</a:t>
            </a:r>
            <a:r>
              <a:rPr lang="en-US" dirty="0"/>
              <a:t>, </a:t>
            </a:r>
            <a:r>
              <a:rPr lang="en-US" dirty="0">
                <a:hlinkClick r:id="rId13" tooltip="Elephantiasis"/>
              </a:rPr>
              <a:t>elephantiasis</a:t>
            </a:r>
            <a:r>
              <a:rPr lang="en-US" dirty="0"/>
              <a:t>, </a:t>
            </a:r>
            <a:r>
              <a:rPr lang="en-US" dirty="0">
                <a:hlinkClick r:id="rId14" tooltip="Nausea"/>
              </a:rPr>
              <a:t>nausea</a:t>
            </a:r>
            <a:r>
              <a:rPr lang="en-US" dirty="0"/>
              <a:t>, </a:t>
            </a:r>
            <a:r>
              <a:rPr lang="en-US" dirty="0">
                <a:hlinkClick r:id="rId15" tooltip="Vomiting"/>
              </a:rPr>
              <a:t>vomiting</a:t>
            </a:r>
            <a:r>
              <a:rPr lang="en-US" dirty="0"/>
              <a:t>, and </a:t>
            </a:r>
            <a:r>
              <a:rPr lang="en-US" dirty="0">
                <a:hlinkClick r:id="rId16" tooltip="Diarrhea"/>
              </a:rPr>
              <a:t>diarrhea</a:t>
            </a:r>
            <a:r>
              <a:rPr lang="en-US" dirty="0"/>
              <a:t>. </a:t>
            </a:r>
            <a:endParaRPr lang="en-US" dirty="0" smtClean="0"/>
          </a:p>
          <a:p>
            <a:pPr algn="just"/>
            <a:endParaRPr lang="en-US" dirty="0"/>
          </a:p>
          <a:p>
            <a:pPr algn="just"/>
            <a:r>
              <a:rPr lang="en-US" dirty="0" smtClean="0"/>
              <a:t>The </a:t>
            </a:r>
            <a:r>
              <a:rPr lang="en-US" dirty="0"/>
              <a:t>milky juice of </a:t>
            </a:r>
            <a:r>
              <a:rPr lang="en-US" i="1" dirty="0" err="1"/>
              <a:t>Calotropis</a:t>
            </a:r>
            <a:r>
              <a:rPr lang="en-US" i="1" dirty="0"/>
              <a:t> </a:t>
            </a:r>
            <a:r>
              <a:rPr lang="en-US" i="1" dirty="0" err="1"/>
              <a:t>procera</a:t>
            </a:r>
            <a:r>
              <a:rPr lang="en-US" dirty="0"/>
              <a:t> was used against </a:t>
            </a:r>
            <a:r>
              <a:rPr lang="en-US" dirty="0">
                <a:hlinkClick r:id="rId17" tooltip="Arthritis"/>
              </a:rPr>
              <a:t>arthritis</a:t>
            </a:r>
            <a:r>
              <a:rPr lang="en-US" dirty="0"/>
              <a:t>, </a:t>
            </a:r>
            <a:r>
              <a:rPr lang="en-US" dirty="0">
                <a:hlinkClick r:id="rId18" tooltip="Cancer"/>
              </a:rPr>
              <a:t>cancer</a:t>
            </a:r>
            <a:r>
              <a:rPr lang="en-US" dirty="0"/>
              <a:t>, and as an </a:t>
            </a:r>
            <a:r>
              <a:rPr lang="en-US" dirty="0">
                <a:hlinkClick r:id="rId19" tooltip="Antidote"/>
              </a:rPr>
              <a:t>antidote</a:t>
            </a:r>
            <a:r>
              <a:rPr lang="en-US" dirty="0"/>
              <a:t> for snake </a:t>
            </a:r>
            <a:r>
              <a:rPr lang="en-US" dirty="0" smtClean="0"/>
              <a:t>bite.</a:t>
            </a:r>
            <a:endParaRPr lang="en-US" baseline="30000" dirty="0"/>
          </a:p>
          <a:p>
            <a:pPr algn="just"/>
            <a:endParaRPr lang="en-US" baseline="30000" dirty="0" smtClean="0"/>
          </a:p>
          <a:p>
            <a:pPr algn="just"/>
            <a:r>
              <a:rPr lang="en-US" dirty="0" smtClean="0"/>
              <a:t>However</a:t>
            </a:r>
            <a:r>
              <a:rPr lang="en-US" dirty="0"/>
              <a:t>, these reports are of folk uses and more research is needed to confirm the clinical usefulness of the leaves, latex, and bark. Recent studies have displayed use of </a:t>
            </a:r>
            <a:r>
              <a:rPr lang="en-US" dirty="0" err="1"/>
              <a:t>calotropin</a:t>
            </a:r>
            <a:r>
              <a:rPr lang="en-US" dirty="0"/>
              <a:t> as a </a:t>
            </a:r>
            <a:r>
              <a:rPr lang="en-US" dirty="0" smtClean="0">
                <a:hlinkClick r:id="rId20" tooltip="Birth control"/>
              </a:rPr>
              <a:t>contraceptive</a:t>
            </a:r>
            <a:r>
              <a:rPr lang="en-US" dirty="0"/>
              <a:t> and as a potential cancer </a:t>
            </a:r>
            <a:r>
              <a:rPr lang="en-US" dirty="0" smtClean="0"/>
              <a:t>medication.</a:t>
            </a:r>
            <a:r>
              <a:rPr lang="en-US" dirty="0"/>
              <a:t> </a:t>
            </a:r>
          </a:p>
        </p:txBody>
      </p:sp>
    </p:spTree>
    <p:extLst>
      <p:ext uri="{BB962C8B-B14F-4D97-AF65-F5344CB8AC3E}">
        <p14:creationId xmlns:p14="http://schemas.microsoft.com/office/powerpoint/2010/main" val="2890605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467600" cy="5909310"/>
          </a:xfrm>
          <a:prstGeom prst="rect">
            <a:avLst/>
          </a:prstGeom>
        </p:spPr>
        <p:txBody>
          <a:bodyPr wrap="square">
            <a:spAutoFit/>
          </a:bodyPr>
          <a:lstStyle/>
          <a:p>
            <a:pPr algn="just"/>
            <a:r>
              <a:rPr lang="en-US" dirty="0" err="1"/>
              <a:t>Calotropis</a:t>
            </a:r>
            <a:r>
              <a:rPr lang="en-US" dirty="0"/>
              <a:t> is a </a:t>
            </a:r>
            <a:r>
              <a:rPr lang="en-US" dirty="0">
                <a:hlinkClick r:id="rId2" tooltip="Poisonous plant"/>
              </a:rPr>
              <a:t>poisonous plant</a:t>
            </a:r>
            <a:r>
              <a:rPr lang="en-US" dirty="0"/>
              <a:t>. </a:t>
            </a:r>
            <a:endParaRPr lang="en-US" dirty="0" smtClean="0"/>
          </a:p>
          <a:p>
            <a:pPr algn="just"/>
            <a:endParaRPr lang="en-US" dirty="0"/>
          </a:p>
          <a:p>
            <a:pPr algn="just"/>
            <a:r>
              <a:rPr lang="en-US" dirty="0" smtClean="0"/>
              <a:t>The </a:t>
            </a:r>
            <a:r>
              <a:rPr lang="en-US" dirty="0"/>
              <a:t>active principles are </a:t>
            </a:r>
            <a:r>
              <a:rPr lang="en-US" dirty="0" err="1">
                <a:hlinkClick r:id="rId3" tooltip="Uscharin (page does not exist)"/>
              </a:rPr>
              <a:t>uscharin</a:t>
            </a:r>
            <a:r>
              <a:rPr lang="en-US" dirty="0"/>
              <a:t>, </a:t>
            </a:r>
            <a:r>
              <a:rPr lang="en-US" dirty="0" err="1">
                <a:hlinkClick r:id="rId4" tooltip="Calotoxin (page does not exist)"/>
              </a:rPr>
              <a:t>calotoxin</a:t>
            </a:r>
            <a:r>
              <a:rPr lang="en-US" dirty="0"/>
              <a:t>, </a:t>
            </a:r>
            <a:r>
              <a:rPr lang="en-US" dirty="0" err="1">
                <a:hlinkClick r:id="rId5" tooltip="Calactin (page does not exist)"/>
              </a:rPr>
              <a:t>calactin</a:t>
            </a:r>
            <a:r>
              <a:rPr lang="en-US" dirty="0"/>
              <a:t>, and </a:t>
            </a:r>
            <a:r>
              <a:rPr lang="en-US" dirty="0" err="1" smtClean="0">
                <a:hlinkClick r:id="rId6" tooltip="Calotropin"/>
              </a:rPr>
              <a:t>calotropin</a:t>
            </a:r>
            <a:r>
              <a:rPr lang="en-US" dirty="0" smtClean="0"/>
              <a:t>.</a:t>
            </a:r>
          </a:p>
          <a:p>
            <a:pPr algn="just"/>
            <a:endParaRPr lang="en-US" dirty="0"/>
          </a:p>
          <a:p>
            <a:pPr algn="just"/>
            <a:r>
              <a:rPr lang="en-US" dirty="0" smtClean="0"/>
              <a:t>The </a:t>
            </a:r>
            <a:r>
              <a:rPr lang="en-US" dirty="0"/>
              <a:t>leaves and stem when incised yield thick milky juice. It is used as an arrow poison, cattle </a:t>
            </a:r>
            <a:r>
              <a:rPr lang="en-US" dirty="0" smtClean="0"/>
              <a:t>poison</a:t>
            </a:r>
            <a:r>
              <a:rPr lang="en-US" dirty="0"/>
              <a:t>,</a:t>
            </a:r>
            <a:r>
              <a:rPr lang="en-US" dirty="0" smtClean="0"/>
              <a:t> </a:t>
            </a:r>
            <a:r>
              <a:rPr lang="en-US" dirty="0"/>
              <a:t>rarely for suicide and homicide and mostly an accidental poison.</a:t>
            </a:r>
          </a:p>
          <a:p>
            <a:pPr algn="just"/>
            <a:endParaRPr lang="en-US" dirty="0" smtClean="0"/>
          </a:p>
          <a:p>
            <a:pPr algn="just"/>
            <a:endParaRPr lang="en-US" dirty="0"/>
          </a:p>
          <a:p>
            <a:pPr algn="just"/>
            <a:r>
              <a:rPr lang="en-US" dirty="0" smtClean="0"/>
              <a:t>The </a:t>
            </a:r>
            <a:r>
              <a:rPr lang="en-US" dirty="0"/>
              <a:t>milky latex sap of </a:t>
            </a:r>
            <a:r>
              <a:rPr lang="en-US" i="1" dirty="0" err="1"/>
              <a:t>Calotropis</a:t>
            </a:r>
            <a:r>
              <a:rPr lang="en-US" i="1" dirty="0"/>
              <a:t> </a:t>
            </a:r>
            <a:r>
              <a:rPr lang="en-US" i="1" dirty="0" err="1"/>
              <a:t>gigantea</a:t>
            </a:r>
            <a:r>
              <a:rPr lang="en-US" dirty="0"/>
              <a:t> is a known cause of toxic </a:t>
            </a:r>
            <a:r>
              <a:rPr lang="en-US" dirty="0" err="1">
                <a:hlinkClick r:id="rId7" tooltip="Keratoconjunctivitis"/>
              </a:rPr>
              <a:t>keratoconjunctivitis</a:t>
            </a:r>
            <a:r>
              <a:rPr lang="en-US" dirty="0"/>
              <a:t> and reversible vision loss. </a:t>
            </a:r>
            <a:endParaRPr lang="en-US" dirty="0" smtClean="0"/>
          </a:p>
          <a:p>
            <a:pPr algn="just"/>
            <a:endParaRPr lang="en-US" dirty="0"/>
          </a:p>
          <a:p>
            <a:pPr algn="just"/>
            <a:endParaRPr lang="en-US" dirty="0" smtClean="0"/>
          </a:p>
          <a:p>
            <a:pPr algn="just"/>
            <a:r>
              <a:rPr lang="en-US" dirty="0" smtClean="0"/>
              <a:t>Crown </a:t>
            </a:r>
            <a:r>
              <a:rPr lang="en-US" dirty="0"/>
              <a:t>flower keratitis is a rare condition and is usually the result of accidental ocular exposure to the sap. </a:t>
            </a:r>
            <a:endParaRPr lang="en-US" dirty="0" smtClean="0"/>
          </a:p>
          <a:p>
            <a:pPr algn="just"/>
            <a:endParaRPr lang="en-US" dirty="0"/>
          </a:p>
          <a:p>
            <a:pPr algn="just"/>
            <a:r>
              <a:rPr lang="en-US" dirty="0" smtClean="0"/>
              <a:t>The </a:t>
            </a:r>
            <a:r>
              <a:rPr lang="en-US" dirty="0"/>
              <a:t>condition is usually self-limited and resolves faster with topical steroids. </a:t>
            </a:r>
            <a:endParaRPr lang="en-US" dirty="0" smtClean="0"/>
          </a:p>
          <a:p>
            <a:pPr algn="just"/>
            <a:endParaRPr lang="en-US" dirty="0"/>
          </a:p>
          <a:p>
            <a:pPr algn="just"/>
            <a:r>
              <a:rPr lang="en-US" dirty="0" smtClean="0"/>
              <a:t>The </a:t>
            </a:r>
            <a:r>
              <a:rPr lang="en-US" dirty="0"/>
              <a:t>clinical course of this condition suggests that </a:t>
            </a:r>
            <a:r>
              <a:rPr lang="en-US" i="1" dirty="0" err="1"/>
              <a:t>Calotropis</a:t>
            </a:r>
            <a:r>
              <a:rPr lang="en-US" dirty="0"/>
              <a:t> is paradoxically relatively nontoxic to corneal epithelium and highly toxic to corneal endothelium. </a:t>
            </a:r>
          </a:p>
        </p:txBody>
      </p:sp>
    </p:spTree>
    <p:extLst>
      <p:ext uri="{BB962C8B-B14F-4D97-AF65-F5344CB8AC3E}">
        <p14:creationId xmlns:p14="http://schemas.microsoft.com/office/powerpoint/2010/main" val="191787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28794"/>
            <a:ext cx="7924800" cy="4124206"/>
          </a:xfrm>
          <a:prstGeom prst="rect">
            <a:avLst/>
          </a:prstGeom>
        </p:spPr>
        <p:txBody>
          <a:bodyPr wrap="square">
            <a:spAutoFit/>
          </a:bodyPr>
          <a:lstStyle/>
          <a:p>
            <a:pPr algn="ctr"/>
            <a:r>
              <a:rPr lang="en-US" sz="3200" b="1" dirty="0"/>
              <a:t>Signs and </a:t>
            </a:r>
            <a:r>
              <a:rPr lang="en-US" sz="3200" b="1" dirty="0" smtClean="0"/>
              <a:t>symptoms</a:t>
            </a:r>
          </a:p>
          <a:p>
            <a:pPr algn="ctr"/>
            <a:endParaRPr lang="en-US" sz="3200" b="1" dirty="0"/>
          </a:p>
          <a:p>
            <a:pPr algn="ctr"/>
            <a:endParaRPr lang="en-US" b="1" dirty="0"/>
          </a:p>
          <a:p>
            <a:r>
              <a:rPr lang="en-US" dirty="0"/>
              <a:t>Applied to the skin, it causes redness and </a:t>
            </a:r>
            <a:r>
              <a:rPr lang="en-US" dirty="0" err="1"/>
              <a:t>vesication</a:t>
            </a:r>
            <a:r>
              <a:rPr lang="en-US" dirty="0"/>
              <a:t>. </a:t>
            </a:r>
            <a:endParaRPr lang="en-US" dirty="0" smtClean="0"/>
          </a:p>
          <a:p>
            <a:endParaRPr lang="en-US" dirty="0"/>
          </a:p>
          <a:p>
            <a:r>
              <a:rPr lang="en-US" dirty="0" smtClean="0"/>
              <a:t>When </a:t>
            </a:r>
            <a:r>
              <a:rPr lang="en-US" dirty="0"/>
              <a:t>taken orally, the juice produces an acrid, bitter taste and burning pain in throat and stomach, salivation, stomatitis, vomiting, diarrhea, dilated pupils, tetanic convulsions, collapse and death. </a:t>
            </a:r>
            <a:endParaRPr lang="en-US" dirty="0" smtClean="0"/>
          </a:p>
          <a:p>
            <a:endParaRPr lang="en-US" dirty="0"/>
          </a:p>
          <a:p>
            <a:endParaRPr lang="en-US" dirty="0" smtClean="0"/>
          </a:p>
          <a:p>
            <a:r>
              <a:rPr lang="en-US" dirty="0" smtClean="0"/>
              <a:t>The </a:t>
            </a:r>
            <a:r>
              <a:rPr lang="en-US" dirty="0"/>
              <a:t>fatal period is 6 to 12 </a:t>
            </a:r>
            <a:r>
              <a:rPr lang="en-US" dirty="0" smtClean="0"/>
              <a:t>hours.</a:t>
            </a:r>
          </a:p>
          <a:p>
            <a:endParaRPr lang="en-US" dirty="0"/>
          </a:p>
          <a:p>
            <a:r>
              <a:rPr lang="en-US" dirty="0" smtClean="0"/>
              <a:t>Treatment </a:t>
            </a:r>
            <a:r>
              <a:rPr lang="en-US" dirty="0"/>
              <a:t>includes stomach wash, demulcents, and symptomatic </a:t>
            </a:r>
            <a:r>
              <a:rPr lang="en-US" dirty="0" smtClean="0"/>
              <a:t>treatment</a:t>
            </a:r>
            <a:endParaRPr lang="en-US" dirty="0"/>
          </a:p>
        </p:txBody>
      </p:sp>
    </p:spTree>
    <p:extLst>
      <p:ext uri="{BB962C8B-B14F-4D97-AF65-F5344CB8AC3E}">
        <p14:creationId xmlns:p14="http://schemas.microsoft.com/office/powerpoint/2010/main" val="67890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87482"/>
            <a:ext cx="8610600" cy="5355312"/>
          </a:xfrm>
          <a:prstGeom prst="rect">
            <a:avLst/>
          </a:prstGeom>
          <a:noFill/>
        </p:spPr>
        <p:txBody>
          <a:bodyPr wrap="square" rtlCol="0">
            <a:spAutoFit/>
          </a:bodyPr>
          <a:lstStyle/>
          <a:p>
            <a:r>
              <a:rPr lang="en-US" b="1" dirty="0" smtClean="0"/>
              <a:t>Toxic principle: </a:t>
            </a:r>
            <a:r>
              <a:rPr lang="en-US" b="1" dirty="0" err="1" smtClean="0">
                <a:solidFill>
                  <a:srgbClr val="FF0000"/>
                </a:solidFill>
              </a:rPr>
              <a:t>Abrin</a:t>
            </a:r>
            <a:r>
              <a:rPr lang="en-US" dirty="0"/>
              <a:t> is an extremely toxic </a:t>
            </a:r>
            <a:r>
              <a:rPr lang="en-US" dirty="0" err="1">
                <a:hlinkClick r:id="rId2" tooltip="Toxalbumin"/>
              </a:rPr>
              <a:t>toxalbumin</a:t>
            </a:r>
            <a:r>
              <a:rPr lang="en-US" dirty="0"/>
              <a:t> found in the </a:t>
            </a:r>
            <a:r>
              <a:rPr lang="en-US" dirty="0" smtClean="0"/>
              <a:t>seeds.</a:t>
            </a:r>
          </a:p>
          <a:p>
            <a:endParaRPr lang="en-US" dirty="0"/>
          </a:p>
          <a:p>
            <a:r>
              <a:rPr lang="en-US" dirty="0" smtClean="0"/>
              <a:t>	</a:t>
            </a:r>
            <a:r>
              <a:rPr lang="en-US" dirty="0" smtClean="0">
                <a:hlinkClick r:id="rId3" tooltip="Median lethal dose"/>
              </a:rPr>
              <a:t>Median </a:t>
            </a:r>
            <a:r>
              <a:rPr lang="en-US" dirty="0">
                <a:hlinkClick r:id="rId3" tooltip="Median lethal dose"/>
              </a:rPr>
              <a:t>lethal dose</a:t>
            </a:r>
            <a:r>
              <a:rPr lang="en-US" dirty="0"/>
              <a:t> </a:t>
            </a:r>
            <a:r>
              <a:rPr lang="en-US" dirty="0" smtClean="0"/>
              <a:t>: </a:t>
            </a:r>
          </a:p>
          <a:p>
            <a:endParaRPr lang="en-US" dirty="0"/>
          </a:p>
          <a:p>
            <a:r>
              <a:rPr lang="en-US" dirty="0" smtClean="0"/>
              <a:t>	</a:t>
            </a:r>
            <a:r>
              <a:rPr lang="en-US" b="1" dirty="0" smtClean="0">
                <a:solidFill>
                  <a:srgbClr val="7030A0"/>
                </a:solidFill>
              </a:rPr>
              <a:t>Mice</a:t>
            </a:r>
            <a:r>
              <a:rPr lang="en-US" dirty="0" smtClean="0"/>
              <a:t>: of </a:t>
            </a:r>
            <a:r>
              <a:rPr lang="en-US" dirty="0"/>
              <a:t>0.7 </a:t>
            </a:r>
            <a:r>
              <a:rPr lang="el-GR" dirty="0" smtClean="0"/>
              <a:t>μ</a:t>
            </a:r>
            <a:r>
              <a:rPr lang="en-US" dirty="0" smtClean="0"/>
              <a:t>g/kg body </a:t>
            </a:r>
            <a:r>
              <a:rPr lang="en-US" dirty="0"/>
              <a:t>mass </a:t>
            </a:r>
            <a:r>
              <a:rPr lang="en-US" dirty="0" smtClean="0"/>
              <a:t>(intravenously)</a:t>
            </a:r>
          </a:p>
          <a:p>
            <a:endParaRPr lang="en-US" dirty="0"/>
          </a:p>
          <a:p>
            <a:r>
              <a:rPr lang="en-US" dirty="0" smtClean="0"/>
              <a:t>		Approximately </a:t>
            </a:r>
            <a:r>
              <a:rPr lang="en-US" dirty="0"/>
              <a:t>31.4 times more toxic than </a:t>
            </a:r>
            <a:r>
              <a:rPr lang="en-US" dirty="0" smtClean="0">
                <a:hlinkClick r:id="rId4" tooltip="Ricin"/>
              </a:rPr>
              <a:t>ricin</a:t>
            </a:r>
            <a:r>
              <a:rPr lang="en-US" dirty="0" smtClean="0"/>
              <a:t>. </a:t>
            </a:r>
          </a:p>
          <a:p>
            <a:endParaRPr lang="en-US" dirty="0"/>
          </a:p>
          <a:p>
            <a:r>
              <a:rPr lang="en-US" dirty="0" smtClean="0"/>
              <a:t>	</a:t>
            </a:r>
            <a:r>
              <a:rPr lang="en-US" b="1" dirty="0" smtClean="0">
                <a:solidFill>
                  <a:srgbClr val="7030A0"/>
                </a:solidFill>
              </a:rPr>
              <a:t>Humans:</a:t>
            </a:r>
            <a:r>
              <a:rPr lang="en-US" dirty="0" smtClean="0"/>
              <a:t> 10 </a:t>
            </a:r>
            <a:r>
              <a:rPr lang="en-US" dirty="0"/>
              <a:t>to 1000 </a:t>
            </a:r>
            <a:r>
              <a:rPr lang="el-GR" dirty="0"/>
              <a:t> μ</a:t>
            </a:r>
            <a:r>
              <a:rPr lang="en-US" dirty="0"/>
              <a:t>g/kg body mass </a:t>
            </a:r>
            <a:r>
              <a:rPr lang="en-US" dirty="0" smtClean="0"/>
              <a:t>(ingested)</a:t>
            </a:r>
          </a:p>
          <a:p>
            <a:endParaRPr lang="en-US" dirty="0" smtClean="0"/>
          </a:p>
          <a:p>
            <a:r>
              <a:rPr lang="en-US" dirty="0"/>
              <a:t>	</a:t>
            </a:r>
            <a:r>
              <a:rPr lang="en-US" dirty="0" smtClean="0"/>
              <a:t>	3.3 </a:t>
            </a:r>
            <a:r>
              <a:rPr lang="el-GR" dirty="0"/>
              <a:t>μ</a:t>
            </a:r>
            <a:r>
              <a:rPr lang="en-US" dirty="0"/>
              <a:t>g/kg body mass </a:t>
            </a:r>
            <a:r>
              <a:rPr lang="en-US" dirty="0" smtClean="0"/>
              <a:t>(inhaled)</a:t>
            </a:r>
          </a:p>
          <a:p>
            <a:r>
              <a:rPr lang="en-US" dirty="0"/>
              <a:t>	</a:t>
            </a:r>
            <a:endParaRPr lang="en-US" dirty="0" smtClean="0"/>
          </a:p>
          <a:p>
            <a:r>
              <a:rPr lang="en-US" dirty="0"/>
              <a:t>	</a:t>
            </a:r>
            <a:r>
              <a:rPr lang="en-US" dirty="0" smtClean="0"/>
              <a:t>Horses: Sixty gram powdered seeds can kill</a:t>
            </a:r>
          </a:p>
          <a:p>
            <a:endParaRPr lang="en-US" dirty="0" smtClean="0"/>
          </a:p>
          <a:p>
            <a:r>
              <a:rPr lang="en-US" dirty="0" smtClean="0"/>
              <a:t>	Cattle and goat are more resistant by oral administration (</a:t>
            </a:r>
            <a:r>
              <a:rPr lang="en-US" dirty="0" err="1" smtClean="0"/>
              <a:t>Parentral</a:t>
            </a:r>
            <a:r>
              <a:rPr lang="en-US" dirty="0" smtClean="0"/>
              <a:t> decorticated</a:t>
            </a:r>
          </a:p>
          <a:p>
            <a:r>
              <a:rPr lang="en-US" dirty="0"/>
              <a:t>	</a:t>
            </a:r>
            <a:r>
              <a:rPr lang="en-US" dirty="0" smtClean="0"/>
              <a:t>seeds i.e. 0.6 mg/kg) fatal to cattle</a:t>
            </a:r>
          </a:p>
          <a:p>
            <a:endParaRPr lang="en-US" dirty="0"/>
          </a:p>
          <a:p>
            <a:endParaRPr lang="en-US" dirty="0" smtClean="0"/>
          </a:p>
          <a:p>
            <a:pPr algn="ctr"/>
            <a:r>
              <a:rPr lang="en-US" b="1" dirty="0">
                <a:solidFill>
                  <a:srgbClr val="C00000"/>
                </a:solidFill>
              </a:rPr>
              <a:t>Ingestion of a single seed, well chewed, can be fatal to both adults and children</a:t>
            </a:r>
          </a:p>
        </p:txBody>
      </p:sp>
    </p:spTree>
    <p:extLst>
      <p:ext uri="{BB962C8B-B14F-4D97-AF65-F5344CB8AC3E}">
        <p14:creationId xmlns:p14="http://schemas.microsoft.com/office/powerpoint/2010/main" val="275278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4047262"/>
          </a:xfrm>
          <a:prstGeom prst="rect">
            <a:avLst/>
          </a:prstGeom>
          <a:noFill/>
        </p:spPr>
        <p:txBody>
          <a:bodyPr wrap="square" rtlCol="0">
            <a:spAutoFit/>
          </a:bodyPr>
          <a:lstStyle/>
          <a:p>
            <a:pPr algn="just">
              <a:spcBef>
                <a:spcPct val="50000"/>
              </a:spcBef>
            </a:pPr>
            <a:r>
              <a:rPr lang="en-US" sz="3200" b="1" dirty="0">
                <a:latin typeface="+mj-lt"/>
              </a:rPr>
              <a:t>Animals affected</a:t>
            </a:r>
            <a:r>
              <a:rPr lang="en-US" b="1" dirty="0" smtClean="0">
                <a:latin typeface="+mj-lt"/>
              </a:rPr>
              <a:t>:</a:t>
            </a:r>
          </a:p>
          <a:p>
            <a:pPr algn="just">
              <a:spcBef>
                <a:spcPct val="50000"/>
              </a:spcBef>
            </a:pPr>
            <a:endParaRPr lang="en-US" b="1" dirty="0">
              <a:latin typeface="+mj-lt"/>
            </a:endParaRPr>
          </a:p>
          <a:p>
            <a:pPr algn="just"/>
            <a:r>
              <a:rPr lang="en-US" dirty="0" smtClean="0">
                <a:latin typeface="+mj-lt"/>
              </a:rPr>
              <a:t>	All </a:t>
            </a:r>
            <a:r>
              <a:rPr lang="en-US" dirty="0">
                <a:latin typeface="+mj-lt"/>
              </a:rPr>
              <a:t>species of animals. </a:t>
            </a:r>
            <a:endParaRPr lang="en-US" dirty="0" smtClean="0">
              <a:latin typeface="+mj-lt"/>
            </a:endParaRPr>
          </a:p>
          <a:p>
            <a:pPr algn="just"/>
            <a:r>
              <a:rPr lang="en-US" dirty="0">
                <a:latin typeface="+mj-lt"/>
              </a:rPr>
              <a:t>	</a:t>
            </a:r>
            <a:endParaRPr lang="en-US" dirty="0" smtClean="0">
              <a:latin typeface="+mj-lt"/>
            </a:endParaRPr>
          </a:p>
          <a:p>
            <a:pPr algn="just"/>
            <a:r>
              <a:rPr lang="en-US" dirty="0">
                <a:latin typeface="+mj-lt"/>
              </a:rPr>
              <a:t>	</a:t>
            </a:r>
            <a:r>
              <a:rPr lang="en-US" dirty="0" smtClean="0">
                <a:latin typeface="+mj-lt"/>
              </a:rPr>
              <a:t>Cattle </a:t>
            </a:r>
            <a:r>
              <a:rPr lang="en-US" dirty="0">
                <a:latin typeface="+mj-lt"/>
              </a:rPr>
              <a:t>are generally poisoned for revenge </a:t>
            </a:r>
            <a:r>
              <a:rPr lang="en-US" dirty="0" smtClean="0">
                <a:latin typeface="+mj-lt"/>
              </a:rPr>
              <a:t>by leather </a:t>
            </a:r>
            <a:r>
              <a:rPr lang="en-US" dirty="0">
                <a:latin typeface="+mj-lt"/>
              </a:rPr>
              <a:t>workers to obtain </a:t>
            </a:r>
            <a:r>
              <a:rPr lang="en-US" dirty="0" smtClean="0">
                <a:latin typeface="+mj-lt"/>
              </a:rPr>
              <a:t>the</a:t>
            </a:r>
          </a:p>
          <a:p>
            <a:pPr algn="just"/>
            <a:r>
              <a:rPr lang="en-US" dirty="0">
                <a:latin typeface="+mj-lt"/>
              </a:rPr>
              <a:t>	</a:t>
            </a:r>
            <a:r>
              <a:rPr lang="en-US" dirty="0" smtClean="0">
                <a:latin typeface="+mj-lt"/>
              </a:rPr>
              <a:t>hides </a:t>
            </a:r>
            <a:r>
              <a:rPr lang="en-US" dirty="0">
                <a:latin typeface="+mj-lt"/>
              </a:rPr>
              <a:t>cheaply. (Malicious poisoning</a:t>
            </a:r>
            <a:r>
              <a:rPr lang="en-US" dirty="0" smtClean="0">
                <a:latin typeface="+mj-lt"/>
              </a:rPr>
              <a:t>)</a:t>
            </a:r>
          </a:p>
          <a:p>
            <a:pPr algn="just"/>
            <a:endParaRPr lang="en-US" dirty="0">
              <a:latin typeface="+mj-lt"/>
            </a:endParaRPr>
          </a:p>
          <a:p>
            <a:pPr algn="just"/>
            <a:endParaRPr lang="en-US" dirty="0" smtClean="0">
              <a:latin typeface="+mj-lt"/>
            </a:endParaRPr>
          </a:p>
          <a:p>
            <a:pPr algn="just"/>
            <a:endParaRPr lang="en-US" dirty="0">
              <a:latin typeface="+mj-lt"/>
            </a:endParaRPr>
          </a:p>
          <a:p>
            <a:pPr algn="just"/>
            <a:r>
              <a:rPr lang="en-US" dirty="0"/>
              <a:t>Ecology </a:t>
            </a:r>
          </a:p>
          <a:p>
            <a:pPr algn="just"/>
            <a:r>
              <a:rPr lang="en-US" dirty="0" smtClean="0">
                <a:latin typeface="+mj-lt"/>
              </a:rPr>
              <a:t>	</a:t>
            </a:r>
            <a:r>
              <a:rPr lang="en-US" i="1" dirty="0" err="1"/>
              <a:t>Abrus</a:t>
            </a:r>
            <a:r>
              <a:rPr lang="en-US" i="1" dirty="0"/>
              <a:t> </a:t>
            </a:r>
            <a:r>
              <a:rPr lang="en-US" i="1" dirty="0" err="1"/>
              <a:t>precatorius</a:t>
            </a:r>
            <a:r>
              <a:rPr lang="en-US" dirty="0"/>
              <a:t> is a severely </a:t>
            </a:r>
            <a:r>
              <a:rPr lang="en-US" dirty="0">
                <a:hlinkClick r:id="rId2" tooltip="Invasive species"/>
              </a:rPr>
              <a:t>invasive</a:t>
            </a:r>
            <a:r>
              <a:rPr lang="en-US" dirty="0"/>
              <a:t> plant in warm temperate to tropical regions, so much so that it has become effectively </a:t>
            </a:r>
            <a:r>
              <a:rPr lang="en-US" dirty="0" err="1">
                <a:hlinkClick r:id="rId3" tooltip="Pantropical"/>
              </a:rPr>
              <a:t>pantropical</a:t>
            </a:r>
            <a:r>
              <a:rPr lang="en-US" dirty="0"/>
              <a:t> in distribution</a:t>
            </a:r>
            <a:endParaRPr lang="en-US" dirty="0">
              <a:latin typeface="+mj-lt"/>
            </a:endParaRPr>
          </a:p>
        </p:txBody>
      </p:sp>
    </p:spTree>
    <p:extLst>
      <p:ext uri="{BB962C8B-B14F-4D97-AF65-F5344CB8AC3E}">
        <p14:creationId xmlns:p14="http://schemas.microsoft.com/office/powerpoint/2010/main" val="277209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229600" cy="646331"/>
          </a:xfrm>
          <a:prstGeom prst="rect">
            <a:avLst/>
          </a:prstGeom>
          <a:noFill/>
        </p:spPr>
        <p:txBody>
          <a:bodyPr wrap="square" rtlCol="0">
            <a:spAutoFit/>
          </a:bodyPr>
          <a:lstStyle/>
          <a:p>
            <a:pPr algn="ctr"/>
            <a:r>
              <a:rPr lang="en-US" sz="3600" b="1" dirty="0" smtClean="0"/>
              <a:t>Mechanism of Toxicity</a:t>
            </a:r>
            <a:endParaRPr lang="en-US" sz="3600" b="1" dirty="0"/>
          </a:p>
        </p:txBody>
      </p:sp>
      <p:sp>
        <p:nvSpPr>
          <p:cNvPr id="3" name="TextBox 2"/>
          <p:cNvSpPr txBox="1"/>
          <p:nvPr/>
        </p:nvSpPr>
        <p:spPr>
          <a:xfrm>
            <a:off x="381000" y="762000"/>
            <a:ext cx="8229600" cy="5909310"/>
          </a:xfrm>
          <a:prstGeom prst="rect">
            <a:avLst/>
          </a:prstGeom>
          <a:noFill/>
        </p:spPr>
        <p:txBody>
          <a:bodyPr wrap="square" rtlCol="0">
            <a:spAutoFit/>
          </a:bodyPr>
          <a:lstStyle/>
          <a:p>
            <a:r>
              <a:rPr lang="en-US" dirty="0" err="1" smtClean="0"/>
              <a:t>Abrin</a:t>
            </a:r>
            <a:r>
              <a:rPr lang="en-US" dirty="0" smtClean="0"/>
              <a:t> (</a:t>
            </a:r>
            <a:r>
              <a:rPr lang="en-US" dirty="0" err="1" smtClean="0"/>
              <a:t>Toxalbumin</a:t>
            </a:r>
            <a:r>
              <a:rPr lang="en-US" dirty="0" smtClean="0"/>
              <a:t>/</a:t>
            </a:r>
            <a:r>
              <a:rPr lang="en-US" dirty="0" err="1" smtClean="0"/>
              <a:t>phytoprotein</a:t>
            </a:r>
            <a:r>
              <a:rPr lang="en-US" dirty="0" smtClean="0"/>
              <a:t>)</a:t>
            </a:r>
          </a:p>
          <a:p>
            <a:endParaRPr lang="en-US" dirty="0"/>
          </a:p>
          <a:p>
            <a:r>
              <a:rPr lang="en-US" dirty="0" smtClean="0"/>
              <a:t>	Not affected by gastric juices</a:t>
            </a:r>
          </a:p>
          <a:p>
            <a:r>
              <a:rPr lang="en-US" dirty="0"/>
              <a:t>	</a:t>
            </a:r>
            <a:endParaRPr lang="en-US" dirty="0" smtClean="0"/>
          </a:p>
          <a:p>
            <a:r>
              <a:rPr lang="en-US" dirty="0"/>
              <a:t>	</a:t>
            </a:r>
            <a:r>
              <a:rPr lang="en-US" dirty="0" smtClean="0"/>
              <a:t>Potent </a:t>
            </a:r>
            <a:r>
              <a:rPr lang="en-US" dirty="0" err="1" smtClean="0"/>
              <a:t>cytotoxin</a:t>
            </a:r>
            <a:endParaRPr lang="en-US" dirty="0" smtClean="0"/>
          </a:p>
          <a:p>
            <a:endParaRPr lang="en-US" dirty="0"/>
          </a:p>
          <a:p>
            <a:r>
              <a:rPr lang="en-US" dirty="0" smtClean="0"/>
              <a:t>	</a:t>
            </a:r>
          </a:p>
          <a:p>
            <a:r>
              <a:rPr lang="en-US" dirty="0" err="1"/>
              <a:t>Abrin</a:t>
            </a:r>
            <a:r>
              <a:rPr lang="en-US" dirty="0"/>
              <a:t> </a:t>
            </a:r>
            <a:r>
              <a:rPr lang="en-US" dirty="0" smtClean="0"/>
              <a:t>a </a:t>
            </a:r>
            <a:r>
              <a:rPr lang="en-US" dirty="0"/>
              <a:t>type 2 ribosome-inactivating protein </a:t>
            </a:r>
            <a:endParaRPr lang="en-US" dirty="0" smtClean="0"/>
          </a:p>
          <a:p>
            <a:endParaRPr lang="en-US" dirty="0"/>
          </a:p>
          <a:p>
            <a:r>
              <a:rPr lang="en-US" dirty="0" smtClean="0"/>
              <a:t>The </a:t>
            </a:r>
            <a:r>
              <a:rPr lang="en-US" dirty="0"/>
              <a:t>toxic effect of </a:t>
            </a:r>
            <a:r>
              <a:rPr lang="en-US" dirty="0" err="1"/>
              <a:t>abrin</a:t>
            </a:r>
            <a:r>
              <a:rPr lang="en-US" dirty="0"/>
              <a:t> is due to an intracellular, multi-step </a:t>
            </a:r>
            <a:r>
              <a:rPr lang="en-US" dirty="0" smtClean="0"/>
              <a:t>process by </a:t>
            </a:r>
            <a:r>
              <a:rPr lang="en-US" dirty="0"/>
              <a:t>binding to and penetrating the cells of the body, </a:t>
            </a:r>
            <a:endParaRPr lang="en-US" dirty="0" smtClean="0"/>
          </a:p>
          <a:p>
            <a:r>
              <a:rPr lang="en-US" dirty="0"/>
              <a:t>	</a:t>
            </a:r>
            <a:r>
              <a:rPr lang="en-US" dirty="0" smtClean="0"/>
              <a:t>inhibiting </a:t>
            </a:r>
            <a:r>
              <a:rPr lang="en-US" dirty="0"/>
              <a:t>cell protein synthesis after being transported to the endoplasmic reticulum (ER). </a:t>
            </a:r>
            <a:endParaRPr lang="en-US" dirty="0" smtClean="0"/>
          </a:p>
          <a:p>
            <a:endParaRPr lang="en-US" dirty="0"/>
          </a:p>
          <a:p>
            <a:r>
              <a:rPr lang="en-US" dirty="0" smtClean="0">
                <a:hlinkClick r:id="rId2" tooltip="28S ribosomal RNA"/>
              </a:rPr>
              <a:t>Binds with 28S </a:t>
            </a:r>
            <a:r>
              <a:rPr lang="en-US" dirty="0" err="1">
                <a:hlinkClick r:id="rId2" tooltip="28S ribosomal RNA"/>
              </a:rPr>
              <a:t>rRNA</a:t>
            </a:r>
            <a:r>
              <a:rPr lang="en-US" dirty="0"/>
              <a:t> of the large ribosomal subunit of a ribosome on or near the ER, inhibiting the regular process of cellular protein synthesis</a:t>
            </a:r>
            <a:r>
              <a:rPr lang="en-US" dirty="0" smtClean="0"/>
              <a:t>.</a:t>
            </a:r>
          </a:p>
          <a:p>
            <a:endParaRPr lang="en-US" dirty="0"/>
          </a:p>
          <a:p>
            <a:r>
              <a:rPr lang="en-US" dirty="0" smtClean="0"/>
              <a:t>Causes agglutination of red blood cells</a:t>
            </a:r>
          </a:p>
          <a:p>
            <a:endParaRPr lang="en-US" dirty="0"/>
          </a:p>
          <a:p>
            <a:pPr algn="just"/>
            <a:r>
              <a:rPr lang="en-US" b="1" dirty="0" err="1" smtClean="0">
                <a:solidFill>
                  <a:srgbClr val="C00000"/>
                </a:solidFill>
              </a:rPr>
              <a:t>Abrin</a:t>
            </a:r>
            <a:r>
              <a:rPr lang="en-US" b="1" dirty="0" smtClean="0">
                <a:solidFill>
                  <a:srgbClr val="C00000"/>
                </a:solidFill>
              </a:rPr>
              <a:t> probably, because of peculiar binding potential is selectively transported (</a:t>
            </a:r>
            <a:r>
              <a:rPr lang="en-US" b="1" dirty="0" smtClean="0">
                <a:solidFill>
                  <a:srgbClr val="0070C0"/>
                </a:solidFill>
              </a:rPr>
              <a:t>suicide transport</a:t>
            </a:r>
            <a:r>
              <a:rPr lang="en-US" b="1" dirty="0" smtClean="0">
                <a:solidFill>
                  <a:srgbClr val="C00000"/>
                </a:solidFill>
              </a:rPr>
              <a:t>) by the neurons</a:t>
            </a:r>
            <a:endParaRPr lang="en-US" b="1" dirty="0">
              <a:solidFill>
                <a:srgbClr val="C00000"/>
              </a:solidFill>
            </a:endParaRPr>
          </a:p>
        </p:txBody>
      </p:sp>
    </p:spTree>
    <p:extLst>
      <p:ext uri="{BB962C8B-B14F-4D97-AF65-F5344CB8AC3E}">
        <p14:creationId xmlns:p14="http://schemas.microsoft.com/office/powerpoint/2010/main" val="29925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696200" cy="646331"/>
          </a:xfrm>
          <a:prstGeom prst="rect">
            <a:avLst/>
          </a:prstGeom>
          <a:noFill/>
        </p:spPr>
        <p:txBody>
          <a:bodyPr wrap="square" rtlCol="0">
            <a:spAutoFit/>
          </a:bodyPr>
          <a:lstStyle/>
          <a:p>
            <a:pPr algn="ctr"/>
            <a:r>
              <a:rPr lang="en-US" sz="3600" b="1" dirty="0" smtClean="0"/>
              <a:t>Clinical Signs</a:t>
            </a:r>
            <a:endParaRPr lang="en-US" b="1" dirty="0"/>
          </a:p>
        </p:txBody>
      </p:sp>
      <p:sp>
        <p:nvSpPr>
          <p:cNvPr id="3" name="TextBox 2"/>
          <p:cNvSpPr txBox="1"/>
          <p:nvPr/>
        </p:nvSpPr>
        <p:spPr>
          <a:xfrm>
            <a:off x="228600" y="1219200"/>
            <a:ext cx="8610600" cy="5078313"/>
          </a:xfrm>
          <a:prstGeom prst="rect">
            <a:avLst/>
          </a:prstGeom>
          <a:noFill/>
        </p:spPr>
        <p:txBody>
          <a:bodyPr wrap="square" rtlCol="0">
            <a:spAutoFit/>
          </a:bodyPr>
          <a:lstStyle/>
          <a:p>
            <a:r>
              <a:rPr lang="en-US" dirty="0"/>
              <a:t>The major symptoms of </a:t>
            </a:r>
            <a:r>
              <a:rPr lang="en-US" dirty="0" err="1"/>
              <a:t>abrin</a:t>
            </a:r>
            <a:r>
              <a:rPr lang="en-US" dirty="0"/>
              <a:t> poisoning depend on the route of exposure and the dose </a:t>
            </a:r>
            <a:r>
              <a:rPr lang="en-US" dirty="0" smtClean="0"/>
              <a:t>received.</a:t>
            </a:r>
          </a:p>
          <a:p>
            <a:endParaRPr lang="en-US" dirty="0"/>
          </a:p>
          <a:p>
            <a:r>
              <a:rPr lang="en-US" dirty="0" smtClean="0"/>
              <a:t>In </a:t>
            </a:r>
            <a:r>
              <a:rPr lang="en-US" dirty="0"/>
              <a:t>general, symptoms can appear anywhere between several hours to several days after exposure. </a:t>
            </a:r>
            <a:endParaRPr lang="en-US" dirty="0" smtClean="0"/>
          </a:p>
          <a:p>
            <a:endParaRPr lang="en-US" dirty="0"/>
          </a:p>
          <a:p>
            <a:r>
              <a:rPr lang="en-US" dirty="0" smtClean="0"/>
              <a:t>Initial </a:t>
            </a:r>
            <a:r>
              <a:rPr lang="en-US" dirty="0"/>
              <a:t>symptoms of </a:t>
            </a:r>
            <a:r>
              <a:rPr lang="en-US" dirty="0" err="1"/>
              <a:t>abrin</a:t>
            </a:r>
            <a:r>
              <a:rPr lang="en-US" dirty="0"/>
              <a:t> poisoning by inhalation may occur within 8 </a:t>
            </a:r>
            <a:r>
              <a:rPr lang="en-US" dirty="0" smtClean="0"/>
              <a:t>h </a:t>
            </a:r>
            <a:r>
              <a:rPr lang="en-US" dirty="0"/>
              <a:t>of exposure but a more typical time course is 18–24 hours; </a:t>
            </a:r>
            <a:endParaRPr lang="en-US" dirty="0" smtClean="0"/>
          </a:p>
          <a:p>
            <a:endParaRPr lang="en-US" dirty="0"/>
          </a:p>
          <a:p>
            <a:r>
              <a:rPr lang="en-US" dirty="0" smtClean="0"/>
              <a:t>Fatal </a:t>
            </a:r>
            <a:r>
              <a:rPr lang="en-US" dirty="0"/>
              <a:t>within 36–72 hours. </a:t>
            </a:r>
            <a:endParaRPr lang="en-US" dirty="0" smtClean="0"/>
          </a:p>
          <a:p>
            <a:endParaRPr lang="en-US" dirty="0"/>
          </a:p>
          <a:p>
            <a:endParaRPr lang="en-US" dirty="0" smtClean="0"/>
          </a:p>
          <a:p>
            <a:r>
              <a:rPr lang="en-US" dirty="0" smtClean="0"/>
              <a:t>Following </a:t>
            </a:r>
            <a:r>
              <a:rPr lang="en-US" dirty="0"/>
              <a:t>ingestion of </a:t>
            </a:r>
            <a:r>
              <a:rPr lang="en-US" dirty="0" err="1"/>
              <a:t>abrin</a:t>
            </a:r>
            <a:r>
              <a:rPr lang="en-US" dirty="0"/>
              <a:t>, initial symptoms usually occur rapidly, but can take up to five days to </a:t>
            </a:r>
            <a:r>
              <a:rPr lang="en-US" dirty="0" smtClean="0"/>
              <a:t>appear.</a:t>
            </a:r>
          </a:p>
          <a:p>
            <a:endParaRPr lang="en-US" dirty="0"/>
          </a:p>
          <a:p>
            <a:r>
              <a:rPr lang="en-US" dirty="0"/>
              <a:t>The later signs and symptoms of exposure are caused by </a:t>
            </a:r>
            <a:r>
              <a:rPr lang="en-US" dirty="0" err="1"/>
              <a:t>abrin's</a:t>
            </a:r>
            <a:r>
              <a:rPr lang="en-US" dirty="0"/>
              <a:t> cytotoxic effects, killing cells in the kidney, liver, adrenal glands, and central nervous system</a:t>
            </a:r>
          </a:p>
          <a:p>
            <a:endParaRPr lang="en-US" dirty="0"/>
          </a:p>
        </p:txBody>
      </p:sp>
    </p:spTree>
    <p:extLst>
      <p:ext uri="{BB962C8B-B14F-4D97-AF65-F5344CB8AC3E}">
        <p14:creationId xmlns:p14="http://schemas.microsoft.com/office/powerpoint/2010/main" val="306089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4495800" cy="4893647"/>
          </a:xfrm>
          <a:prstGeom prst="rect">
            <a:avLst/>
          </a:prstGeom>
          <a:noFill/>
        </p:spPr>
        <p:txBody>
          <a:bodyPr wrap="square" rtlCol="0">
            <a:spAutoFit/>
          </a:bodyPr>
          <a:lstStyle/>
          <a:p>
            <a:pPr marL="342900" indent="-342900">
              <a:buFont typeface="Arial" pitchFamily="34" charset="0"/>
              <a:buChar char="•"/>
            </a:pPr>
            <a:r>
              <a:rPr lang="en-US" sz="2400" b="1" dirty="0" smtClean="0">
                <a:solidFill>
                  <a:srgbClr val="C00000"/>
                </a:solidFill>
              </a:rPr>
              <a:t>Salivation</a:t>
            </a:r>
          </a:p>
          <a:p>
            <a:pPr marL="342900" indent="-342900">
              <a:buFont typeface="Arial" pitchFamily="34" charset="0"/>
              <a:buChar char="•"/>
            </a:pPr>
            <a:r>
              <a:rPr lang="en-US" sz="2400" b="1" dirty="0" smtClean="0">
                <a:solidFill>
                  <a:srgbClr val="C00000"/>
                </a:solidFill>
              </a:rPr>
              <a:t>Nasal discharge</a:t>
            </a:r>
          </a:p>
          <a:p>
            <a:pPr marL="342900" indent="-342900">
              <a:buFont typeface="Arial" pitchFamily="34" charset="0"/>
              <a:buChar char="•"/>
            </a:pPr>
            <a:r>
              <a:rPr lang="en-US" sz="2400" b="1" dirty="0" smtClean="0">
                <a:solidFill>
                  <a:srgbClr val="C00000"/>
                </a:solidFill>
              </a:rPr>
              <a:t>Nausea</a:t>
            </a:r>
          </a:p>
          <a:p>
            <a:pPr marL="342900" indent="-342900">
              <a:buFont typeface="Arial" pitchFamily="34" charset="0"/>
              <a:buChar char="•"/>
            </a:pPr>
            <a:r>
              <a:rPr lang="en-US" sz="2400" b="1" dirty="0" err="1" smtClean="0">
                <a:solidFill>
                  <a:srgbClr val="C00000"/>
                </a:solidFill>
              </a:rPr>
              <a:t>Vomition</a:t>
            </a:r>
            <a:endParaRPr lang="en-US" sz="2400" b="1" dirty="0" smtClean="0">
              <a:solidFill>
                <a:srgbClr val="C00000"/>
              </a:solidFill>
            </a:endParaRPr>
          </a:p>
          <a:p>
            <a:pPr marL="342900" indent="-342900">
              <a:buFont typeface="Arial" pitchFamily="34" charset="0"/>
              <a:buChar char="•"/>
            </a:pPr>
            <a:r>
              <a:rPr lang="en-US" sz="2400" b="1" dirty="0" smtClean="0">
                <a:solidFill>
                  <a:srgbClr val="C00000"/>
                </a:solidFill>
              </a:rPr>
              <a:t>Profuse hemorrhagic </a:t>
            </a:r>
            <a:r>
              <a:rPr lang="en-US" sz="2400" b="1" dirty="0" err="1" smtClean="0">
                <a:solidFill>
                  <a:srgbClr val="C00000"/>
                </a:solidFill>
              </a:rPr>
              <a:t>diarrhoea</a:t>
            </a:r>
            <a:endParaRPr lang="en-US" sz="2400" b="1" dirty="0" smtClean="0">
              <a:solidFill>
                <a:srgbClr val="C00000"/>
              </a:solidFill>
            </a:endParaRPr>
          </a:p>
          <a:p>
            <a:pPr marL="342900" indent="-342900">
              <a:buFont typeface="Arial" pitchFamily="34" charset="0"/>
              <a:buChar char="•"/>
            </a:pPr>
            <a:r>
              <a:rPr lang="en-US" sz="2400" b="1" dirty="0" smtClean="0">
                <a:solidFill>
                  <a:srgbClr val="C00000"/>
                </a:solidFill>
              </a:rPr>
              <a:t>Watery feces</a:t>
            </a:r>
          </a:p>
          <a:p>
            <a:pPr marL="342900" indent="-342900">
              <a:buFont typeface="Arial" pitchFamily="34" charset="0"/>
              <a:buChar char="•"/>
            </a:pPr>
            <a:r>
              <a:rPr lang="en-US" sz="2400" b="1" dirty="0" smtClean="0">
                <a:solidFill>
                  <a:srgbClr val="C00000"/>
                </a:solidFill>
              </a:rPr>
              <a:t>Ulcerative lesions in  mouth and </a:t>
            </a:r>
            <a:r>
              <a:rPr lang="en-US" sz="2400" b="1" dirty="0" err="1" smtClean="0">
                <a:solidFill>
                  <a:srgbClr val="C00000"/>
                </a:solidFill>
              </a:rPr>
              <a:t>oesophagus</a:t>
            </a:r>
            <a:endParaRPr lang="en-US" sz="2400" b="1" dirty="0" smtClean="0">
              <a:solidFill>
                <a:srgbClr val="C00000"/>
              </a:solidFill>
            </a:endParaRPr>
          </a:p>
          <a:p>
            <a:pPr marL="342900" indent="-342900">
              <a:buFont typeface="Arial" pitchFamily="34" charset="0"/>
              <a:buChar char="•"/>
            </a:pPr>
            <a:r>
              <a:rPr lang="en-US" sz="2400" b="1" dirty="0" smtClean="0">
                <a:solidFill>
                  <a:srgbClr val="C00000"/>
                </a:solidFill>
              </a:rPr>
              <a:t>Painful swelling around area of implant</a:t>
            </a:r>
          </a:p>
          <a:p>
            <a:pPr marL="342900" indent="-342900">
              <a:buFont typeface="Arial" pitchFamily="34" charset="0"/>
              <a:buChar char="•"/>
            </a:pPr>
            <a:r>
              <a:rPr lang="en-US" sz="2400" b="1" dirty="0" smtClean="0">
                <a:solidFill>
                  <a:srgbClr val="C00000"/>
                </a:solidFill>
              </a:rPr>
              <a:t>Enlargement of regional lymph nodes</a:t>
            </a:r>
          </a:p>
          <a:p>
            <a:pPr marL="342900" indent="-342900">
              <a:buFont typeface="Arial" pitchFamily="34" charset="0"/>
              <a:buChar char="•"/>
            </a:pPr>
            <a:r>
              <a:rPr lang="en-US" sz="2400" b="1" dirty="0" smtClean="0">
                <a:solidFill>
                  <a:srgbClr val="C00000"/>
                </a:solidFill>
              </a:rPr>
              <a:t>Increased body temperatur</a:t>
            </a:r>
            <a:r>
              <a:rPr lang="en-US" sz="2400" b="1" dirty="0" smtClean="0"/>
              <a:t>e</a:t>
            </a:r>
          </a:p>
        </p:txBody>
      </p:sp>
      <p:sp>
        <p:nvSpPr>
          <p:cNvPr id="3" name="TextBox 2"/>
          <p:cNvSpPr txBox="1"/>
          <p:nvPr/>
        </p:nvSpPr>
        <p:spPr>
          <a:xfrm>
            <a:off x="5257800" y="914400"/>
            <a:ext cx="3352800" cy="3693319"/>
          </a:xfrm>
          <a:prstGeom prst="rect">
            <a:avLst/>
          </a:prstGeom>
          <a:noFill/>
        </p:spPr>
        <p:txBody>
          <a:bodyPr wrap="square" rtlCol="0">
            <a:spAutoFit/>
          </a:bodyPr>
          <a:lstStyle/>
          <a:p>
            <a:pPr marL="342900" indent="-342900">
              <a:buFont typeface="Arial" pitchFamily="34" charset="0"/>
              <a:buChar char="•"/>
            </a:pPr>
            <a:r>
              <a:rPr lang="en-US" sz="2400" b="1" dirty="0">
                <a:solidFill>
                  <a:srgbClr val="0070C0"/>
                </a:solidFill>
              </a:rPr>
              <a:t>Stiffness of muscle</a:t>
            </a:r>
          </a:p>
          <a:p>
            <a:pPr marL="342900" indent="-342900">
              <a:buFont typeface="Arial" pitchFamily="34" charset="0"/>
              <a:buChar char="•"/>
            </a:pPr>
            <a:r>
              <a:rPr lang="en-US" sz="2400" b="1" dirty="0">
                <a:solidFill>
                  <a:srgbClr val="0070C0"/>
                </a:solidFill>
              </a:rPr>
              <a:t>Incoordination</a:t>
            </a:r>
          </a:p>
          <a:p>
            <a:pPr marL="342900" indent="-342900">
              <a:buFont typeface="Arial" pitchFamily="34" charset="0"/>
              <a:buChar char="•"/>
            </a:pPr>
            <a:r>
              <a:rPr lang="en-US" sz="2400" b="1" dirty="0">
                <a:solidFill>
                  <a:srgbClr val="0070C0"/>
                </a:solidFill>
              </a:rPr>
              <a:t>Ataxia</a:t>
            </a:r>
          </a:p>
          <a:p>
            <a:pPr marL="342900" indent="-342900">
              <a:buFont typeface="Arial" pitchFamily="34" charset="0"/>
              <a:buChar char="•"/>
            </a:pPr>
            <a:r>
              <a:rPr lang="en-US" sz="2400" b="1" dirty="0">
                <a:solidFill>
                  <a:srgbClr val="0070C0"/>
                </a:solidFill>
              </a:rPr>
              <a:t>Muscular spasms</a:t>
            </a:r>
          </a:p>
          <a:p>
            <a:pPr marL="342900" indent="-342900">
              <a:buFont typeface="Arial" pitchFamily="34" charset="0"/>
              <a:buChar char="•"/>
            </a:pPr>
            <a:r>
              <a:rPr lang="en-US" sz="2400" b="1" dirty="0">
                <a:solidFill>
                  <a:srgbClr val="0070C0"/>
                </a:solidFill>
              </a:rPr>
              <a:t>Trembling</a:t>
            </a:r>
          </a:p>
          <a:p>
            <a:pPr marL="342900" indent="-342900">
              <a:buFont typeface="Arial" pitchFamily="34" charset="0"/>
              <a:buChar char="•"/>
            </a:pPr>
            <a:r>
              <a:rPr lang="en-US" sz="2400" b="1" dirty="0">
                <a:solidFill>
                  <a:srgbClr val="0070C0"/>
                </a:solidFill>
              </a:rPr>
              <a:t>Convulsions</a:t>
            </a:r>
          </a:p>
          <a:p>
            <a:pPr marL="342900" indent="-342900">
              <a:buFont typeface="Arial" pitchFamily="34" charset="0"/>
              <a:buChar char="•"/>
            </a:pPr>
            <a:r>
              <a:rPr lang="en-US" sz="2400" b="1" dirty="0">
                <a:solidFill>
                  <a:srgbClr val="0070C0"/>
                </a:solidFill>
              </a:rPr>
              <a:t>Paralysis</a:t>
            </a:r>
          </a:p>
          <a:p>
            <a:pPr marL="342900" indent="-342900">
              <a:buFont typeface="Arial" pitchFamily="34" charset="0"/>
              <a:buChar char="•"/>
            </a:pPr>
            <a:r>
              <a:rPr lang="en-US" sz="2400" b="1" dirty="0">
                <a:solidFill>
                  <a:srgbClr val="0070C0"/>
                </a:solidFill>
              </a:rPr>
              <a:t>Coma </a:t>
            </a:r>
          </a:p>
          <a:p>
            <a:pPr marL="342900" indent="-342900">
              <a:buFont typeface="Arial" pitchFamily="34" charset="0"/>
              <a:buChar char="•"/>
            </a:pPr>
            <a:r>
              <a:rPr lang="en-US" sz="2400" b="1" dirty="0">
                <a:solidFill>
                  <a:srgbClr val="0070C0"/>
                </a:solidFill>
              </a:rPr>
              <a:t>Death </a:t>
            </a:r>
          </a:p>
          <a:p>
            <a:endParaRPr lang="en-US" b="1" dirty="0"/>
          </a:p>
        </p:txBody>
      </p:sp>
    </p:spTree>
    <p:extLst>
      <p:ext uri="{BB962C8B-B14F-4D97-AF65-F5344CB8AC3E}">
        <p14:creationId xmlns:p14="http://schemas.microsoft.com/office/powerpoint/2010/main" val="351766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543800" cy="2800767"/>
          </a:xfrm>
          <a:prstGeom prst="rect">
            <a:avLst/>
          </a:prstGeom>
          <a:noFill/>
        </p:spPr>
        <p:txBody>
          <a:bodyPr wrap="square" rtlCol="0">
            <a:spAutoFit/>
          </a:bodyPr>
          <a:lstStyle/>
          <a:p>
            <a:pPr algn="ctr"/>
            <a:r>
              <a:rPr lang="en-US" sz="3200" b="1" dirty="0" smtClean="0"/>
              <a:t>Post Mortem Lesions</a:t>
            </a:r>
          </a:p>
          <a:p>
            <a:endParaRPr lang="en-US" dirty="0"/>
          </a:p>
          <a:p>
            <a:pPr marL="342900" indent="-342900">
              <a:buAutoNum type="arabicParenR"/>
            </a:pPr>
            <a:r>
              <a:rPr lang="en-US" dirty="0" smtClean="0"/>
              <a:t>Acute gastroenteritis with mucosal and </a:t>
            </a:r>
            <a:r>
              <a:rPr lang="en-US" dirty="0" err="1" smtClean="0"/>
              <a:t>serosal</a:t>
            </a:r>
            <a:r>
              <a:rPr lang="en-US" dirty="0" smtClean="0"/>
              <a:t> gastric hemorrhages</a:t>
            </a:r>
          </a:p>
          <a:p>
            <a:pPr marL="342900" indent="-342900">
              <a:buAutoNum type="arabicParenR"/>
            </a:pPr>
            <a:endParaRPr lang="en-US" dirty="0"/>
          </a:p>
          <a:p>
            <a:pPr marL="342900" indent="-342900">
              <a:buAutoNum type="arabicParenR"/>
            </a:pPr>
            <a:r>
              <a:rPr lang="en-US" dirty="0" smtClean="0"/>
              <a:t>Accumulation of fluid in the lumen of intestine</a:t>
            </a:r>
          </a:p>
          <a:p>
            <a:pPr marL="342900" indent="-342900">
              <a:buAutoNum type="arabicParenR"/>
            </a:pPr>
            <a:endParaRPr lang="en-US" dirty="0"/>
          </a:p>
          <a:p>
            <a:pPr marL="342900" indent="-342900">
              <a:buAutoNum type="arabicParenR"/>
            </a:pPr>
            <a:r>
              <a:rPr lang="en-US" dirty="0" smtClean="0"/>
              <a:t>Petechial hemorrhages throughout body</a:t>
            </a:r>
          </a:p>
          <a:p>
            <a:pPr marL="342900" indent="-342900">
              <a:buAutoNum type="arabicParenR"/>
            </a:pPr>
            <a:endParaRPr lang="en-US" dirty="0"/>
          </a:p>
          <a:p>
            <a:pPr marL="342900" indent="-342900">
              <a:buAutoNum type="arabicParenR"/>
            </a:pPr>
            <a:r>
              <a:rPr lang="en-US" dirty="0" smtClean="0"/>
              <a:t>Hepatic and renal necrosis</a:t>
            </a:r>
            <a:endParaRPr lang="en-US" dirty="0"/>
          </a:p>
        </p:txBody>
      </p:sp>
    </p:spTree>
    <p:extLst>
      <p:ext uri="{BB962C8B-B14F-4D97-AF65-F5344CB8AC3E}">
        <p14:creationId xmlns:p14="http://schemas.microsoft.com/office/powerpoint/2010/main" val="238160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696200" cy="5139869"/>
          </a:xfrm>
          <a:prstGeom prst="rect">
            <a:avLst/>
          </a:prstGeom>
          <a:noFill/>
        </p:spPr>
        <p:txBody>
          <a:bodyPr wrap="square" rtlCol="0">
            <a:spAutoFit/>
          </a:bodyPr>
          <a:lstStyle/>
          <a:p>
            <a:pPr algn="ctr"/>
            <a:r>
              <a:rPr lang="en-US" sz="4000" b="1" dirty="0" smtClean="0"/>
              <a:t>Diagnosis</a:t>
            </a:r>
            <a:r>
              <a:rPr lang="en-US" dirty="0" smtClean="0"/>
              <a:t/>
            </a:r>
            <a:br>
              <a:rPr lang="en-US" dirty="0" smtClean="0"/>
            </a:br>
            <a:endParaRPr lang="en-US" dirty="0" smtClean="0"/>
          </a:p>
          <a:p>
            <a:endParaRPr lang="en-US" dirty="0"/>
          </a:p>
          <a:p>
            <a:r>
              <a:rPr lang="en-US" dirty="0" smtClean="0"/>
              <a:t>History &amp; circumstantial evidences</a:t>
            </a:r>
          </a:p>
          <a:p>
            <a:r>
              <a:rPr lang="en-US" dirty="0" smtClean="0"/>
              <a:t>Clinical Signs</a:t>
            </a:r>
          </a:p>
          <a:p>
            <a:r>
              <a:rPr lang="en-US" dirty="0" smtClean="0"/>
              <a:t>PM Examination</a:t>
            </a:r>
          </a:p>
          <a:p>
            <a:endParaRPr lang="en-US" dirty="0"/>
          </a:p>
          <a:p>
            <a:endParaRPr lang="en-US" dirty="0" smtClean="0"/>
          </a:p>
          <a:p>
            <a:pPr algn="ctr"/>
            <a:r>
              <a:rPr lang="en-US" sz="3600" b="1" dirty="0" smtClean="0"/>
              <a:t>Treatment</a:t>
            </a:r>
            <a:r>
              <a:rPr lang="en-US" dirty="0" smtClean="0"/>
              <a:t> </a:t>
            </a:r>
          </a:p>
          <a:p>
            <a:endParaRPr lang="en-US" dirty="0"/>
          </a:p>
          <a:p>
            <a:r>
              <a:rPr lang="en-US" dirty="0" smtClean="0"/>
              <a:t>Symptomatic and supportive</a:t>
            </a:r>
          </a:p>
          <a:p>
            <a:endParaRPr lang="en-US" dirty="0"/>
          </a:p>
          <a:p>
            <a:r>
              <a:rPr lang="en-US" dirty="0" smtClean="0"/>
              <a:t>Removal of poison from GIT by emesis or </a:t>
            </a:r>
            <a:r>
              <a:rPr lang="en-US" dirty="0" err="1" smtClean="0"/>
              <a:t>lavaging</a:t>
            </a:r>
            <a:endParaRPr lang="en-US" dirty="0" smtClean="0"/>
          </a:p>
          <a:p>
            <a:r>
              <a:rPr lang="en-US" dirty="0" smtClean="0"/>
              <a:t>Followed by activated charcoal, </a:t>
            </a:r>
            <a:r>
              <a:rPr lang="en-US" dirty="0" err="1" smtClean="0"/>
              <a:t>demulscents</a:t>
            </a:r>
            <a:r>
              <a:rPr lang="en-US" dirty="0" smtClean="0"/>
              <a:t> and saline purgatives</a:t>
            </a:r>
          </a:p>
          <a:p>
            <a:endParaRPr lang="en-US" dirty="0"/>
          </a:p>
          <a:p>
            <a:r>
              <a:rPr lang="en-US" dirty="0" smtClean="0"/>
              <a:t>Intravenous infusion of fluids and electrolytes</a:t>
            </a:r>
            <a:endParaRPr lang="en-US" dirty="0"/>
          </a:p>
        </p:txBody>
      </p:sp>
    </p:spTree>
    <p:extLst>
      <p:ext uri="{BB962C8B-B14F-4D97-AF65-F5344CB8AC3E}">
        <p14:creationId xmlns:p14="http://schemas.microsoft.com/office/powerpoint/2010/main" val="260117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518</Words>
  <Application>Microsoft Office PowerPoint</Application>
  <PresentationFormat>On-screen Show (4:3)</PresentationFormat>
  <Paragraphs>254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16</cp:revision>
  <dcterms:created xsi:type="dcterms:W3CDTF">2006-08-16T00:00:00Z</dcterms:created>
  <dcterms:modified xsi:type="dcterms:W3CDTF">2023-06-08T03:19:14Z</dcterms:modified>
</cp:coreProperties>
</file>