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3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5" r:id="rId18"/>
    <p:sldId id="272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55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7/12/2023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6596D7-E581-6951-7C36-7BEF087F8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3491" y="609600"/>
            <a:ext cx="8596668" cy="2743200"/>
          </a:xfrm>
        </p:spPr>
        <p:txBody>
          <a:bodyPr>
            <a:normAutofit/>
          </a:bodyPr>
          <a:lstStyle/>
          <a:p>
            <a:pPr algn="ctr"/>
            <a:r>
              <a:rPr lang="en-IN" dirty="0">
                <a:solidFill>
                  <a:srgbClr val="7030A0"/>
                </a:solidFill>
              </a:rPr>
              <a:t>            </a:t>
            </a:r>
            <a:br>
              <a:rPr lang="en-IN" dirty="0">
                <a:solidFill>
                  <a:srgbClr val="7030A0"/>
                </a:solidFill>
              </a:rPr>
            </a:br>
            <a:r>
              <a:rPr lang="en-IN" sz="6600" dirty="0">
                <a:solidFill>
                  <a:srgbClr val="FF0000"/>
                </a:solidFill>
              </a:rPr>
              <a:t>       </a:t>
            </a:r>
            <a:r>
              <a:rPr lang="en-IN" sz="6600" b="1" dirty="0">
                <a:solidFill>
                  <a:srgbClr val="FF0000"/>
                </a:solidFill>
              </a:rPr>
              <a:t>Cells of Acute Inflammation</a:t>
            </a:r>
            <a:endParaRPr lang="en-US" sz="6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504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0FC9352-F9B0-9CB5-699B-BFEEA89B9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u="sng" dirty="0">
                <a:solidFill>
                  <a:srgbClr val="7030A0"/>
                </a:solidFill>
                <a:latin typeface="Algerian" pitchFamily="82" charset="0"/>
              </a:rPr>
              <a:t>1.</a:t>
            </a:r>
            <a:r>
              <a:rPr lang="en-IN" sz="4000" dirty="0">
                <a:solidFill>
                  <a:srgbClr val="7030A0"/>
                </a:solidFill>
                <a:latin typeface="Algerian" pitchFamily="82" charset="0"/>
              </a:rPr>
              <a:t> </a:t>
            </a:r>
            <a:r>
              <a:rPr lang="en-IN" sz="4000" u="sng" dirty="0">
                <a:solidFill>
                  <a:srgbClr val="7030A0"/>
                </a:solidFill>
                <a:latin typeface="Algerian" pitchFamily="82" charset="0"/>
              </a:rPr>
              <a:t>NEUTROPHIL</a:t>
            </a:r>
            <a:endParaRPr lang="en-US" sz="4000" u="sng" dirty="0">
              <a:solidFill>
                <a:srgbClr val="7030A0"/>
              </a:solidFill>
              <a:latin typeface="Algerian" pitchFamily="8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335D25-24BB-232B-5252-3EA2908E0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41929"/>
            <a:ext cx="8596668" cy="5056095"/>
          </a:xfrm>
        </p:spPr>
        <p:txBody>
          <a:bodyPr>
            <a:normAutofit fontScale="92500" lnSpcReduction="10000"/>
          </a:bodyPr>
          <a:lstStyle/>
          <a:p>
            <a:r>
              <a:rPr lang="en-IN" sz="3200" dirty="0">
                <a:solidFill>
                  <a:schemeClr val="tx1"/>
                </a:solidFill>
              </a:rPr>
              <a:t> Also called as </a:t>
            </a:r>
            <a:r>
              <a:rPr lang="en-IN" sz="3200" dirty="0">
                <a:solidFill>
                  <a:schemeClr val="accent5"/>
                </a:solidFill>
              </a:rPr>
              <a:t>Polymorphs</a:t>
            </a:r>
            <a:r>
              <a:rPr lang="en-IN" sz="3200" dirty="0">
                <a:solidFill>
                  <a:schemeClr val="tx1"/>
                </a:solidFill>
              </a:rPr>
              <a:t> or </a:t>
            </a:r>
            <a:r>
              <a:rPr lang="en-IN" sz="3200" dirty="0" err="1">
                <a:solidFill>
                  <a:schemeClr val="accent5"/>
                </a:solidFill>
              </a:rPr>
              <a:t>Polymorphonuclear</a:t>
            </a:r>
            <a:r>
              <a:rPr lang="en-IN" sz="3200" dirty="0">
                <a:solidFill>
                  <a:schemeClr val="accent5"/>
                </a:solidFill>
              </a:rPr>
              <a:t> leukocytes(PMNL) </a:t>
            </a:r>
          </a:p>
          <a:p>
            <a:r>
              <a:rPr lang="en-IN" sz="3200" dirty="0">
                <a:solidFill>
                  <a:schemeClr val="tx1"/>
                </a:solidFill>
              </a:rPr>
              <a:t>Range:20-30% of DLC</a:t>
            </a:r>
          </a:p>
          <a:p>
            <a:r>
              <a:rPr lang="en-IN" sz="3200" dirty="0">
                <a:solidFill>
                  <a:schemeClr val="tx1"/>
                </a:solidFill>
              </a:rPr>
              <a:t>Size-12-15 micron</a:t>
            </a:r>
          </a:p>
          <a:p>
            <a:r>
              <a:rPr lang="en-IN" sz="3200" dirty="0">
                <a:solidFill>
                  <a:schemeClr val="tx1"/>
                </a:solidFill>
              </a:rPr>
              <a:t>Spend &lt;48 hrs in circulation </a:t>
            </a:r>
          </a:p>
          <a:p>
            <a:r>
              <a:rPr lang="en-IN" sz="3200" dirty="0" err="1">
                <a:solidFill>
                  <a:schemeClr val="accent5"/>
                </a:solidFill>
              </a:rPr>
              <a:t>Heterophil</a:t>
            </a:r>
            <a:r>
              <a:rPr lang="en-IN" sz="3200" dirty="0">
                <a:solidFill>
                  <a:schemeClr val="tx1"/>
                </a:solidFill>
              </a:rPr>
              <a:t>-rabbit, guinea pig, domestic fowl</a:t>
            </a:r>
          </a:p>
          <a:p>
            <a:r>
              <a:rPr lang="en-IN" sz="3200" dirty="0">
                <a:solidFill>
                  <a:schemeClr val="accent5"/>
                </a:solidFill>
              </a:rPr>
              <a:t>First</a:t>
            </a:r>
            <a:r>
              <a:rPr lang="en-IN" sz="3200" dirty="0">
                <a:solidFill>
                  <a:schemeClr val="tx1"/>
                </a:solidFill>
              </a:rPr>
              <a:t> line of cellular defence</a:t>
            </a:r>
          </a:p>
          <a:p>
            <a:r>
              <a:rPr lang="en-IN" sz="3200" dirty="0">
                <a:solidFill>
                  <a:schemeClr val="tx1"/>
                </a:solidFill>
              </a:rPr>
              <a:t> </a:t>
            </a:r>
            <a:r>
              <a:rPr lang="en-IN" sz="3200" dirty="0" err="1">
                <a:solidFill>
                  <a:schemeClr val="accent5"/>
                </a:solidFill>
              </a:rPr>
              <a:t>Neutrophilia</a:t>
            </a:r>
            <a:r>
              <a:rPr lang="en-IN" sz="3200" dirty="0">
                <a:solidFill>
                  <a:schemeClr val="tx1"/>
                </a:solidFill>
              </a:rPr>
              <a:t> -</a:t>
            </a:r>
            <a:r>
              <a:rPr lang="en-IN" sz="3200" dirty="0" err="1">
                <a:solidFill>
                  <a:schemeClr val="tx1"/>
                </a:solidFill>
              </a:rPr>
              <a:t>inc.</a:t>
            </a:r>
            <a:r>
              <a:rPr lang="en-IN" sz="3200" dirty="0">
                <a:solidFill>
                  <a:schemeClr val="tx1"/>
                </a:solidFill>
              </a:rPr>
              <a:t> No. Of neutrophils</a:t>
            </a:r>
          </a:p>
          <a:p>
            <a:r>
              <a:rPr lang="en-IN" sz="3200" dirty="0">
                <a:solidFill>
                  <a:schemeClr val="accent5"/>
                </a:solidFill>
              </a:rPr>
              <a:t>Neutropenia</a:t>
            </a:r>
            <a:r>
              <a:rPr lang="en-IN" sz="3200" dirty="0">
                <a:solidFill>
                  <a:schemeClr val="tx1"/>
                </a:solidFill>
              </a:rPr>
              <a:t> – </a:t>
            </a:r>
            <a:r>
              <a:rPr lang="en-IN" sz="3200" dirty="0" err="1">
                <a:solidFill>
                  <a:schemeClr val="tx1"/>
                </a:solidFill>
              </a:rPr>
              <a:t>dec.</a:t>
            </a:r>
            <a:r>
              <a:rPr lang="en-IN" sz="3200" dirty="0">
                <a:solidFill>
                  <a:schemeClr val="tx1"/>
                </a:solidFill>
              </a:rPr>
              <a:t> No. Of neutrophils</a:t>
            </a:r>
          </a:p>
          <a:p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066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2311138-E6FA-0316-1F9F-C7A931819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09600"/>
            <a:ext cx="8394948" cy="5611906"/>
          </a:xfrm>
        </p:spPr>
        <p:txBody>
          <a:bodyPr>
            <a:normAutofit/>
          </a:bodyPr>
          <a:lstStyle/>
          <a:p>
            <a:r>
              <a:rPr lang="en-IN" sz="3600" dirty="0">
                <a:solidFill>
                  <a:schemeClr val="tx1"/>
                </a:solidFill>
              </a:rPr>
              <a:t>Microphages of Metchnikoff</a:t>
            </a:r>
          </a:p>
          <a:p>
            <a:r>
              <a:rPr lang="en-IN" sz="3600" u="sng" dirty="0" err="1">
                <a:solidFill>
                  <a:schemeClr val="tx1"/>
                </a:solidFill>
              </a:rPr>
              <a:t>Fxn</a:t>
            </a:r>
            <a:r>
              <a:rPr lang="en-IN" sz="3600" dirty="0">
                <a:solidFill>
                  <a:schemeClr val="tx1"/>
                </a:solidFill>
              </a:rPr>
              <a:t> : Selective but highly phagocytic</a:t>
            </a:r>
          </a:p>
          <a:p>
            <a:r>
              <a:rPr lang="en-IN" sz="3600" dirty="0">
                <a:solidFill>
                  <a:schemeClr val="tx1"/>
                </a:solidFill>
              </a:rPr>
              <a:t>Bacterial infection –more recruitment of neutrophils</a:t>
            </a:r>
          </a:p>
          <a:p>
            <a:r>
              <a:rPr lang="en-IN" sz="3600" dirty="0">
                <a:solidFill>
                  <a:schemeClr val="tx1"/>
                </a:solidFill>
              </a:rPr>
              <a:t>Main component of purulent(pus) exudates</a:t>
            </a:r>
          </a:p>
          <a:p>
            <a:r>
              <a:rPr lang="en-IN" sz="3600" dirty="0">
                <a:solidFill>
                  <a:schemeClr val="tx1"/>
                </a:solidFill>
              </a:rPr>
              <a:t>Granulocyte Colony-Stimulating Factor(G-CSF) – stimulate growth of neutrophil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49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C44DDC-0AE7-BCAE-E287-8C5EF5E0C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84094"/>
            <a:ext cx="8596668" cy="1111624"/>
          </a:xfrm>
        </p:spPr>
        <p:txBody>
          <a:bodyPr>
            <a:normAutofit/>
          </a:bodyPr>
          <a:lstStyle/>
          <a:p>
            <a:r>
              <a:rPr lang="en-IN" sz="4000" u="sng" dirty="0">
                <a:solidFill>
                  <a:srgbClr val="002060"/>
                </a:solidFill>
              </a:rPr>
              <a:t>Schilling Index</a:t>
            </a:r>
            <a:endParaRPr lang="en-US" sz="4000" u="sng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D55E17-BBAF-6692-AB4E-725D1F0C4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797" y="1147482"/>
            <a:ext cx="8596668" cy="5100918"/>
          </a:xfrm>
        </p:spPr>
        <p:txBody>
          <a:bodyPr>
            <a:normAutofit/>
          </a:bodyPr>
          <a:lstStyle/>
          <a:p>
            <a:r>
              <a:rPr lang="en-IN" sz="3200" dirty="0">
                <a:solidFill>
                  <a:schemeClr val="tx1"/>
                </a:solidFill>
              </a:rPr>
              <a:t>Helps in determining the immature form of neutrophil in blood</a:t>
            </a:r>
          </a:p>
          <a:p>
            <a:r>
              <a:rPr lang="en-IN" sz="3200" dirty="0">
                <a:solidFill>
                  <a:schemeClr val="accent5"/>
                </a:solidFill>
              </a:rPr>
              <a:t>Shift to left</a:t>
            </a:r>
            <a:r>
              <a:rPr lang="en-IN" sz="3200" dirty="0">
                <a:solidFill>
                  <a:schemeClr val="tx1"/>
                </a:solidFill>
              </a:rPr>
              <a:t>- more </a:t>
            </a:r>
            <a:r>
              <a:rPr lang="en-IN" sz="3200" dirty="0">
                <a:solidFill>
                  <a:schemeClr val="accent5"/>
                </a:solidFill>
              </a:rPr>
              <a:t>immature</a:t>
            </a:r>
            <a:r>
              <a:rPr lang="en-IN" sz="3200" dirty="0">
                <a:solidFill>
                  <a:schemeClr val="tx1"/>
                </a:solidFill>
              </a:rPr>
              <a:t> neutrophils</a:t>
            </a:r>
          </a:p>
          <a:p>
            <a:r>
              <a:rPr lang="en-IN" sz="3200" dirty="0">
                <a:solidFill>
                  <a:schemeClr val="accent5"/>
                </a:solidFill>
              </a:rPr>
              <a:t>Shift to right</a:t>
            </a:r>
            <a:r>
              <a:rPr lang="en-IN" sz="3200" dirty="0">
                <a:solidFill>
                  <a:schemeClr val="tx1"/>
                </a:solidFill>
              </a:rPr>
              <a:t>- more </a:t>
            </a:r>
            <a:r>
              <a:rPr lang="en-IN" sz="3200" dirty="0">
                <a:solidFill>
                  <a:schemeClr val="accent5"/>
                </a:solidFill>
              </a:rPr>
              <a:t>mature</a:t>
            </a:r>
            <a:r>
              <a:rPr lang="en-IN" sz="3200" dirty="0">
                <a:solidFill>
                  <a:schemeClr val="tx1"/>
                </a:solidFill>
              </a:rPr>
              <a:t> neutrophils</a:t>
            </a:r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xmlns="" id="{DB48BDE7-572A-C645-C38B-79893332FE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668" y="3429000"/>
            <a:ext cx="8128000" cy="3083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456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CDFE06-4653-EFC7-5359-0C5BFAC9D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u="sng" dirty="0">
                <a:solidFill>
                  <a:srgbClr val="7030A0"/>
                </a:solidFill>
              </a:rPr>
              <a:t>Granules Of Neutrophil</a:t>
            </a:r>
            <a:endParaRPr lang="en-US" sz="4000" u="sng" dirty="0">
              <a:solidFill>
                <a:srgbClr val="7030A0"/>
              </a:solidFill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435037D7-B5C5-2534-6137-DA83144D5C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3" y="1434353"/>
            <a:ext cx="7337113" cy="4975411"/>
          </a:xfrm>
        </p:spPr>
      </p:pic>
    </p:spTree>
    <p:extLst>
      <p:ext uri="{BB962C8B-B14F-4D97-AF65-F5344CB8AC3E}">
        <p14:creationId xmlns:p14="http://schemas.microsoft.com/office/powerpoint/2010/main" val="29223133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36A39A-FE01-6568-42E6-B6BA54E5A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u="sng" dirty="0">
                <a:solidFill>
                  <a:srgbClr val="7030A0"/>
                </a:solidFill>
                <a:latin typeface="Algerian" pitchFamily="82" charset="0"/>
              </a:rPr>
              <a:t>2.Eosinophil</a:t>
            </a:r>
            <a:endParaRPr lang="en-US" u="sng" dirty="0">
              <a:solidFill>
                <a:srgbClr val="7030A0"/>
              </a:solidFill>
              <a:latin typeface="Algerian" pitchFamily="8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04974B3-2C60-B8F6-345B-E813E494B4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16527"/>
            <a:ext cx="8596668" cy="4824836"/>
          </a:xfrm>
        </p:spPr>
        <p:txBody>
          <a:bodyPr>
            <a:normAutofit/>
          </a:bodyPr>
          <a:lstStyle/>
          <a:p>
            <a:r>
              <a:rPr lang="en-IN" sz="3200" dirty="0">
                <a:solidFill>
                  <a:schemeClr val="tx1"/>
                </a:solidFill>
              </a:rPr>
              <a:t>Range- 4-6% of DLC</a:t>
            </a:r>
          </a:p>
          <a:p>
            <a:r>
              <a:rPr lang="en-IN" sz="3200" dirty="0" err="1">
                <a:solidFill>
                  <a:schemeClr val="accent5"/>
                </a:solidFill>
              </a:rPr>
              <a:t>Bilobed</a:t>
            </a:r>
            <a:r>
              <a:rPr lang="en-IN" sz="3200" dirty="0">
                <a:solidFill>
                  <a:schemeClr val="tx1"/>
                </a:solidFill>
              </a:rPr>
              <a:t>, Very short lived </a:t>
            </a:r>
          </a:p>
          <a:p>
            <a:r>
              <a:rPr lang="en-IN" sz="3200" dirty="0">
                <a:solidFill>
                  <a:schemeClr val="accent5"/>
                </a:solidFill>
              </a:rPr>
              <a:t>Parasitic</a:t>
            </a:r>
            <a:r>
              <a:rPr lang="en-IN" sz="3200" dirty="0">
                <a:solidFill>
                  <a:schemeClr val="tx1"/>
                </a:solidFill>
              </a:rPr>
              <a:t> infestation – more recruitment</a:t>
            </a:r>
          </a:p>
          <a:p>
            <a:r>
              <a:rPr lang="en-IN" sz="3200" dirty="0">
                <a:solidFill>
                  <a:schemeClr val="accent5"/>
                </a:solidFill>
              </a:rPr>
              <a:t>Allergic</a:t>
            </a:r>
            <a:r>
              <a:rPr lang="en-IN" sz="3200" dirty="0">
                <a:solidFill>
                  <a:schemeClr val="tx1"/>
                </a:solidFill>
              </a:rPr>
              <a:t> </a:t>
            </a:r>
            <a:r>
              <a:rPr lang="en-IN" sz="3200" dirty="0" err="1">
                <a:solidFill>
                  <a:schemeClr val="tx1"/>
                </a:solidFill>
              </a:rPr>
              <a:t>rxn</a:t>
            </a:r>
            <a:r>
              <a:rPr lang="en-IN" sz="3200" dirty="0">
                <a:solidFill>
                  <a:schemeClr val="tx1"/>
                </a:solidFill>
              </a:rPr>
              <a:t> – </a:t>
            </a:r>
            <a:r>
              <a:rPr lang="en-IN" sz="3200" dirty="0" err="1">
                <a:solidFill>
                  <a:schemeClr val="tx1"/>
                </a:solidFill>
              </a:rPr>
              <a:t>inc.</a:t>
            </a:r>
            <a:r>
              <a:rPr lang="en-IN" sz="3200" dirty="0">
                <a:solidFill>
                  <a:schemeClr val="tx1"/>
                </a:solidFill>
              </a:rPr>
              <a:t> No. Of eosinophil in blood</a:t>
            </a:r>
          </a:p>
          <a:p>
            <a:r>
              <a:rPr lang="en-IN" sz="3200" dirty="0">
                <a:solidFill>
                  <a:schemeClr val="tx1"/>
                </a:solidFill>
              </a:rPr>
              <a:t>Size-10-20 micron</a:t>
            </a:r>
          </a:p>
          <a:p>
            <a:r>
              <a:rPr lang="en-IN" sz="3200" dirty="0" err="1">
                <a:solidFill>
                  <a:schemeClr val="tx1"/>
                </a:solidFill>
              </a:rPr>
              <a:t>Fxn</a:t>
            </a:r>
            <a:r>
              <a:rPr lang="en-IN" sz="3200" dirty="0">
                <a:solidFill>
                  <a:schemeClr val="tx1"/>
                </a:solidFill>
              </a:rPr>
              <a:t>: Killing of foreign body &amp; allergen</a:t>
            </a:r>
          </a:p>
          <a:p>
            <a:r>
              <a:rPr lang="en-IN" sz="3200" dirty="0">
                <a:solidFill>
                  <a:schemeClr val="tx1"/>
                </a:solidFill>
              </a:rPr>
              <a:t>Activated eosinophil – rich source of </a:t>
            </a:r>
            <a:r>
              <a:rPr lang="en-IN" sz="3200" dirty="0">
                <a:solidFill>
                  <a:schemeClr val="accent5"/>
                </a:solidFill>
              </a:rPr>
              <a:t>leukotrienes-</a:t>
            </a:r>
            <a:r>
              <a:rPr lang="en-IN" sz="3200" dirty="0">
                <a:solidFill>
                  <a:schemeClr val="tx1"/>
                </a:solidFill>
              </a:rPr>
              <a:t> esp. </a:t>
            </a:r>
            <a:r>
              <a:rPr lang="en-IN" sz="3200" dirty="0">
                <a:solidFill>
                  <a:schemeClr val="accent5"/>
                </a:solidFill>
              </a:rPr>
              <a:t>Leukotriene-C</a:t>
            </a:r>
            <a:r>
              <a:rPr lang="en-IN" sz="3200" baseline="-25000" dirty="0">
                <a:solidFill>
                  <a:schemeClr val="accent5"/>
                </a:solidFill>
              </a:rPr>
              <a:t>4 </a:t>
            </a:r>
            <a:r>
              <a:rPr lang="en-IN" sz="3200" dirty="0">
                <a:solidFill>
                  <a:schemeClr val="accent5"/>
                </a:solidFill>
              </a:rPr>
              <a:t> + PAF</a:t>
            </a:r>
            <a:endParaRPr lang="en-US" sz="3200" baseline="-250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2508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B5BB8E8-B24B-1E96-11A6-58C605C532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09599"/>
            <a:ext cx="8596668" cy="5431763"/>
          </a:xfrm>
        </p:spPr>
        <p:txBody>
          <a:bodyPr>
            <a:normAutofit lnSpcReduction="10000"/>
          </a:bodyPr>
          <a:lstStyle/>
          <a:p>
            <a:r>
              <a:rPr lang="en-IN" sz="3200" dirty="0"/>
              <a:t>Eosinophil specific granules contain:</a:t>
            </a:r>
          </a:p>
          <a:p>
            <a:pPr marL="0" indent="0">
              <a:buNone/>
            </a:pPr>
            <a:r>
              <a:rPr lang="en-IN" sz="3200" dirty="0"/>
              <a:t> </a:t>
            </a:r>
            <a:r>
              <a:rPr lang="en-IN" sz="3200" dirty="0" err="1"/>
              <a:t>i</a:t>
            </a:r>
            <a:r>
              <a:rPr lang="en-IN" sz="3200" dirty="0"/>
              <a:t>.) Major basic protein- toxic to parasite + lysis of epithelial cells</a:t>
            </a:r>
          </a:p>
          <a:p>
            <a:pPr marL="0" indent="0">
              <a:buNone/>
            </a:pPr>
            <a:r>
              <a:rPr lang="en-IN" sz="3200" dirty="0"/>
              <a:t>ii.) Eosinophilic cationic protein(ECP)- directly toxic to epi. Cells</a:t>
            </a:r>
          </a:p>
          <a:p>
            <a:pPr marL="0" indent="0">
              <a:buNone/>
            </a:pPr>
            <a:r>
              <a:rPr lang="en-IN" sz="3200" dirty="0"/>
              <a:t>iii.)Eosinophil peroxidase- tissue damage by oxidative stress </a:t>
            </a:r>
          </a:p>
          <a:p>
            <a:r>
              <a:rPr lang="en-IN" sz="3200" dirty="0"/>
              <a:t>Have mild phagocytic property</a:t>
            </a:r>
          </a:p>
          <a:p>
            <a:r>
              <a:rPr lang="en-IN" sz="3200" dirty="0">
                <a:solidFill>
                  <a:schemeClr val="accent5"/>
                </a:solidFill>
              </a:rPr>
              <a:t>Eosinophilia</a:t>
            </a:r>
            <a:r>
              <a:rPr lang="en-IN" sz="3200" dirty="0"/>
              <a:t>-</a:t>
            </a:r>
            <a:r>
              <a:rPr lang="en-IN" sz="3200" dirty="0" err="1"/>
              <a:t>inc.</a:t>
            </a:r>
            <a:r>
              <a:rPr lang="en-IN" sz="3200" dirty="0"/>
              <a:t> No.</a:t>
            </a:r>
          </a:p>
          <a:p>
            <a:r>
              <a:rPr lang="en-IN" sz="3200" dirty="0" err="1">
                <a:solidFill>
                  <a:schemeClr val="accent5"/>
                </a:solidFill>
              </a:rPr>
              <a:t>Eosinopenia</a:t>
            </a:r>
            <a:r>
              <a:rPr lang="en-IN" sz="3200" dirty="0"/>
              <a:t>- </a:t>
            </a:r>
            <a:r>
              <a:rPr lang="en-IN" sz="3200" dirty="0" err="1"/>
              <a:t>dec.</a:t>
            </a:r>
            <a:r>
              <a:rPr lang="en-IN" sz="3200" dirty="0"/>
              <a:t> No.</a:t>
            </a:r>
            <a:endParaRPr lang="en-US" sz="3200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CFB1809D-4140-EC53-E8E0-9DEBF3EF99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2643" y="4034117"/>
            <a:ext cx="2543735" cy="2563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868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D831040-2D58-0BC7-C432-93F196CEA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882" y="430304"/>
            <a:ext cx="6651812" cy="1219199"/>
          </a:xfrm>
        </p:spPr>
        <p:txBody>
          <a:bodyPr/>
          <a:lstStyle/>
          <a:p>
            <a:r>
              <a:rPr lang="en-IN" u="sng" dirty="0">
                <a:solidFill>
                  <a:srgbClr val="7030A0"/>
                </a:solidFill>
              </a:rPr>
              <a:t>3</a:t>
            </a:r>
            <a:r>
              <a:rPr lang="en-IN" dirty="0">
                <a:solidFill>
                  <a:srgbClr val="7030A0"/>
                </a:solidFill>
              </a:rPr>
              <a:t>.</a:t>
            </a:r>
            <a:r>
              <a:rPr lang="en-IN" dirty="0"/>
              <a:t> </a:t>
            </a:r>
            <a:r>
              <a:rPr lang="en-IN" sz="4000" u="sng" dirty="0">
                <a:solidFill>
                  <a:srgbClr val="7030A0"/>
                </a:solidFill>
                <a:latin typeface="Algerian" pitchFamily="82" charset="0"/>
              </a:rPr>
              <a:t>BASOPHIL/MAST CELL</a:t>
            </a:r>
            <a:endParaRPr lang="en-US" sz="4000" u="sng" dirty="0">
              <a:solidFill>
                <a:srgbClr val="7030A0"/>
              </a:solidFill>
              <a:latin typeface="Algerian" pitchFamily="8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4179A01-A130-3AA7-92B5-DDEA0D4F0E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882" y="1129553"/>
            <a:ext cx="7602071" cy="5151937"/>
          </a:xfrm>
        </p:spPr>
        <p:txBody>
          <a:bodyPr>
            <a:normAutofit lnSpcReduction="10000"/>
          </a:bodyPr>
          <a:lstStyle/>
          <a:p>
            <a:r>
              <a:rPr lang="en-IN" sz="3200" dirty="0">
                <a:solidFill>
                  <a:schemeClr val="tx1"/>
                </a:solidFill>
              </a:rPr>
              <a:t>Range: 0.5-1% of DLC</a:t>
            </a:r>
          </a:p>
          <a:p>
            <a:r>
              <a:rPr lang="en-IN" sz="3200" dirty="0">
                <a:solidFill>
                  <a:schemeClr val="tx1"/>
                </a:solidFill>
              </a:rPr>
              <a:t>Nucleus: round, filled with bluish granules, fragmented nucleus</a:t>
            </a:r>
          </a:p>
          <a:p>
            <a:r>
              <a:rPr lang="en-IN" sz="3200" dirty="0">
                <a:solidFill>
                  <a:schemeClr val="tx1"/>
                </a:solidFill>
              </a:rPr>
              <a:t>Involved in </a:t>
            </a:r>
            <a:r>
              <a:rPr lang="en-IN" sz="3200" dirty="0">
                <a:solidFill>
                  <a:schemeClr val="accent5"/>
                </a:solidFill>
              </a:rPr>
              <a:t>Type-I hypersensitivity </a:t>
            </a:r>
            <a:r>
              <a:rPr lang="en-IN" sz="3200" dirty="0">
                <a:solidFill>
                  <a:schemeClr val="tx1"/>
                </a:solidFill>
              </a:rPr>
              <a:t>due to histamine secretion from mast cells which have role in </a:t>
            </a:r>
            <a:r>
              <a:rPr lang="en-IN" sz="3200" dirty="0">
                <a:solidFill>
                  <a:schemeClr val="accent5"/>
                </a:solidFill>
              </a:rPr>
              <a:t>allergy</a:t>
            </a:r>
          </a:p>
          <a:p>
            <a:r>
              <a:rPr lang="en-IN" sz="3200" dirty="0">
                <a:solidFill>
                  <a:schemeClr val="tx1"/>
                </a:solidFill>
              </a:rPr>
              <a:t>Size: 12-15 micron</a:t>
            </a:r>
          </a:p>
          <a:p>
            <a:r>
              <a:rPr lang="en-IN" sz="3200" dirty="0">
                <a:solidFill>
                  <a:schemeClr val="accent5"/>
                </a:solidFill>
              </a:rPr>
              <a:t>Non phagocytic</a:t>
            </a:r>
            <a:r>
              <a:rPr lang="en-IN" sz="3200" dirty="0">
                <a:solidFill>
                  <a:schemeClr val="tx1"/>
                </a:solidFill>
              </a:rPr>
              <a:t> property</a:t>
            </a:r>
          </a:p>
          <a:p>
            <a:r>
              <a:rPr lang="en-IN" sz="3200" dirty="0" err="1">
                <a:solidFill>
                  <a:schemeClr val="tx1"/>
                </a:solidFill>
              </a:rPr>
              <a:t>Fxn</a:t>
            </a:r>
            <a:r>
              <a:rPr lang="en-IN" sz="3200" dirty="0">
                <a:solidFill>
                  <a:schemeClr val="tx1"/>
                </a:solidFill>
              </a:rPr>
              <a:t>: produces –histamine, serotonin &amp; heparin 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4594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38D05F-09F3-7408-3E69-5341A64A7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1094207" y="-6956611"/>
            <a:ext cx="8179795" cy="474318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0A745B7-82E4-F0EC-4E60-364E8DC31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14399"/>
            <a:ext cx="8596668" cy="5126963"/>
          </a:xfrm>
        </p:spPr>
        <p:txBody>
          <a:bodyPr>
            <a:normAutofit/>
          </a:bodyPr>
          <a:lstStyle/>
          <a:p>
            <a:r>
              <a:rPr lang="en-IN" sz="3200" dirty="0"/>
              <a:t>Basophil contain a no. Of basophilic membrane bound granules –</a:t>
            </a:r>
          </a:p>
          <a:p>
            <a:r>
              <a:rPr lang="en-IN" sz="3200" dirty="0"/>
              <a:t>Histamine</a:t>
            </a:r>
          </a:p>
          <a:p>
            <a:r>
              <a:rPr lang="en-IN" sz="3200" dirty="0"/>
              <a:t>Eosinophil chemotactic factor(ECF)</a:t>
            </a:r>
          </a:p>
          <a:p>
            <a:r>
              <a:rPr lang="en-IN" sz="3200" dirty="0"/>
              <a:t>Neutrophil Chemotactic factor(NCF)</a:t>
            </a:r>
          </a:p>
          <a:p>
            <a:r>
              <a:rPr lang="en-IN" sz="3200" dirty="0"/>
              <a:t>Granule matrix </a:t>
            </a:r>
            <a:r>
              <a:rPr lang="en-IN" sz="3200" dirty="0" err="1"/>
              <a:t>derieved</a:t>
            </a:r>
            <a:r>
              <a:rPr lang="en-IN" sz="3200" dirty="0"/>
              <a:t> mediators-heparin</a:t>
            </a:r>
          </a:p>
          <a:p>
            <a:r>
              <a:rPr lang="en-IN" sz="3200" dirty="0"/>
              <a:t>Neutral proteases- </a:t>
            </a:r>
            <a:r>
              <a:rPr lang="en-IN" sz="3200" dirty="0" err="1"/>
              <a:t>Tryptase</a:t>
            </a:r>
            <a:endParaRPr lang="en-IN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63456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3CAF7438-243A-DFD8-4483-04CAA5649A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2791209"/>
              </p:ext>
            </p:extLst>
          </p:nvPr>
        </p:nvGraphicFramePr>
        <p:xfrm>
          <a:off x="677863" y="537882"/>
          <a:ext cx="7856538" cy="5003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8846">
                  <a:extLst>
                    <a:ext uri="{9D8B030D-6E8A-4147-A177-3AD203B41FA5}">
                      <a16:colId xmlns:a16="http://schemas.microsoft.com/office/drawing/2014/main" xmlns="" val="2914647421"/>
                    </a:ext>
                  </a:extLst>
                </a:gridCol>
                <a:gridCol w="2618846">
                  <a:extLst>
                    <a:ext uri="{9D8B030D-6E8A-4147-A177-3AD203B41FA5}">
                      <a16:colId xmlns:a16="http://schemas.microsoft.com/office/drawing/2014/main" xmlns="" val="3825992601"/>
                    </a:ext>
                  </a:extLst>
                </a:gridCol>
                <a:gridCol w="2618846">
                  <a:extLst>
                    <a:ext uri="{9D8B030D-6E8A-4147-A177-3AD203B41FA5}">
                      <a16:colId xmlns:a16="http://schemas.microsoft.com/office/drawing/2014/main" xmlns="" val="3317253541"/>
                    </a:ext>
                  </a:extLst>
                </a:gridCol>
              </a:tblGrid>
              <a:tr h="696686">
                <a:tc>
                  <a:txBody>
                    <a:bodyPr/>
                    <a:lstStyle/>
                    <a:p>
                      <a:r>
                        <a:rPr lang="en-IN" sz="2400" dirty="0">
                          <a:solidFill>
                            <a:schemeClr val="accent5"/>
                          </a:solidFill>
                        </a:rPr>
                        <a:t>Property</a:t>
                      </a:r>
                      <a:r>
                        <a:rPr lang="en-IN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800" dirty="0"/>
                        <a:t>Basophil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/>
                        <a:t>Mast cell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76898019"/>
                  </a:ext>
                </a:extLst>
              </a:tr>
              <a:tr h="696686">
                <a:tc>
                  <a:txBody>
                    <a:bodyPr/>
                    <a:lstStyle/>
                    <a:p>
                      <a:r>
                        <a:rPr lang="en-IN" sz="2400" dirty="0">
                          <a:solidFill>
                            <a:schemeClr val="accent5"/>
                          </a:solidFill>
                        </a:rPr>
                        <a:t>Produce</a:t>
                      </a:r>
                      <a:endParaRPr 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B.M</a:t>
                      </a:r>
                      <a:r>
                        <a:rPr lang="en-IN" dirty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Mesenchymal cells</a:t>
                      </a:r>
                      <a:r>
                        <a:rPr lang="en-IN" dirty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10730587"/>
                  </a:ext>
                </a:extLst>
              </a:tr>
              <a:tr h="696686">
                <a:tc>
                  <a:txBody>
                    <a:bodyPr/>
                    <a:lstStyle/>
                    <a:p>
                      <a:r>
                        <a:rPr lang="en-IN" sz="2400" dirty="0">
                          <a:solidFill>
                            <a:schemeClr val="accent5"/>
                          </a:solidFill>
                        </a:rPr>
                        <a:t>Found in</a:t>
                      </a:r>
                      <a:endParaRPr 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Blood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Around tissues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44832259"/>
                  </a:ext>
                </a:extLst>
              </a:tr>
              <a:tr h="696686">
                <a:tc>
                  <a:txBody>
                    <a:bodyPr/>
                    <a:lstStyle/>
                    <a:p>
                      <a:r>
                        <a:rPr lang="en-IN" sz="2400" dirty="0">
                          <a:solidFill>
                            <a:schemeClr val="accent5"/>
                          </a:solidFill>
                        </a:rPr>
                        <a:t>Size</a:t>
                      </a:r>
                      <a:endParaRPr 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12-15 micron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&gt;30 micron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91386360"/>
                  </a:ext>
                </a:extLst>
              </a:tr>
              <a:tr h="696686">
                <a:tc>
                  <a:txBody>
                    <a:bodyPr/>
                    <a:lstStyle/>
                    <a:p>
                      <a:r>
                        <a:rPr lang="en-IN" sz="2400" dirty="0">
                          <a:solidFill>
                            <a:schemeClr val="accent5"/>
                          </a:solidFill>
                        </a:rPr>
                        <a:t>Nucleus</a:t>
                      </a:r>
                      <a:endParaRPr 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 err="1"/>
                        <a:t>Bilobed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Without lobes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21623141"/>
                  </a:ext>
                </a:extLst>
              </a:tr>
              <a:tr h="696686">
                <a:tc>
                  <a:txBody>
                    <a:bodyPr/>
                    <a:lstStyle/>
                    <a:p>
                      <a:r>
                        <a:rPr lang="en-IN" sz="2400" dirty="0">
                          <a:solidFill>
                            <a:schemeClr val="accent5"/>
                          </a:solidFill>
                        </a:rPr>
                        <a:t>Cytoplasmic granules</a:t>
                      </a:r>
                      <a:endParaRPr 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Many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Few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37955748"/>
                  </a:ext>
                </a:extLst>
              </a:tr>
              <a:tr h="696686">
                <a:tc>
                  <a:txBody>
                    <a:bodyPr/>
                    <a:lstStyle/>
                    <a:p>
                      <a:r>
                        <a:rPr lang="en-IN" sz="2400" dirty="0">
                          <a:solidFill>
                            <a:schemeClr val="accent5"/>
                          </a:solidFill>
                        </a:rPr>
                        <a:t>Mitosis</a:t>
                      </a:r>
                      <a:endParaRPr 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Absent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000" dirty="0"/>
                        <a:t>Present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823758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3345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9E02BC-658C-83E1-0BD6-69FD9D647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u="sng" dirty="0">
                <a:solidFill>
                  <a:srgbClr val="7030A0"/>
                </a:solidFill>
                <a:latin typeface="Algerian" pitchFamily="82" charset="0"/>
              </a:rPr>
              <a:t>INTRODUCTION TO INFLAMMATION</a:t>
            </a:r>
            <a:endParaRPr lang="en-US" sz="4000" u="sng" dirty="0">
              <a:solidFill>
                <a:srgbClr val="7030A0"/>
              </a:solidFill>
              <a:latin typeface="Algerian" pitchFamily="8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625E6A5-0372-516B-BF10-F32636B9A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9710" y="1930400"/>
            <a:ext cx="8596668" cy="4110962"/>
          </a:xfrm>
        </p:spPr>
        <p:txBody>
          <a:bodyPr>
            <a:normAutofit/>
          </a:bodyPr>
          <a:lstStyle/>
          <a:p>
            <a:r>
              <a:rPr lang="en-IN" sz="3200" dirty="0">
                <a:solidFill>
                  <a:schemeClr val="tx1"/>
                </a:solidFill>
              </a:rPr>
              <a:t>The reaction of vascularized tissue or circulatory system against injurious agent in living body</a:t>
            </a:r>
          </a:p>
          <a:p>
            <a:r>
              <a:rPr lang="en-IN" sz="3200" dirty="0">
                <a:solidFill>
                  <a:schemeClr val="tx1"/>
                </a:solidFill>
              </a:rPr>
              <a:t>Reaction can be generalised or localised</a:t>
            </a:r>
          </a:p>
          <a:p>
            <a:r>
              <a:rPr lang="en-IN" sz="3200" dirty="0">
                <a:solidFill>
                  <a:schemeClr val="tx1"/>
                </a:solidFill>
              </a:rPr>
              <a:t>Mostly protective mechanism</a:t>
            </a:r>
          </a:p>
          <a:p>
            <a:r>
              <a:rPr lang="en-IN" sz="3200" dirty="0">
                <a:solidFill>
                  <a:schemeClr val="tx1"/>
                </a:solidFill>
              </a:rPr>
              <a:t>Few cases- harmful, Ex- hypersensitivity reaction 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143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EEFA0DD-C19C-50DE-526B-6CAC81B36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u="sng" dirty="0">
                <a:solidFill>
                  <a:srgbClr val="7030A0"/>
                </a:solidFill>
                <a:latin typeface="Algerian" pitchFamily="82" charset="0"/>
              </a:rPr>
              <a:t>Etiological Agent</a:t>
            </a:r>
            <a:endParaRPr lang="en-US" sz="4000" u="sng" dirty="0">
              <a:solidFill>
                <a:srgbClr val="7030A0"/>
              </a:solidFill>
              <a:latin typeface="Algerian" pitchFamily="8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FE696CD-AAAE-7B80-F234-677F14790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 lnSpcReduction="10000"/>
          </a:bodyPr>
          <a:lstStyle/>
          <a:p>
            <a:r>
              <a:rPr lang="en-IN" sz="3200" dirty="0">
                <a:solidFill>
                  <a:schemeClr val="tx1"/>
                </a:solidFill>
              </a:rPr>
              <a:t>Physical-thermal injury, electric current, x-rays etc.</a:t>
            </a:r>
          </a:p>
          <a:p>
            <a:r>
              <a:rPr lang="en-IN" sz="3200" dirty="0">
                <a:solidFill>
                  <a:schemeClr val="tx1"/>
                </a:solidFill>
              </a:rPr>
              <a:t>Chemical-acid, toxic gases etc.</a:t>
            </a:r>
          </a:p>
          <a:p>
            <a:r>
              <a:rPr lang="en-IN" sz="3200" dirty="0">
                <a:solidFill>
                  <a:schemeClr val="tx1"/>
                </a:solidFill>
              </a:rPr>
              <a:t>Biological – bacteria, virus, parasite etc.</a:t>
            </a:r>
          </a:p>
          <a:p>
            <a:r>
              <a:rPr lang="en-IN" sz="3200" dirty="0">
                <a:solidFill>
                  <a:schemeClr val="tx1"/>
                </a:solidFill>
              </a:rPr>
              <a:t>Nutrition </a:t>
            </a:r>
          </a:p>
          <a:p>
            <a:r>
              <a:rPr lang="en-IN" sz="3200" dirty="0">
                <a:solidFill>
                  <a:schemeClr val="tx1"/>
                </a:solidFill>
              </a:rPr>
              <a:t>Immunological- Ag-Ab complexes  </a:t>
            </a:r>
          </a:p>
          <a:p>
            <a:r>
              <a:rPr lang="en-IN" sz="3200" dirty="0">
                <a:solidFill>
                  <a:schemeClr val="tx1"/>
                </a:solidFill>
              </a:rPr>
              <a:t>Necrotic tissue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283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561A664-4193-CE1F-9CE4-4E3F5742F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10">
            <a:extLst>
              <a:ext uri="{FF2B5EF4-FFF2-40B4-BE49-F238E27FC236}">
                <a16:creationId xmlns:a16="http://schemas.microsoft.com/office/drawing/2014/main" xmlns="" id="{1DD1AB33-CDE8-0A64-6294-8680819C72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2127" y="456453"/>
            <a:ext cx="4389437" cy="2667000"/>
          </a:xfrm>
        </p:spPr>
      </p:pic>
      <p:pic>
        <p:nvPicPr>
          <p:cNvPr id="9" name="Picture 10">
            <a:extLst>
              <a:ext uri="{FF2B5EF4-FFF2-40B4-BE49-F238E27FC236}">
                <a16:creationId xmlns:a16="http://schemas.microsoft.com/office/drawing/2014/main" xmlns="" id="{1D9741D5-F709-10BC-012F-406FCB2EA1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9074" y="642012"/>
            <a:ext cx="4111589" cy="2316341"/>
          </a:xfrm>
          <a:prstGeom prst="rect">
            <a:avLst/>
          </a:prstGeom>
        </p:spPr>
      </p:pic>
      <p:pic>
        <p:nvPicPr>
          <p:cNvPr id="11" name="Picture 11">
            <a:extLst>
              <a:ext uri="{FF2B5EF4-FFF2-40B4-BE49-F238E27FC236}">
                <a16:creationId xmlns:a16="http://schemas.microsoft.com/office/drawing/2014/main" xmlns="" id="{6E07580D-F6F1-4969-EE2B-D78D7C90A2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5323" y="3650866"/>
            <a:ext cx="2405349" cy="3207134"/>
          </a:xfrm>
          <a:prstGeom prst="rect">
            <a:avLst/>
          </a:prstGeom>
        </p:spPr>
      </p:pic>
      <p:pic>
        <p:nvPicPr>
          <p:cNvPr id="12" name="Picture 12">
            <a:extLst>
              <a:ext uri="{FF2B5EF4-FFF2-40B4-BE49-F238E27FC236}">
                <a16:creationId xmlns:a16="http://schemas.microsoft.com/office/drawing/2014/main" xmlns="" id="{839D3E35-DB22-C1F6-47EA-21905194C3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89903" y="3415552"/>
            <a:ext cx="4589930" cy="344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087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E1680B-1E58-AC73-273F-72CC1EC7F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u="sng" dirty="0">
                <a:solidFill>
                  <a:srgbClr val="7030A0"/>
                </a:solidFill>
                <a:latin typeface="Algerian" pitchFamily="82" charset="0"/>
              </a:rPr>
              <a:t>TYPES OF INFLAMMATION</a:t>
            </a:r>
            <a:endParaRPr lang="en-US" sz="4000" u="sng" dirty="0">
              <a:solidFill>
                <a:srgbClr val="7030A0"/>
              </a:solidFill>
              <a:latin typeface="Algerian" pitchFamily="8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0BF3EEA-80AC-5B8B-AD33-6958C7C46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399"/>
            <a:ext cx="8596668" cy="4110963"/>
          </a:xfrm>
        </p:spPr>
        <p:txBody>
          <a:bodyPr>
            <a:normAutofit fontScale="47500" lnSpcReduction="20000"/>
          </a:bodyPr>
          <a:lstStyle/>
          <a:p>
            <a:r>
              <a:rPr lang="en-IN" sz="6700" dirty="0">
                <a:solidFill>
                  <a:schemeClr val="tx1"/>
                </a:solidFill>
              </a:rPr>
              <a:t>2 types</a:t>
            </a:r>
          </a:p>
          <a:p>
            <a:pPr marL="0" indent="0">
              <a:buNone/>
            </a:pPr>
            <a:r>
              <a:rPr lang="en-IN" sz="6700" b="1" u="sng" dirty="0">
                <a:solidFill>
                  <a:schemeClr val="tx1"/>
                </a:solidFill>
              </a:rPr>
              <a:t>1.Acute Inflammation</a:t>
            </a:r>
          </a:p>
          <a:p>
            <a:r>
              <a:rPr lang="en-IN" sz="6700" dirty="0">
                <a:solidFill>
                  <a:schemeClr val="tx1"/>
                </a:solidFill>
              </a:rPr>
              <a:t> Due to early response by the body</a:t>
            </a:r>
          </a:p>
          <a:p>
            <a:r>
              <a:rPr lang="en-IN" sz="6700" dirty="0">
                <a:solidFill>
                  <a:schemeClr val="tx1"/>
                </a:solidFill>
              </a:rPr>
              <a:t>Short duration </a:t>
            </a:r>
          </a:p>
          <a:p>
            <a:pPr marL="0" indent="0">
              <a:buNone/>
            </a:pPr>
            <a:r>
              <a:rPr lang="en-IN" sz="6700" b="1" u="sng" dirty="0">
                <a:solidFill>
                  <a:schemeClr val="tx1"/>
                </a:solidFill>
              </a:rPr>
              <a:t>2.Chronic Inflammation </a:t>
            </a:r>
          </a:p>
          <a:p>
            <a:r>
              <a:rPr lang="en-IN" sz="6700" dirty="0">
                <a:solidFill>
                  <a:schemeClr val="tx1"/>
                </a:solidFill>
              </a:rPr>
              <a:t>Occurs after delay</a:t>
            </a:r>
          </a:p>
          <a:p>
            <a:r>
              <a:rPr lang="en-IN" sz="6700" dirty="0">
                <a:solidFill>
                  <a:schemeClr val="tx1"/>
                </a:solidFill>
              </a:rPr>
              <a:t>Longer duration </a:t>
            </a:r>
          </a:p>
          <a:p>
            <a:r>
              <a:rPr lang="en-IN" sz="6700" dirty="0">
                <a:solidFill>
                  <a:schemeClr val="tx1"/>
                </a:solidFill>
              </a:rPr>
              <a:t>Characterised by chronic inflammatory cells</a:t>
            </a:r>
          </a:p>
          <a:p>
            <a:endParaRPr lang="en-US" sz="3200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808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8C8BA0-86FE-F8A4-6C70-931422BA7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u="sng" dirty="0">
                <a:solidFill>
                  <a:srgbClr val="7030A0"/>
                </a:solidFill>
                <a:latin typeface="Algerian" pitchFamily="82" charset="0"/>
              </a:rPr>
              <a:t>Features of Acute &amp; Chronic Inflammation </a:t>
            </a:r>
            <a:endParaRPr lang="en-US" sz="4000" u="sng" dirty="0">
              <a:solidFill>
                <a:srgbClr val="7030A0"/>
              </a:solidFill>
              <a:latin typeface="Algerian" pitchFamily="82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F0F242FA-3D11-8CE0-F4CD-B1374C7B99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2231917"/>
              </p:ext>
            </p:extLst>
          </p:nvPr>
        </p:nvGraphicFramePr>
        <p:xfrm>
          <a:off x="677334" y="2160587"/>
          <a:ext cx="8107550" cy="4455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3775">
                  <a:extLst>
                    <a:ext uri="{9D8B030D-6E8A-4147-A177-3AD203B41FA5}">
                      <a16:colId xmlns:a16="http://schemas.microsoft.com/office/drawing/2014/main" xmlns="" val="1540004134"/>
                    </a:ext>
                  </a:extLst>
                </a:gridCol>
                <a:gridCol w="4053775">
                  <a:extLst>
                    <a:ext uri="{9D8B030D-6E8A-4147-A177-3AD203B41FA5}">
                      <a16:colId xmlns:a16="http://schemas.microsoft.com/office/drawing/2014/main" xmlns="" val="2328050345"/>
                    </a:ext>
                  </a:extLst>
                </a:gridCol>
              </a:tblGrid>
              <a:tr h="471365">
                <a:tc>
                  <a:txBody>
                    <a:bodyPr/>
                    <a:lstStyle/>
                    <a:p>
                      <a:r>
                        <a:rPr lang="en-IN" sz="2400" b="1" dirty="0">
                          <a:solidFill>
                            <a:schemeClr val="accent5"/>
                          </a:solidFill>
                        </a:rPr>
                        <a:t>Acute  Inflammation </a:t>
                      </a:r>
                      <a:endParaRPr lang="en-US" sz="2400" b="1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>
                          <a:solidFill>
                            <a:schemeClr val="accent5"/>
                          </a:solidFill>
                        </a:rPr>
                        <a:t>Chronic  Inflammation </a:t>
                      </a:r>
                      <a:endParaRPr lang="en-US" sz="24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92465264"/>
                  </a:ext>
                </a:extLst>
              </a:tr>
              <a:tr h="471365">
                <a:tc>
                  <a:txBody>
                    <a:bodyPr/>
                    <a:lstStyle/>
                    <a:p>
                      <a:r>
                        <a:rPr lang="en-IN" dirty="0"/>
                        <a:t>Short duration (hr., days)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Long duration(week, month, years)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26563063"/>
                  </a:ext>
                </a:extLst>
              </a:tr>
              <a:tr h="471365">
                <a:tc>
                  <a:txBody>
                    <a:bodyPr/>
                    <a:lstStyle/>
                    <a:p>
                      <a:r>
                        <a:rPr lang="en-IN" dirty="0"/>
                        <a:t>Irritant is severe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Irritant is of low intensity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95815194"/>
                  </a:ext>
                </a:extLst>
              </a:tr>
              <a:tr h="471365">
                <a:tc>
                  <a:txBody>
                    <a:bodyPr/>
                    <a:lstStyle/>
                    <a:p>
                      <a:r>
                        <a:rPr lang="en-IN" dirty="0"/>
                        <a:t>Marked vascular changes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Vascular changes are less prominent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78971464"/>
                  </a:ext>
                </a:extLst>
              </a:tr>
              <a:tr h="471365">
                <a:tc>
                  <a:txBody>
                    <a:bodyPr/>
                    <a:lstStyle/>
                    <a:p>
                      <a:r>
                        <a:rPr lang="en-IN" dirty="0"/>
                        <a:t>Profuse exudation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Exudation </a:t>
                      </a:r>
                      <a:r>
                        <a:rPr lang="en-IN" dirty="0" err="1"/>
                        <a:t>scacity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90652561"/>
                  </a:ext>
                </a:extLst>
              </a:tr>
              <a:tr h="471365">
                <a:tc>
                  <a:txBody>
                    <a:bodyPr/>
                    <a:lstStyle/>
                    <a:p>
                      <a:r>
                        <a:rPr lang="en-IN" dirty="0"/>
                        <a:t>Soft consistency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Firm consistency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61356994"/>
                  </a:ext>
                </a:extLst>
              </a:tr>
              <a:tr h="813588">
                <a:tc>
                  <a:txBody>
                    <a:bodyPr/>
                    <a:lstStyle/>
                    <a:p>
                      <a:r>
                        <a:rPr lang="en-IN" dirty="0"/>
                        <a:t>No or slight proliferation of CT, BV &amp; epithelium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More proliferation of CT, BV &amp; epithelium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3194786"/>
                  </a:ext>
                </a:extLst>
              </a:tr>
              <a:tr h="813588">
                <a:tc>
                  <a:txBody>
                    <a:bodyPr/>
                    <a:lstStyle/>
                    <a:p>
                      <a:r>
                        <a:rPr lang="en-IN" dirty="0"/>
                        <a:t>Predominantly neutrophils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Predominantly lymphocytes and macrophages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882368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2704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DECE96-AB0A-8672-7EF1-C5C9C6D0C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24118"/>
            <a:ext cx="8596668" cy="1706282"/>
          </a:xfrm>
        </p:spPr>
        <p:txBody>
          <a:bodyPr>
            <a:normAutofit/>
          </a:bodyPr>
          <a:lstStyle/>
          <a:p>
            <a:r>
              <a:rPr lang="en-IN" sz="4000" u="sng" dirty="0">
                <a:solidFill>
                  <a:srgbClr val="7030A0"/>
                </a:solidFill>
                <a:latin typeface="Algerian" pitchFamily="82" charset="0"/>
              </a:rPr>
              <a:t>CARDINAL SIGNS OF INFLAMMATION</a:t>
            </a:r>
            <a:endParaRPr lang="en-US" sz="4000" u="sng" dirty="0">
              <a:solidFill>
                <a:srgbClr val="7030A0"/>
              </a:solidFill>
              <a:latin typeface="Algerian" pitchFamily="82" charset="0"/>
            </a:endParaRP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xmlns="" id="{C83984EE-C464-65CB-EA86-5F9D03C2A7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3" y="1219200"/>
            <a:ext cx="8269443" cy="5414682"/>
          </a:xfrm>
        </p:spPr>
      </p:pic>
    </p:spTree>
    <p:extLst>
      <p:ext uri="{BB962C8B-B14F-4D97-AF65-F5344CB8AC3E}">
        <p14:creationId xmlns:p14="http://schemas.microsoft.com/office/powerpoint/2010/main" val="3539951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8FD3AF-36EF-D90A-90F9-F3AB779C0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6870406A-B2B8-98B1-EB2E-64D33CE60B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7236" y="360218"/>
            <a:ext cx="8922327" cy="6160655"/>
          </a:xfrm>
        </p:spPr>
      </p:pic>
    </p:spTree>
    <p:extLst>
      <p:ext uri="{BB962C8B-B14F-4D97-AF65-F5344CB8AC3E}">
        <p14:creationId xmlns:p14="http://schemas.microsoft.com/office/powerpoint/2010/main" val="2545614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8766F6-A49C-C500-E29D-0ECC8CE9D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u="sng" dirty="0">
                <a:solidFill>
                  <a:srgbClr val="7030A0"/>
                </a:solidFill>
                <a:latin typeface="Algerian" pitchFamily="82" charset="0"/>
              </a:rPr>
              <a:t>CELLS OF ACUTE INFLAMMATION</a:t>
            </a:r>
            <a:endParaRPr lang="en-US" sz="4000" u="sng" dirty="0">
              <a:solidFill>
                <a:srgbClr val="7030A0"/>
              </a:solidFill>
              <a:latin typeface="Algerian" pitchFamily="8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C7D419E-AC47-005D-AC8E-F07E27891E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13647"/>
            <a:ext cx="8596668" cy="442771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N" sz="32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IN" sz="32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3200" dirty="0">
              <a:solidFill>
                <a:schemeClr val="tx1"/>
              </a:solidFill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4AF0E765-94EE-43FC-85A6-B0509964FD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1930400"/>
            <a:ext cx="8932831" cy="4110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58119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499</Words>
  <Application>Microsoft Office PowerPoint</Application>
  <PresentationFormat>Custom</PresentationFormat>
  <Paragraphs>110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Facet</vt:lpstr>
      <vt:lpstr>                    Cells of Acute Inflammation</vt:lpstr>
      <vt:lpstr>INTRODUCTION TO INFLAMMATION</vt:lpstr>
      <vt:lpstr>Etiological Agent</vt:lpstr>
      <vt:lpstr>PowerPoint Presentation</vt:lpstr>
      <vt:lpstr>TYPES OF INFLAMMATION</vt:lpstr>
      <vt:lpstr>Features of Acute &amp; Chronic Inflammation </vt:lpstr>
      <vt:lpstr>CARDINAL SIGNS OF INFLAMMATION</vt:lpstr>
      <vt:lpstr>PowerPoint Presentation</vt:lpstr>
      <vt:lpstr>CELLS OF ACUTE INFLAMMATION</vt:lpstr>
      <vt:lpstr>1. NEUTROPHIL</vt:lpstr>
      <vt:lpstr>PowerPoint Presentation</vt:lpstr>
      <vt:lpstr>Schilling Index</vt:lpstr>
      <vt:lpstr>Granules Of Neutrophil</vt:lpstr>
      <vt:lpstr>2.Eosinophil</vt:lpstr>
      <vt:lpstr>PowerPoint Presentation</vt:lpstr>
      <vt:lpstr>3. BASOPHIL/MAST CELL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CELLS OF ACUTE INFLAMMATION  Soumya Verma B. V. Sc.&amp; A. H-IInd Year V-2302/21 </dc:title>
  <dc:creator>917318166799</dc:creator>
  <cp:lastModifiedBy>Lenovo</cp:lastModifiedBy>
  <cp:revision>21</cp:revision>
  <dcterms:created xsi:type="dcterms:W3CDTF">2023-05-16T18:19:18Z</dcterms:created>
  <dcterms:modified xsi:type="dcterms:W3CDTF">2023-07-12T11:28:29Z</dcterms:modified>
</cp:coreProperties>
</file>