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59" r:id="rId2"/>
    <p:sldId id="371" r:id="rId3"/>
    <p:sldId id="372" r:id="rId4"/>
    <p:sldId id="373" r:id="rId5"/>
    <p:sldId id="374" r:id="rId6"/>
    <p:sldId id="375" r:id="rId7"/>
    <p:sldId id="376" r:id="rId8"/>
    <p:sldId id="377" r:id="rId9"/>
    <p:sldId id="378" r:id="rId10"/>
    <p:sldId id="310" r:id="rId11"/>
    <p:sldId id="312" r:id="rId12"/>
    <p:sldId id="311" r:id="rId13"/>
    <p:sldId id="315" r:id="rId14"/>
    <p:sldId id="324" r:id="rId15"/>
    <p:sldId id="323" r:id="rId16"/>
    <p:sldId id="316" r:id="rId17"/>
    <p:sldId id="317" r:id="rId18"/>
    <p:sldId id="314" r:id="rId19"/>
    <p:sldId id="379" r:id="rId20"/>
    <p:sldId id="318" r:id="rId21"/>
    <p:sldId id="319" r:id="rId22"/>
    <p:sldId id="352" r:id="rId23"/>
    <p:sldId id="353" r:id="rId24"/>
    <p:sldId id="369" r:id="rId25"/>
    <p:sldId id="365" r:id="rId26"/>
    <p:sldId id="366" r:id="rId27"/>
    <p:sldId id="367" r:id="rId28"/>
    <p:sldId id="368" r:id="rId29"/>
    <p:sldId id="320" r:id="rId30"/>
    <p:sldId id="321" r:id="rId31"/>
    <p:sldId id="322" r:id="rId32"/>
    <p:sldId id="349" r:id="rId33"/>
    <p:sldId id="350" r:id="rId34"/>
    <p:sldId id="351" r:id="rId35"/>
    <p:sldId id="338" r:id="rId36"/>
    <p:sldId id="339" r:id="rId37"/>
    <p:sldId id="362" r:id="rId38"/>
    <p:sldId id="348" r:id="rId39"/>
    <p:sldId id="355" r:id="rId40"/>
    <p:sldId id="340" r:id="rId41"/>
    <p:sldId id="341" r:id="rId42"/>
    <p:sldId id="342" r:id="rId43"/>
    <p:sldId id="346" r:id="rId44"/>
    <p:sldId id="343" r:id="rId45"/>
    <p:sldId id="344" r:id="rId46"/>
    <p:sldId id="345" r:id="rId47"/>
    <p:sldId id="330" r:id="rId48"/>
    <p:sldId id="331" r:id="rId49"/>
    <p:sldId id="357" r:id="rId50"/>
    <p:sldId id="364" r:id="rId51"/>
    <p:sldId id="356" r:id="rId52"/>
    <p:sldId id="257" r:id="rId53"/>
    <p:sldId id="256" r:id="rId54"/>
    <p:sldId id="258" r:id="rId55"/>
    <p:sldId id="259" r:id="rId56"/>
    <p:sldId id="300" r:id="rId57"/>
    <p:sldId id="262" r:id="rId58"/>
    <p:sldId id="264" r:id="rId59"/>
    <p:sldId id="301" r:id="rId60"/>
    <p:sldId id="302" r:id="rId61"/>
    <p:sldId id="303" r:id="rId62"/>
    <p:sldId id="304" r:id="rId63"/>
    <p:sldId id="306" r:id="rId64"/>
    <p:sldId id="305" r:id="rId65"/>
    <p:sldId id="261" r:id="rId66"/>
    <p:sldId id="307" r:id="rId67"/>
    <p:sldId id="308"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6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530" autoAdjust="0"/>
  </p:normalViewPr>
  <p:slideViewPr>
    <p:cSldViewPr>
      <p:cViewPr>
        <p:scale>
          <a:sx n="78" d="100"/>
          <a:sy n="78" d="100"/>
        </p:scale>
        <p:origin x="-1302" y="-15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468562"/>
          </a:xfrm>
        </p:spPr>
        <p:txBody>
          <a:bodyPr/>
          <a:lstStyle/>
          <a:p>
            <a:r>
              <a:rPr lang="en-US" b="1" dirty="0" smtClean="0">
                <a:solidFill>
                  <a:srgbClr val="C00000"/>
                </a:solidFill>
                <a:latin typeface="Algerian" pitchFamily="82" charset="0"/>
              </a:rPr>
              <a:t>BRACHIAL PLEXUS</a:t>
            </a:r>
            <a:endParaRPr lang="en-IN" dirty="0">
              <a:solidFill>
                <a:srgbClr val="C00000"/>
              </a:solidFill>
              <a:latin typeface="Algerian" pitchFamily="82" charset="0"/>
            </a:endParaRPr>
          </a:p>
        </p:txBody>
      </p:sp>
      <p:sp>
        <p:nvSpPr>
          <p:cNvPr id="3" name="Content Placeholder 2"/>
          <p:cNvSpPr>
            <a:spLocks noGrp="1"/>
          </p:cNvSpPr>
          <p:nvPr>
            <p:ph idx="1"/>
          </p:nvPr>
        </p:nvSpPr>
        <p:spPr>
          <a:xfrm>
            <a:off x="457200" y="2362200"/>
            <a:ext cx="8458200" cy="3763963"/>
          </a:xfrm>
        </p:spPr>
        <p:txBody>
          <a:bodyPr>
            <a:normAutofit/>
          </a:bodyPr>
          <a:lstStyle/>
          <a:p>
            <a:pPr algn="ctr">
              <a:buNone/>
            </a:pPr>
            <a:r>
              <a:rPr lang="en-IN" b="1" dirty="0" smtClean="0">
                <a:solidFill>
                  <a:srgbClr val="7030A0"/>
                </a:solidFill>
              </a:rPr>
              <a:t> By </a:t>
            </a:r>
          </a:p>
          <a:p>
            <a:pPr algn="r">
              <a:buNone/>
            </a:pPr>
            <a:r>
              <a:rPr lang="en-IN" b="1" dirty="0" smtClean="0">
                <a:solidFill>
                  <a:srgbClr val="7030A0"/>
                </a:solidFill>
              </a:rPr>
              <a:t>Dr. </a:t>
            </a:r>
            <a:r>
              <a:rPr lang="en-IN" b="1" dirty="0" err="1" smtClean="0">
                <a:solidFill>
                  <a:srgbClr val="7030A0"/>
                </a:solidFill>
              </a:rPr>
              <a:t>Abhinov</a:t>
            </a:r>
            <a:r>
              <a:rPr lang="en-IN" b="1" dirty="0" smtClean="0">
                <a:solidFill>
                  <a:srgbClr val="7030A0"/>
                </a:solidFill>
              </a:rPr>
              <a:t> </a:t>
            </a:r>
            <a:r>
              <a:rPr lang="en-IN" b="1" dirty="0" err="1" smtClean="0">
                <a:solidFill>
                  <a:srgbClr val="7030A0"/>
                </a:solidFill>
              </a:rPr>
              <a:t>Verma</a:t>
            </a:r>
            <a:endParaRPr lang="en-IN" b="1" dirty="0" smtClean="0">
              <a:solidFill>
                <a:srgbClr val="7030A0"/>
              </a:solidFill>
            </a:endParaRPr>
          </a:p>
          <a:p>
            <a:pPr algn="r">
              <a:buNone/>
            </a:pPr>
            <a:r>
              <a:rPr lang="en-IN" b="1" dirty="0" smtClean="0">
                <a:solidFill>
                  <a:srgbClr val="7030A0"/>
                </a:solidFill>
              </a:rPr>
              <a:t>       </a:t>
            </a:r>
            <a:r>
              <a:rPr lang="en-IN" b="1" dirty="0" err="1" smtClean="0">
                <a:solidFill>
                  <a:srgbClr val="7030A0"/>
                </a:solidFill>
              </a:rPr>
              <a:t>Asstt</a:t>
            </a:r>
            <a:r>
              <a:rPr lang="en-IN" b="1" dirty="0" smtClean="0">
                <a:solidFill>
                  <a:srgbClr val="7030A0"/>
                </a:solidFill>
              </a:rPr>
              <a:t>. </a:t>
            </a:r>
            <a:r>
              <a:rPr lang="en-IN" b="1" dirty="0" smtClean="0">
                <a:solidFill>
                  <a:srgbClr val="7030A0"/>
                </a:solidFill>
              </a:rPr>
              <a:t>Professor</a:t>
            </a:r>
          </a:p>
          <a:p>
            <a:pPr algn="r">
              <a:buNone/>
            </a:pPr>
            <a:r>
              <a:rPr lang="en-IN" b="1" dirty="0" smtClean="0">
                <a:solidFill>
                  <a:srgbClr val="7030A0"/>
                </a:solidFill>
              </a:rPr>
              <a:t>       Department of Anatomy</a:t>
            </a:r>
          </a:p>
          <a:p>
            <a:pPr algn="r">
              <a:buNone/>
            </a:pPr>
            <a:r>
              <a:rPr lang="en-IN" b="1" dirty="0" smtClean="0">
                <a:solidFill>
                  <a:srgbClr val="7030A0"/>
                </a:solidFill>
              </a:rPr>
              <a:t>       DUVASU, Mathura (UP)</a:t>
            </a:r>
            <a:endParaRPr lang="en-IN" b="1" dirty="0">
              <a:solidFill>
                <a:srgbClr val="7030A0"/>
              </a:solidFill>
            </a:endParaRPr>
          </a:p>
        </p:txBody>
      </p:sp>
      <p:sp>
        <p:nvSpPr>
          <p:cNvPr id="4" name="Rectangle 3"/>
          <p:cNvSpPr/>
          <p:nvPr/>
        </p:nvSpPr>
        <p:spPr>
          <a:xfrm>
            <a:off x="7784332" y="228600"/>
            <a:ext cx="1359668" cy="369332"/>
          </a:xfrm>
          <a:prstGeom prst="rect">
            <a:avLst/>
          </a:prstGeom>
        </p:spPr>
        <p:txBody>
          <a:bodyPr wrap="none">
            <a:spAutoFit/>
          </a:bodyPr>
          <a:lstStyle/>
          <a:p>
            <a:r>
              <a:rPr lang="en-US" b="1" dirty="0" smtClean="0">
                <a:solidFill>
                  <a:srgbClr val="640000"/>
                </a:solidFill>
                <a:latin typeface="Algerian" pitchFamily="82" charset="0"/>
              </a:rPr>
              <a:t>(31-01-22)</a:t>
            </a:r>
            <a:endParaRPr lang="en-GB" dirty="0"/>
          </a:p>
        </p:txBody>
      </p:sp>
      <p:pic>
        <p:nvPicPr>
          <p:cNvPr id="5" name="Picture 2" descr="C:\Users\Dr. Abhinov\Downloads\WhatsApp Image 2021-05-05 at 9.37.47 AM.jpeg"/>
          <p:cNvPicPr>
            <a:picLocks noChangeAspect="1" noChangeArrowheads="1"/>
          </p:cNvPicPr>
          <p:nvPr/>
        </p:nvPicPr>
        <p:blipFill>
          <a:blip r:embed="rId2"/>
          <a:srcRect l="9640" t="4412" r="48656" b="45101"/>
          <a:stretch>
            <a:fillRect/>
          </a:stretch>
        </p:blipFill>
        <p:spPr bwMode="auto">
          <a:xfrm>
            <a:off x="685800" y="1981200"/>
            <a:ext cx="2286000" cy="3685668"/>
          </a:xfrm>
          <a:prstGeom prst="rect">
            <a:avLst/>
          </a:prstGeom>
          <a:noFill/>
        </p:spPr>
      </p:pic>
      <p:sp>
        <p:nvSpPr>
          <p:cNvPr id="6" name="Rectangle 5"/>
          <p:cNvSpPr/>
          <p:nvPr/>
        </p:nvSpPr>
        <p:spPr>
          <a:xfrm>
            <a:off x="7772400" y="621268"/>
            <a:ext cx="1431802" cy="369332"/>
          </a:xfrm>
          <a:prstGeom prst="rect">
            <a:avLst/>
          </a:prstGeom>
        </p:spPr>
        <p:txBody>
          <a:bodyPr wrap="none">
            <a:spAutoFit/>
          </a:bodyPr>
          <a:lstStyle/>
          <a:p>
            <a:r>
              <a:rPr lang="en-US" b="1" dirty="0" smtClean="0">
                <a:solidFill>
                  <a:srgbClr val="640000"/>
                </a:solidFill>
                <a:latin typeface="Algerian" pitchFamily="82" charset="0"/>
              </a:rPr>
              <a:t>(</a:t>
            </a:r>
            <a:r>
              <a:rPr lang="en-US" b="1" dirty="0" smtClean="0">
                <a:solidFill>
                  <a:srgbClr val="640000"/>
                </a:solidFill>
                <a:latin typeface="Algerian" pitchFamily="82" charset="0"/>
              </a:rPr>
              <a:t>23</a:t>
            </a:r>
            <a:r>
              <a:rPr lang="en-US" b="1" dirty="0" smtClean="0">
                <a:solidFill>
                  <a:srgbClr val="640000"/>
                </a:solidFill>
                <a:latin typeface="Algerian" pitchFamily="82" charset="0"/>
              </a:rPr>
              <a:t>-0-2-23)</a:t>
            </a:r>
            <a:endParaRPr lang="en-GB"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IN" b="1" dirty="0" smtClean="0">
                <a:solidFill>
                  <a:srgbClr val="FF0000"/>
                </a:solidFill>
              </a:rPr>
              <a:t>Nerve </a:t>
            </a:r>
            <a:endParaRPr lang="en-IN" b="1" dirty="0">
              <a:solidFill>
                <a:srgbClr val="FF0000"/>
              </a:solidFill>
            </a:endParaRPr>
          </a:p>
        </p:txBody>
      </p:sp>
      <p:sp>
        <p:nvSpPr>
          <p:cNvPr id="3" name="Content Placeholder 2"/>
          <p:cNvSpPr>
            <a:spLocks noGrp="1"/>
          </p:cNvSpPr>
          <p:nvPr>
            <p:ph idx="1"/>
          </p:nvPr>
        </p:nvSpPr>
        <p:spPr>
          <a:xfrm>
            <a:off x="457200" y="1143000"/>
            <a:ext cx="3276600" cy="4983163"/>
          </a:xfrm>
        </p:spPr>
        <p:txBody>
          <a:bodyPr/>
          <a:lstStyle/>
          <a:p>
            <a:r>
              <a:rPr lang="en-IN" b="1" dirty="0" smtClean="0">
                <a:solidFill>
                  <a:srgbClr val="FF0000"/>
                </a:solidFill>
              </a:rPr>
              <a:t>Cranial and Spinal nerves:</a:t>
            </a:r>
          </a:p>
          <a:p>
            <a:endParaRPr lang="en-IN" b="1" dirty="0"/>
          </a:p>
        </p:txBody>
      </p:sp>
      <p:pic>
        <p:nvPicPr>
          <p:cNvPr id="1027" name="Picture 3" descr="C:\Users\Dr. Abhinov\Desktop\classes 2020-21\brachial plexus\download.png"/>
          <p:cNvPicPr>
            <a:picLocks noChangeAspect="1" noChangeArrowheads="1"/>
          </p:cNvPicPr>
          <p:nvPr/>
        </p:nvPicPr>
        <p:blipFill>
          <a:blip r:embed="rId2"/>
          <a:srcRect/>
          <a:stretch>
            <a:fillRect/>
          </a:stretch>
        </p:blipFill>
        <p:spPr bwMode="auto">
          <a:xfrm>
            <a:off x="4038600" y="1066800"/>
            <a:ext cx="4305300" cy="2854601"/>
          </a:xfrm>
          <a:prstGeom prst="rect">
            <a:avLst/>
          </a:prstGeom>
          <a:noFill/>
        </p:spPr>
      </p:pic>
      <p:pic>
        <p:nvPicPr>
          <p:cNvPr id="1028" name="Picture 4" descr="C:\Users\Dr. Abhinov\Desktop\classes 2020-21\brachial plexus\sympathetic -nervous-system-Nervous-system-of-animals.jpg"/>
          <p:cNvPicPr>
            <a:picLocks noChangeAspect="1" noChangeArrowheads="1"/>
          </p:cNvPicPr>
          <p:nvPr/>
        </p:nvPicPr>
        <p:blipFill>
          <a:blip r:embed="rId3"/>
          <a:srcRect/>
          <a:stretch>
            <a:fillRect/>
          </a:stretch>
        </p:blipFill>
        <p:spPr bwMode="auto">
          <a:xfrm>
            <a:off x="609600" y="2209800"/>
            <a:ext cx="4013860" cy="4292600"/>
          </a:xfrm>
          <a:prstGeom prst="rect">
            <a:avLst/>
          </a:prstGeom>
          <a:noFill/>
        </p:spPr>
      </p:pic>
      <p:sp>
        <p:nvSpPr>
          <p:cNvPr id="6" name="TextBox 5"/>
          <p:cNvSpPr txBox="1"/>
          <p:nvPr/>
        </p:nvSpPr>
        <p:spPr>
          <a:xfrm>
            <a:off x="5715000" y="4495800"/>
            <a:ext cx="2743200" cy="646331"/>
          </a:xfrm>
          <a:prstGeom prst="rect">
            <a:avLst/>
          </a:prstGeom>
          <a:noFill/>
        </p:spPr>
        <p:txBody>
          <a:bodyPr wrap="square" rtlCol="0">
            <a:spAutoFit/>
          </a:bodyPr>
          <a:lstStyle/>
          <a:p>
            <a:r>
              <a:rPr lang="en-IN" dirty="0" smtClean="0"/>
              <a:t>Cranial nerves- Brain</a:t>
            </a:r>
          </a:p>
          <a:p>
            <a:r>
              <a:rPr lang="en-IN" dirty="0" smtClean="0"/>
              <a:t>Spinal nerve- Spinal cord</a:t>
            </a:r>
            <a:endParaRPr lang="en-IN"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rcRect/>
          <a:stretch>
            <a:fillRect/>
          </a:stretch>
        </p:blipFill>
        <p:spPr bwMode="auto">
          <a:xfrm>
            <a:off x="0" y="1600200"/>
            <a:ext cx="4473505" cy="3248819"/>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b="6003"/>
          <a:stretch>
            <a:fillRect/>
          </a:stretch>
        </p:blipFill>
        <p:spPr bwMode="auto">
          <a:xfrm>
            <a:off x="4385367" y="1447800"/>
            <a:ext cx="4758633" cy="350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Dr. Abhinov\Desktop\classes 2020-21\brachial plexus\sympathetic -nervous-system-Nervous-system-of-animals.jpg"/>
          <p:cNvPicPr>
            <a:picLocks noGrp="1" noChangeAspect="1" noChangeArrowheads="1"/>
          </p:cNvPicPr>
          <p:nvPr>
            <p:ph idx="1"/>
          </p:nvPr>
        </p:nvPicPr>
        <p:blipFill>
          <a:blip r:embed="rId2"/>
          <a:srcRect/>
          <a:stretch>
            <a:fillRect/>
          </a:stretch>
        </p:blipFill>
        <p:spPr bwMode="auto">
          <a:xfrm>
            <a:off x="2133600" y="228600"/>
            <a:ext cx="5572007" cy="5962047"/>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5715000" cy="1143000"/>
          </a:xfrm>
        </p:spPr>
        <p:txBody>
          <a:bodyPr/>
          <a:lstStyle/>
          <a:p>
            <a:r>
              <a:rPr lang="en-US" b="1" dirty="0" smtClean="0">
                <a:solidFill>
                  <a:srgbClr val="C00000"/>
                </a:solidFill>
                <a:latin typeface="Algerian" pitchFamily="82" charset="0"/>
              </a:rPr>
              <a:t>SPINAL NERVES (OX) </a:t>
            </a:r>
            <a:endParaRPr lang="en-US" b="1" dirty="0">
              <a:solidFill>
                <a:srgbClr val="C00000"/>
              </a:solidFill>
              <a:latin typeface="Algerian" pitchFamily="82" charset="0"/>
            </a:endParaRPr>
          </a:p>
        </p:txBody>
      </p:sp>
      <p:sp>
        <p:nvSpPr>
          <p:cNvPr id="5" name="Content Placeholder 4"/>
          <p:cNvSpPr>
            <a:spLocks noGrp="1"/>
          </p:cNvSpPr>
          <p:nvPr>
            <p:ph idx="1"/>
          </p:nvPr>
        </p:nvSpPr>
        <p:spPr>
          <a:xfrm>
            <a:off x="0" y="1143000"/>
            <a:ext cx="6477000" cy="5410200"/>
          </a:xfrm>
        </p:spPr>
        <p:txBody>
          <a:bodyPr>
            <a:normAutofit/>
          </a:bodyPr>
          <a:lstStyle/>
          <a:p>
            <a:pPr marL="514350" indent="-514350"/>
            <a:r>
              <a:rPr lang="en-US" sz="2800" dirty="0" smtClean="0">
                <a:solidFill>
                  <a:srgbClr val="0070C0"/>
                </a:solidFill>
                <a:latin typeface="Algerian" pitchFamily="82" charset="0"/>
              </a:rPr>
              <a:t>Leave the cord in pairs (37)</a:t>
            </a:r>
          </a:p>
          <a:p>
            <a:pPr marL="514350" indent="-514350">
              <a:buFont typeface="+mj-lt"/>
              <a:buAutoNum type="arabicPeriod"/>
            </a:pPr>
            <a:r>
              <a:rPr lang="en-US" sz="2800" dirty="0" smtClean="0">
                <a:solidFill>
                  <a:srgbClr val="0070C0"/>
                </a:solidFill>
                <a:latin typeface="Algerian" pitchFamily="82" charset="0"/>
              </a:rPr>
              <a:t>Cervical : 8(C1-C8)</a:t>
            </a:r>
          </a:p>
          <a:p>
            <a:pPr marL="514350" indent="-514350">
              <a:buFont typeface="+mj-lt"/>
              <a:buAutoNum type="arabicPeriod"/>
            </a:pPr>
            <a:r>
              <a:rPr lang="en-US" sz="2800" dirty="0" smtClean="0">
                <a:solidFill>
                  <a:srgbClr val="0070C0"/>
                </a:solidFill>
                <a:latin typeface="Algerian" pitchFamily="82" charset="0"/>
              </a:rPr>
              <a:t>Thoracic: 13(T1-T13)</a:t>
            </a:r>
          </a:p>
          <a:p>
            <a:pPr marL="514350" indent="-514350">
              <a:buFont typeface="+mj-lt"/>
              <a:buAutoNum type="arabicPeriod"/>
            </a:pPr>
            <a:r>
              <a:rPr lang="en-US" sz="2800" dirty="0" smtClean="0">
                <a:solidFill>
                  <a:srgbClr val="0070C0"/>
                </a:solidFill>
                <a:latin typeface="Algerian" pitchFamily="82" charset="0"/>
              </a:rPr>
              <a:t>Lumbar: 6</a:t>
            </a:r>
          </a:p>
          <a:p>
            <a:pPr marL="514350" indent="-514350">
              <a:buFont typeface="+mj-lt"/>
              <a:buAutoNum type="arabicPeriod"/>
            </a:pPr>
            <a:r>
              <a:rPr lang="en-US" sz="2800" dirty="0" smtClean="0">
                <a:solidFill>
                  <a:srgbClr val="0070C0"/>
                </a:solidFill>
                <a:latin typeface="Algerian" pitchFamily="82" charset="0"/>
              </a:rPr>
              <a:t>Sacral: 5</a:t>
            </a:r>
          </a:p>
          <a:p>
            <a:pPr marL="514350" indent="-514350">
              <a:buFont typeface="+mj-lt"/>
              <a:buAutoNum type="arabicPeriod"/>
            </a:pPr>
            <a:r>
              <a:rPr lang="en-US" sz="2800" dirty="0" err="1" smtClean="0">
                <a:solidFill>
                  <a:srgbClr val="0070C0"/>
                </a:solidFill>
                <a:latin typeface="Algerian" pitchFamily="82" charset="0"/>
              </a:rPr>
              <a:t>Coccygeal</a:t>
            </a:r>
            <a:r>
              <a:rPr lang="en-US" sz="2800" dirty="0" smtClean="0">
                <a:solidFill>
                  <a:srgbClr val="0070C0"/>
                </a:solidFill>
                <a:latin typeface="Algerian" pitchFamily="82" charset="0"/>
              </a:rPr>
              <a:t>: 5</a:t>
            </a:r>
          </a:p>
          <a:p>
            <a:pPr marL="514350" indent="-514350">
              <a:buFont typeface="+mj-lt"/>
              <a:buAutoNum type="arabicPeriod"/>
            </a:pPr>
            <a:endParaRPr lang="en-US" sz="2800" dirty="0" smtClean="0">
              <a:solidFill>
                <a:srgbClr val="0070C0"/>
              </a:solidFill>
              <a:latin typeface="Algerian" pitchFamily="82" charset="0"/>
            </a:endParaRPr>
          </a:p>
          <a:p>
            <a:pPr marL="514350" indent="-514350"/>
            <a:endParaRPr lang="en-US" sz="2800" dirty="0">
              <a:solidFill>
                <a:srgbClr val="0070C0"/>
              </a:solidFill>
              <a:latin typeface="Algerian" pitchFamily="82" charset="0"/>
            </a:endParaRPr>
          </a:p>
        </p:txBody>
      </p:sp>
      <p:pic>
        <p:nvPicPr>
          <p:cNvPr id="2051" name="Picture 3"/>
          <p:cNvPicPr>
            <a:picLocks noChangeAspect="1" noChangeArrowheads="1"/>
          </p:cNvPicPr>
          <p:nvPr/>
        </p:nvPicPr>
        <p:blipFill>
          <a:blip r:embed="rId2" cstate="print">
            <a:lum bright="10000" contrast="20000"/>
          </a:blip>
          <a:srcRect l="5956" t="3431" r="42930" b="16095"/>
          <a:stretch>
            <a:fillRect/>
          </a:stretch>
        </p:blipFill>
        <p:spPr bwMode="auto">
          <a:xfrm>
            <a:off x="5867400" y="0"/>
            <a:ext cx="338328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a:stretch>
            <a:fillRect/>
          </a:stretch>
        </p:blipFill>
        <p:spPr bwMode="auto">
          <a:xfrm>
            <a:off x="1295400" y="0"/>
            <a:ext cx="5870135" cy="4419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r>
              <a:rPr lang="en-IN" dirty="0" smtClean="0"/>
              <a:t>Each nerve is connected to the spinal cord by dorsal and ventral root.</a:t>
            </a:r>
          </a:p>
          <a:p>
            <a:r>
              <a:rPr lang="en-IN" dirty="0" smtClean="0"/>
              <a:t>Spinal nerves are formed by union of dorsal and ventral roots  and leave  the vertebral canal through </a:t>
            </a:r>
            <a:r>
              <a:rPr lang="en-IN" dirty="0" err="1" smtClean="0"/>
              <a:t>intervertebral</a:t>
            </a:r>
            <a:r>
              <a:rPr lang="en-IN" dirty="0" smtClean="0"/>
              <a:t> foramina and divide into dorsal and ventral branches.</a:t>
            </a:r>
            <a:endParaRPr lang="en-IN" dirty="0"/>
          </a:p>
        </p:txBody>
      </p:sp>
      <p:pic>
        <p:nvPicPr>
          <p:cNvPr id="4" name="Picture 3"/>
          <p:cNvPicPr>
            <a:picLocks noChangeAspect="1" noChangeArrowheads="1"/>
          </p:cNvPicPr>
          <p:nvPr/>
        </p:nvPicPr>
        <p:blipFill>
          <a:blip r:embed="rId2"/>
          <a:srcRect/>
          <a:stretch>
            <a:fillRect/>
          </a:stretch>
        </p:blipFill>
        <p:spPr bwMode="auto">
          <a:xfrm>
            <a:off x="1371600" y="3505200"/>
            <a:ext cx="6016516" cy="24574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60438"/>
          </a:xfrm>
        </p:spPr>
        <p:txBody>
          <a:bodyPr/>
          <a:lstStyle/>
          <a:p>
            <a:r>
              <a:rPr lang="en-US" b="1" dirty="0" smtClean="0">
                <a:solidFill>
                  <a:srgbClr val="C00000"/>
                </a:solidFill>
                <a:latin typeface="Algerian" pitchFamily="82" charset="0"/>
              </a:rPr>
              <a:t>Brachial plexus</a:t>
            </a:r>
            <a:endParaRPr lang="en-US" b="1" dirty="0">
              <a:solidFill>
                <a:srgbClr val="C00000"/>
              </a:solidFill>
              <a:latin typeface="Algerian" pitchFamily="82" charset="0"/>
            </a:endParaRPr>
          </a:p>
        </p:txBody>
      </p:sp>
      <p:pic>
        <p:nvPicPr>
          <p:cNvPr id="3074" name="Picture 2"/>
          <p:cNvPicPr>
            <a:picLocks noGrp="1" noChangeAspect="1" noChangeArrowheads="1"/>
          </p:cNvPicPr>
          <p:nvPr>
            <p:ph idx="1"/>
          </p:nvPr>
        </p:nvPicPr>
        <p:blipFill>
          <a:blip r:embed="rId2" cstate="print">
            <a:lum bright="30000" contrast="40000"/>
          </a:blip>
          <a:srcRect l="10856" t="13469" r="29733"/>
          <a:stretch>
            <a:fillRect/>
          </a:stretch>
        </p:blipFill>
        <p:spPr bwMode="auto">
          <a:xfrm>
            <a:off x="609599" y="914400"/>
            <a:ext cx="7681843" cy="5638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Grp="1" noChangeAspect="1" noChangeArrowheads="1"/>
          </p:cNvPicPr>
          <p:nvPr>
            <p:ph idx="1"/>
          </p:nvPr>
        </p:nvPicPr>
        <p:blipFill>
          <a:blip r:embed="rId2"/>
          <a:srcRect l="2913" t="35356" r="2913" b="10768"/>
          <a:stretch>
            <a:fillRect/>
          </a:stretch>
        </p:blipFill>
        <p:spPr bwMode="auto">
          <a:xfrm>
            <a:off x="152400" y="130629"/>
            <a:ext cx="8839200" cy="6498771"/>
          </a:xfrm>
          <a:prstGeom prst="rect">
            <a:avLst/>
          </a:prstGeom>
          <a:noFill/>
          <a:ln w="9525">
            <a:noFill/>
            <a:miter lim="800000"/>
            <a:headEnd/>
            <a:tailEnd/>
          </a:ln>
          <a:effectLst/>
        </p:spPr>
      </p:pic>
      <p:sp>
        <p:nvSpPr>
          <p:cNvPr id="3" name="TextBox 2"/>
          <p:cNvSpPr txBox="1"/>
          <p:nvPr/>
        </p:nvSpPr>
        <p:spPr>
          <a:xfrm>
            <a:off x="304800" y="4876800"/>
            <a:ext cx="1636025" cy="307777"/>
          </a:xfrm>
          <a:prstGeom prst="rect">
            <a:avLst/>
          </a:prstGeom>
          <a:noFill/>
        </p:spPr>
        <p:txBody>
          <a:bodyPr wrap="none" rtlCol="0">
            <a:spAutoFit/>
          </a:bodyPr>
          <a:lstStyle/>
          <a:p>
            <a:r>
              <a:rPr lang="en-IN" sz="1400" b="1" dirty="0" smtClean="0"/>
              <a:t>or external thoracic</a:t>
            </a:r>
            <a:endParaRPr lang="en-IN" sz="1400"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640000"/>
                </a:solidFill>
                <a:latin typeface="Algerian" pitchFamily="82" charset="0"/>
              </a:rPr>
              <a:t>BRACHIAL PLEXUS</a:t>
            </a:r>
            <a:endParaRPr lang="en-IN" dirty="0"/>
          </a:p>
        </p:txBody>
      </p:sp>
      <p:sp>
        <p:nvSpPr>
          <p:cNvPr id="3" name="Content Placeholder 2"/>
          <p:cNvSpPr>
            <a:spLocks noGrp="1"/>
          </p:cNvSpPr>
          <p:nvPr>
            <p:ph idx="1"/>
          </p:nvPr>
        </p:nvSpPr>
        <p:spPr>
          <a:xfrm>
            <a:off x="457200" y="1219200"/>
            <a:ext cx="8382000" cy="5638800"/>
          </a:xfrm>
        </p:spPr>
        <p:txBody>
          <a:bodyPr>
            <a:normAutofit fontScale="92500" lnSpcReduction="10000"/>
          </a:bodyPr>
          <a:lstStyle/>
          <a:p>
            <a:r>
              <a:rPr lang="en-IN" dirty="0" smtClean="0"/>
              <a:t>Formed by anastomosis of ventral branches of last three or four cervical(C5,C6,C7 orC8)and first thoracic nerves(T1)spinal nerves. The second thoracic (T2)nerve may or may not contribute.</a:t>
            </a:r>
          </a:p>
          <a:p>
            <a:r>
              <a:rPr lang="en-IN" dirty="0" smtClean="0"/>
              <a:t>Appear  as thick wide band between two parts of </a:t>
            </a:r>
            <a:r>
              <a:rPr lang="en-IN" dirty="0" err="1" smtClean="0"/>
              <a:t>scalenus</a:t>
            </a:r>
            <a:r>
              <a:rPr lang="en-IN" dirty="0" smtClean="0"/>
              <a:t> muscle and is covered by anterior deep pectoral and </a:t>
            </a:r>
            <a:r>
              <a:rPr lang="en-IN" dirty="0" err="1" smtClean="0"/>
              <a:t>subscapularis</a:t>
            </a:r>
            <a:endParaRPr lang="en-IN" dirty="0" smtClean="0"/>
          </a:p>
          <a:p>
            <a:pPr>
              <a:buNone/>
            </a:pPr>
            <a:r>
              <a:rPr lang="en-IN" b="1" dirty="0" smtClean="0">
                <a:solidFill>
                  <a:srgbClr val="C00000"/>
                </a:solidFill>
              </a:rPr>
              <a:t>				Branches-11 </a:t>
            </a:r>
          </a:p>
          <a:p>
            <a:r>
              <a:rPr lang="en-IN" dirty="0" smtClean="0"/>
              <a:t>Distributed mainly to thoracic limb and muscles of pectoral girdle with exception of the </a:t>
            </a:r>
            <a:r>
              <a:rPr lang="en-IN" dirty="0" err="1" smtClean="0"/>
              <a:t>trapazius</a:t>
            </a:r>
            <a:r>
              <a:rPr lang="en-IN" dirty="0" smtClean="0"/>
              <a:t> and </a:t>
            </a:r>
            <a:r>
              <a:rPr lang="en-IN" dirty="0" err="1" smtClean="0"/>
              <a:t>rhomboideus</a:t>
            </a:r>
            <a:r>
              <a:rPr lang="en-IN" dirty="0" smtClean="0"/>
              <a:t> muscles.</a:t>
            </a:r>
          </a:p>
          <a:p>
            <a:r>
              <a:rPr lang="en-IN" dirty="0" smtClean="0"/>
              <a:t>The </a:t>
            </a:r>
            <a:r>
              <a:rPr lang="en-IN" dirty="0" err="1" smtClean="0"/>
              <a:t>Median,ulnar</a:t>
            </a:r>
            <a:r>
              <a:rPr lang="en-IN" dirty="0" smtClean="0"/>
              <a:t> &amp;radial extends into digits</a:t>
            </a:r>
          </a:p>
          <a:p>
            <a:endParaRPr lang="en-IN"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2" descr="D:\study\myology\myology basic file\shoulder arm\brachial\DSCN1536.JPG"/>
          <p:cNvPicPr>
            <a:picLocks noGrp="1" noChangeAspect="1" noChangeArrowheads="1"/>
          </p:cNvPicPr>
          <p:nvPr>
            <p:ph idx="1"/>
          </p:nvPr>
        </p:nvPicPr>
        <p:blipFill rotWithShape="1">
          <a:blip r:embed="rId2" cstate="print"/>
          <a:srcRect t="1" r="15715" b="34"/>
          <a:stretch/>
        </p:blipFill>
        <p:spPr bwMode="auto">
          <a:xfrm>
            <a:off x="1676400" y="228600"/>
            <a:ext cx="6457961" cy="5744529"/>
          </a:xfrm>
          <a:prstGeom prst="rect">
            <a:avLst/>
          </a:prstGeom>
          <a:noFill/>
        </p:spPr>
      </p:pic>
      <p:sp>
        <p:nvSpPr>
          <p:cNvPr id="5" name="Right Arrow 4"/>
          <p:cNvSpPr/>
          <p:nvPr/>
        </p:nvSpPr>
        <p:spPr>
          <a:xfrm>
            <a:off x="2209800" y="4191000"/>
            <a:ext cx="978408"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61545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57200"/>
            <a:ext cx="7703024" cy="4811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0754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0"/>
            <a:ext cx="6400800" cy="1096962"/>
          </a:xfrm>
        </p:spPr>
        <p:txBody>
          <a:bodyPr>
            <a:normAutofit fontScale="90000"/>
          </a:bodyPr>
          <a:lstStyle/>
          <a:p>
            <a:r>
              <a:rPr lang="en-IN" dirty="0" smtClean="0">
                <a:solidFill>
                  <a:srgbClr val="FF0000"/>
                </a:solidFill>
              </a:rPr>
              <a:t>11 branches </a:t>
            </a:r>
            <a:r>
              <a:rPr lang="en-IN" dirty="0" smtClean="0"/>
              <a:t/>
            </a:r>
            <a:br>
              <a:rPr lang="en-IN" dirty="0" smtClean="0"/>
            </a:br>
            <a:endParaRPr lang="en-IN" dirty="0"/>
          </a:p>
        </p:txBody>
      </p:sp>
      <p:sp>
        <p:nvSpPr>
          <p:cNvPr id="3" name="Content Placeholder 2"/>
          <p:cNvSpPr>
            <a:spLocks noGrp="1"/>
          </p:cNvSpPr>
          <p:nvPr>
            <p:ph idx="1"/>
          </p:nvPr>
        </p:nvSpPr>
        <p:spPr>
          <a:xfrm>
            <a:off x="457200" y="762000"/>
            <a:ext cx="8229600" cy="5364163"/>
          </a:xfrm>
        </p:spPr>
        <p:txBody>
          <a:bodyPr>
            <a:normAutofit fontScale="92500" lnSpcReduction="20000"/>
          </a:bodyPr>
          <a:lstStyle/>
          <a:p>
            <a:pPr marL="514350" indent="-514350">
              <a:buFont typeface="+mj-lt"/>
              <a:buAutoNum type="arabicPeriod"/>
            </a:pPr>
            <a:r>
              <a:rPr lang="en-IN" b="1" dirty="0" err="1" smtClean="0">
                <a:solidFill>
                  <a:srgbClr val="7030A0"/>
                </a:solidFill>
              </a:rPr>
              <a:t>Suprascapular</a:t>
            </a:r>
            <a:endParaRPr lang="en-IN" b="1" dirty="0" smtClean="0">
              <a:solidFill>
                <a:srgbClr val="7030A0"/>
              </a:solidFill>
            </a:endParaRPr>
          </a:p>
          <a:p>
            <a:pPr marL="514350" indent="-514350">
              <a:buFont typeface="+mj-lt"/>
              <a:buAutoNum type="arabicPeriod"/>
            </a:pPr>
            <a:r>
              <a:rPr lang="en-IN" b="1" dirty="0" err="1" smtClean="0">
                <a:solidFill>
                  <a:srgbClr val="7030A0"/>
                </a:solidFill>
              </a:rPr>
              <a:t>Subscapular</a:t>
            </a:r>
            <a:endParaRPr lang="en-IN" b="1" dirty="0" smtClean="0">
              <a:solidFill>
                <a:srgbClr val="7030A0"/>
              </a:solidFill>
            </a:endParaRPr>
          </a:p>
          <a:p>
            <a:pPr marL="514350" indent="-514350">
              <a:buFont typeface="+mj-lt"/>
              <a:buAutoNum type="arabicPeriod"/>
            </a:pPr>
            <a:r>
              <a:rPr lang="en-IN" b="1" dirty="0" err="1" smtClean="0">
                <a:solidFill>
                  <a:srgbClr val="7030A0"/>
                </a:solidFill>
              </a:rPr>
              <a:t>Axillary</a:t>
            </a:r>
            <a:endParaRPr lang="en-IN" b="1" dirty="0" smtClean="0">
              <a:solidFill>
                <a:srgbClr val="7030A0"/>
              </a:solidFill>
            </a:endParaRPr>
          </a:p>
          <a:p>
            <a:pPr marL="514350" indent="-514350">
              <a:buFont typeface="+mj-lt"/>
              <a:buAutoNum type="arabicPeriod"/>
            </a:pPr>
            <a:r>
              <a:rPr lang="en-IN" b="1" dirty="0" smtClean="0">
                <a:solidFill>
                  <a:srgbClr val="7030A0"/>
                </a:solidFill>
              </a:rPr>
              <a:t>Pectoral </a:t>
            </a:r>
          </a:p>
          <a:p>
            <a:pPr marL="514350" indent="-514350">
              <a:buFont typeface="+mj-lt"/>
              <a:buAutoNum type="arabicPeriod"/>
            </a:pPr>
            <a:r>
              <a:rPr lang="en-IN" b="1" dirty="0" smtClean="0">
                <a:solidFill>
                  <a:srgbClr val="7030A0"/>
                </a:solidFill>
              </a:rPr>
              <a:t>External thoracic</a:t>
            </a:r>
          </a:p>
          <a:p>
            <a:pPr marL="514350" indent="-514350">
              <a:buFont typeface="+mj-lt"/>
              <a:buAutoNum type="arabicPeriod"/>
            </a:pPr>
            <a:r>
              <a:rPr lang="en-IN" b="1" dirty="0" smtClean="0">
                <a:solidFill>
                  <a:srgbClr val="7030A0"/>
                </a:solidFill>
              </a:rPr>
              <a:t>Long thoracic</a:t>
            </a:r>
          </a:p>
          <a:p>
            <a:pPr marL="514350" indent="-514350">
              <a:buFont typeface="+mj-lt"/>
              <a:buAutoNum type="arabicPeriod"/>
            </a:pPr>
            <a:r>
              <a:rPr lang="en-IN" b="1" dirty="0" err="1" smtClean="0">
                <a:solidFill>
                  <a:srgbClr val="7030A0"/>
                </a:solidFill>
              </a:rPr>
              <a:t>Thoracodorsal</a:t>
            </a:r>
            <a:r>
              <a:rPr lang="en-IN" b="1" dirty="0" smtClean="0">
                <a:solidFill>
                  <a:srgbClr val="7030A0"/>
                </a:solidFill>
              </a:rPr>
              <a:t> </a:t>
            </a:r>
          </a:p>
          <a:p>
            <a:pPr marL="514350" indent="-514350">
              <a:buNone/>
            </a:pPr>
            <a:r>
              <a:rPr lang="en-IN" b="1" dirty="0" smtClean="0">
                <a:solidFill>
                  <a:srgbClr val="7030A0"/>
                </a:solidFill>
              </a:rPr>
              <a:t>8.   Radial </a:t>
            </a:r>
          </a:p>
          <a:p>
            <a:pPr marL="514350" indent="-514350">
              <a:buNone/>
            </a:pPr>
            <a:r>
              <a:rPr lang="en-IN" b="1" dirty="0" smtClean="0">
                <a:solidFill>
                  <a:srgbClr val="7030A0"/>
                </a:solidFill>
              </a:rPr>
              <a:t>9.   </a:t>
            </a:r>
            <a:r>
              <a:rPr lang="en-IN" b="1" dirty="0" err="1" smtClean="0">
                <a:solidFill>
                  <a:srgbClr val="7030A0"/>
                </a:solidFill>
              </a:rPr>
              <a:t>Musculocutaneous</a:t>
            </a:r>
            <a:endParaRPr lang="en-IN" b="1" dirty="0" smtClean="0">
              <a:solidFill>
                <a:srgbClr val="7030A0"/>
              </a:solidFill>
            </a:endParaRPr>
          </a:p>
          <a:p>
            <a:pPr marL="514350" indent="-514350">
              <a:buNone/>
            </a:pPr>
            <a:r>
              <a:rPr lang="en-IN" b="1" dirty="0" smtClean="0">
                <a:solidFill>
                  <a:srgbClr val="7030A0"/>
                </a:solidFill>
              </a:rPr>
              <a:t>10. </a:t>
            </a:r>
            <a:r>
              <a:rPr lang="en-IN" b="1" dirty="0" err="1" smtClean="0">
                <a:solidFill>
                  <a:srgbClr val="7030A0"/>
                </a:solidFill>
              </a:rPr>
              <a:t>Ulnar</a:t>
            </a:r>
            <a:endParaRPr lang="en-IN" b="1" dirty="0" smtClean="0">
              <a:solidFill>
                <a:srgbClr val="7030A0"/>
              </a:solidFill>
            </a:endParaRPr>
          </a:p>
          <a:p>
            <a:pPr marL="514350" indent="-514350">
              <a:buNone/>
            </a:pPr>
            <a:r>
              <a:rPr lang="en-IN" b="1" dirty="0" smtClean="0">
                <a:solidFill>
                  <a:srgbClr val="7030A0"/>
                </a:solidFill>
              </a:rPr>
              <a:t>11. Median </a:t>
            </a:r>
          </a:p>
          <a:p>
            <a:pPr marL="514350" indent="-514350">
              <a:buNone/>
            </a:pPr>
            <a:endParaRPr lang="en-IN" dirty="0" smtClean="0"/>
          </a:p>
          <a:p>
            <a:pPr marL="514350" indent="-514350">
              <a:buFont typeface="+mj-lt"/>
              <a:buAutoNum type="arabicPeriod"/>
            </a:pPr>
            <a:endParaRPr lang="en-IN" dirty="0" smtClean="0"/>
          </a:p>
          <a:p>
            <a:pPr>
              <a:buNone/>
            </a:pPr>
            <a:endParaRPr lang="en-IN" dirty="0"/>
          </a:p>
        </p:txBody>
      </p:sp>
      <p:pic>
        <p:nvPicPr>
          <p:cNvPr id="4" name="Picture 2" descr="C:\Users\Dr. Abhinov\Downloads\WhatsApp Image 2021-05-05 at 9.37.47 AM.jpeg"/>
          <p:cNvPicPr>
            <a:picLocks noChangeAspect="1" noChangeArrowheads="1"/>
          </p:cNvPicPr>
          <p:nvPr/>
        </p:nvPicPr>
        <p:blipFill>
          <a:blip r:embed="rId2"/>
          <a:srcRect l="9640" t="3368" r="6952" b="45101"/>
          <a:stretch>
            <a:fillRect/>
          </a:stretch>
        </p:blipFill>
        <p:spPr bwMode="auto">
          <a:xfrm>
            <a:off x="4343400" y="685800"/>
            <a:ext cx="4572000" cy="3761868"/>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10600" cy="5257800"/>
          </a:xfrm>
        </p:spPr>
        <p:txBody>
          <a:bodyPr>
            <a:normAutofit fontScale="62500" lnSpcReduction="20000"/>
          </a:bodyPr>
          <a:lstStyle/>
          <a:p>
            <a:pPr marL="514350" indent="-514350">
              <a:buFont typeface="+mj-lt"/>
              <a:buAutoNum type="arabicPeriod"/>
            </a:pPr>
            <a:r>
              <a:rPr lang="en-IN" sz="4500" b="1" dirty="0" err="1" smtClean="0">
                <a:solidFill>
                  <a:srgbClr val="7030A0"/>
                </a:solidFill>
              </a:rPr>
              <a:t>Suprascapular</a:t>
            </a:r>
            <a:r>
              <a:rPr lang="en-IN" sz="4500" b="1" dirty="0" smtClean="0">
                <a:solidFill>
                  <a:srgbClr val="7030A0"/>
                </a:solidFill>
              </a:rPr>
              <a:t> nerve</a:t>
            </a:r>
          </a:p>
          <a:p>
            <a:pPr marL="514350" indent="-514350">
              <a:buFont typeface="+mj-lt"/>
              <a:buAutoNum type="arabicPeriod"/>
            </a:pPr>
            <a:r>
              <a:rPr lang="en-IN" sz="4500" b="1" dirty="0" err="1" smtClean="0">
                <a:solidFill>
                  <a:srgbClr val="7030A0"/>
                </a:solidFill>
              </a:rPr>
              <a:t>Subscapular</a:t>
            </a:r>
            <a:endParaRPr lang="en-IN" sz="4500" b="1" dirty="0" smtClean="0">
              <a:solidFill>
                <a:srgbClr val="7030A0"/>
              </a:solidFill>
            </a:endParaRPr>
          </a:p>
          <a:p>
            <a:pPr marL="514350" indent="-514350">
              <a:buFont typeface="+mj-lt"/>
              <a:buAutoNum type="arabicPeriod"/>
            </a:pPr>
            <a:r>
              <a:rPr lang="en-IN" sz="4500" b="1" dirty="0" err="1" smtClean="0">
                <a:solidFill>
                  <a:srgbClr val="7030A0"/>
                </a:solidFill>
              </a:rPr>
              <a:t>Thoracodorsal</a:t>
            </a:r>
            <a:r>
              <a:rPr lang="en-IN" sz="4500" b="1" dirty="0" smtClean="0">
                <a:solidFill>
                  <a:srgbClr val="7030A0"/>
                </a:solidFill>
              </a:rPr>
              <a:t> </a:t>
            </a:r>
          </a:p>
          <a:p>
            <a:pPr marL="514350" indent="-514350">
              <a:buFont typeface="+mj-lt"/>
              <a:buAutoNum type="arabicPeriod"/>
            </a:pPr>
            <a:r>
              <a:rPr lang="en-IN" sz="4500" b="1" dirty="0" err="1" smtClean="0">
                <a:solidFill>
                  <a:srgbClr val="7030A0"/>
                </a:solidFill>
              </a:rPr>
              <a:t>Axillary</a:t>
            </a:r>
            <a:endParaRPr lang="en-IN" sz="4500" b="1" dirty="0" smtClean="0">
              <a:solidFill>
                <a:srgbClr val="7030A0"/>
              </a:solidFill>
            </a:endParaRPr>
          </a:p>
          <a:p>
            <a:pPr marL="514350" indent="-514350">
              <a:buFont typeface="+mj-lt"/>
              <a:buAutoNum type="arabicPeriod"/>
            </a:pPr>
            <a:r>
              <a:rPr lang="en-IN" sz="4500" b="1" dirty="0" smtClean="0">
                <a:solidFill>
                  <a:srgbClr val="7030A0"/>
                </a:solidFill>
              </a:rPr>
              <a:t>Radial </a:t>
            </a:r>
          </a:p>
          <a:p>
            <a:pPr marL="514350" indent="-514350">
              <a:buFont typeface="+mj-lt"/>
              <a:buAutoNum type="arabicPeriod"/>
            </a:pPr>
            <a:r>
              <a:rPr lang="en-IN" sz="4500" b="1" dirty="0" err="1" smtClean="0">
                <a:solidFill>
                  <a:srgbClr val="7030A0"/>
                </a:solidFill>
              </a:rPr>
              <a:t>Musculocutaneous</a:t>
            </a:r>
            <a:endParaRPr lang="en-IN" sz="4500" b="1" dirty="0" smtClean="0">
              <a:solidFill>
                <a:srgbClr val="7030A0"/>
              </a:solidFill>
            </a:endParaRPr>
          </a:p>
          <a:p>
            <a:pPr marL="514350" indent="-514350">
              <a:buFont typeface="+mj-lt"/>
              <a:buAutoNum type="arabicPeriod"/>
            </a:pPr>
            <a:r>
              <a:rPr lang="en-IN" sz="4500" b="1" dirty="0" smtClean="0">
                <a:solidFill>
                  <a:srgbClr val="7030A0"/>
                </a:solidFill>
              </a:rPr>
              <a:t>Median</a:t>
            </a:r>
          </a:p>
          <a:p>
            <a:pPr marL="514350" indent="-514350">
              <a:buFont typeface="+mj-lt"/>
              <a:buAutoNum type="arabicPeriod"/>
            </a:pPr>
            <a:r>
              <a:rPr lang="en-IN" sz="4500" b="1" dirty="0" err="1" smtClean="0">
                <a:solidFill>
                  <a:srgbClr val="7030A0"/>
                </a:solidFill>
              </a:rPr>
              <a:t>Ulnar</a:t>
            </a:r>
            <a:endParaRPr lang="en-IN" sz="4500" b="1" dirty="0" smtClean="0">
              <a:solidFill>
                <a:srgbClr val="7030A0"/>
              </a:solidFill>
            </a:endParaRPr>
          </a:p>
          <a:p>
            <a:pPr marL="514350" indent="-514350">
              <a:buFont typeface="+mj-lt"/>
              <a:buAutoNum type="arabicPeriod"/>
            </a:pPr>
            <a:r>
              <a:rPr lang="en-IN" sz="4500" b="1" dirty="0" smtClean="0">
                <a:solidFill>
                  <a:srgbClr val="7030A0"/>
                </a:solidFill>
              </a:rPr>
              <a:t>Pectorals </a:t>
            </a:r>
          </a:p>
          <a:p>
            <a:pPr marL="514350" indent="-514350">
              <a:buFont typeface="+mj-lt"/>
              <a:buAutoNum type="arabicPeriod"/>
            </a:pPr>
            <a:r>
              <a:rPr lang="en-IN" sz="4500" b="1" dirty="0" smtClean="0">
                <a:solidFill>
                  <a:srgbClr val="7030A0"/>
                </a:solidFill>
              </a:rPr>
              <a:t>External thoracic</a:t>
            </a:r>
          </a:p>
          <a:p>
            <a:pPr marL="514350" indent="-514350">
              <a:buFont typeface="+mj-lt"/>
              <a:buAutoNum type="arabicPeriod"/>
            </a:pPr>
            <a:r>
              <a:rPr lang="en-IN" sz="4500" b="1" dirty="0" smtClean="0">
                <a:solidFill>
                  <a:srgbClr val="7030A0"/>
                </a:solidFill>
              </a:rPr>
              <a:t>Long thoracic</a:t>
            </a:r>
          </a:p>
          <a:p>
            <a:pPr marL="514350" indent="-514350">
              <a:buNone/>
            </a:pPr>
            <a:r>
              <a:rPr lang="en-IN" b="1" dirty="0" smtClean="0">
                <a:solidFill>
                  <a:srgbClr val="7030A0"/>
                </a:solidFill>
              </a:rPr>
              <a:t>  </a:t>
            </a:r>
            <a:endParaRPr lang="en-IN" dirty="0"/>
          </a:p>
        </p:txBody>
      </p:sp>
      <p:pic>
        <p:nvPicPr>
          <p:cNvPr id="1026" name="Picture 2"/>
          <p:cNvPicPr>
            <a:picLocks noChangeAspect="1" noChangeArrowheads="1"/>
          </p:cNvPicPr>
          <p:nvPr/>
        </p:nvPicPr>
        <p:blipFill>
          <a:blip r:embed="rId2"/>
          <a:srcRect/>
          <a:stretch>
            <a:fillRect/>
          </a:stretch>
        </p:blipFill>
        <p:spPr bwMode="auto">
          <a:xfrm>
            <a:off x="4114800" y="0"/>
            <a:ext cx="5172075" cy="6599999"/>
          </a:xfrm>
          <a:prstGeom prst="rect">
            <a:avLst/>
          </a:prstGeom>
          <a:noFill/>
          <a:ln w="9525">
            <a:noFill/>
            <a:miter lim="800000"/>
            <a:headEnd/>
            <a:tailEnd/>
          </a:ln>
          <a:effectLst/>
        </p:spPr>
      </p:pic>
      <p:sp>
        <p:nvSpPr>
          <p:cNvPr id="4" name="TextBox 3"/>
          <p:cNvSpPr txBox="1"/>
          <p:nvPr/>
        </p:nvSpPr>
        <p:spPr>
          <a:xfrm>
            <a:off x="3429000" y="1447800"/>
            <a:ext cx="754502" cy="523220"/>
          </a:xfrm>
          <a:prstGeom prst="rect">
            <a:avLst/>
          </a:prstGeom>
          <a:noFill/>
        </p:spPr>
        <p:txBody>
          <a:bodyPr wrap="none" rtlCol="0">
            <a:spAutoFit/>
          </a:bodyPr>
          <a:lstStyle/>
          <a:p>
            <a:r>
              <a:rPr lang="en-GB" sz="2800" b="1" dirty="0" smtClean="0"/>
              <a:t>RAT</a:t>
            </a:r>
            <a:endParaRPr lang="en-GB" sz="2800" b="1" dirty="0"/>
          </a:p>
        </p:txBody>
      </p:sp>
      <p:sp>
        <p:nvSpPr>
          <p:cNvPr id="5" name="TextBox 4"/>
          <p:cNvSpPr txBox="1"/>
          <p:nvPr/>
        </p:nvSpPr>
        <p:spPr>
          <a:xfrm>
            <a:off x="3352800" y="2895600"/>
            <a:ext cx="923651" cy="461665"/>
          </a:xfrm>
          <a:prstGeom prst="rect">
            <a:avLst/>
          </a:prstGeom>
          <a:noFill/>
        </p:spPr>
        <p:txBody>
          <a:bodyPr wrap="none" rtlCol="0">
            <a:spAutoFit/>
          </a:bodyPr>
          <a:lstStyle/>
          <a:p>
            <a:r>
              <a:rPr lang="en-GB" sz="2400" b="1" dirty="0" smtClean="0"/>
              <a:t>MUM</a:t>
            </a:r>
            <a:endParaRPr lang="en-GB" sz="2400" b="1" dirty="0"/>
          </a:p>
        </p:txBody>
      </p:sp>
      <p:cxnSp>
        <p:nvCxnSpPr>
          <p:cNvPr id="7" name="Straight Arrow Connector 6"/>
          <p:cNvCxnSpPr/>
          <p:nvPr/>
        </p:nvCxnSpPr>
        <p:spPr>
          <a:xfrm>
            <a:off x="2819400" y="1447800"/>
            <a:ext cx="609600" cy="3301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endCxn id="4" idx="1"/>
          </p:cNvCxnSpPr>
          <p:nvPr/>
        </p:nvCxnSpPr>
        <p:spPr>
          <a:xfrm>
            <a:off x="2362200" y="1676400"/>
            <a:ext cx="1066800" cy="3301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2133600" y="1828800"/>
            <a:ext cx="1447800" cy="3048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200400" y="2743200"/>
            <a:ext cx="533400" cy="26161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362200" y="2971800"/>
            <a:ext cx="1066800" cy="3301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2057400" y="3276600"/>
            <a:ext cx="1371600" cy="762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r. Abhinov\Downloads\WhatsApp Image 2021-05-21 at 12.31.41 PM.jpeg"/>
          <p:cNvPicPr>
            <a:picLocks noGrp="1" noChangeAspect="1" noChangeArrowheads="1"/>
          </p:cNvPicPr>
          <p:nvPr>
            <p:ph idx="1"/>
          </p:nvPr>
        </p:nvPicPr>
        <p:blipFill>
          <a:blip r:embed="rId2"/>
          <a:srcRect l="3560" t="6226" r="1079" b="7685"/>
          <a:stretch>
            <a:fillRect/>
          </a:stretch>
        </p:blipFill>
        <p:spPr bwMode="auto">
          <a:xfrm rot="16200000">
            <a:off x="1522538" y="1065335"/>
            <a:ext cx="6632325" cy="4495802"/>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r. Abhinov\Downloads\WhatsApp Image 2021-05-21 at 12.36.07 PM.jpeg"/>
          <p:cNvPicPr>
            <a:picLocks noChangeAspect="1" noChangeArrowheads="1"/>
          </p:cNvPicPr>
          <p:nvPr/>
        </p:nvPicPr>
        <p:blipFill>
          <a:blip r:embed="rId2"/>
          <a:srcRect l="2593" t="2222" r="14445" b="54444"/>
          <a:stretch>
            <a:fillRect/>
          </a:stretch>
        </p:blipFill>
        <p:spPr bwMode="auto">
          <a:xfrm>
            <a:off x="609600" y="457200"/>
            <a:ext cx="8255000" cy="5749018"/>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304800"/>
            <a:ext cx="4113242" cy="523220"/>
          </a:xfrm>
          <a:prstGeom prst="rect">
            <a:avLst/>
          </a:prstGeom>
        </p:spPr>
        <p:txBody>
          <a:bodyPr wrap="none">
            <a:spAutoFit/>
          </a:bodyPr>
          <a:lstStyle/>
          <a:p>
            <a:r>
              <a:rPr lang="en-GB" sz="2800" b="1" dirty="0">
                <a:solidFill>
                  <a:srgbClr val="FF0000"/>
                </a:solidFill>
              </a:rPr>
              <a:t>Muscles of Pectoral region</a:t>
            </a:r>
            <a:endParaRPr lang="en-GB" sz="2800" dirty="0">
              <a:solidFill>
                <a:srgbClr val="FF000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178621050"/>
              </p:ext>
            </p:extLst>
          </p:nvPr>
        </p:nvGraphicFramePr>
        <p:xfrm>
          <a:off x="457200" y="1676400"/>
          <a:ext cx="3505200" cy="2415381"/>
        </p:xfrm>
        <a:graphic>
          <a:graphicData uri="http://schemas.openxmlformats.org/drawingml/2006/table">
            <a:tbl>
              <a:tblPr firstRow="1" firstCol="1" bandRow="1">
                <a:tableStyleId>{5C22544A-7EE6-4342-B048-85BDC9FD1C3A}</a:tableStyleId>
              </a:tblPr>
              <a:tblGrid>
                <a:gridCol w="756385"/>
                <a:gridCol w="2748815"/>
              </a:tblGrid>
              <a:tr h="805127">
                <a:tc>
                  <a:txBody>
                    <a:bodyPr/>
                    <a:lstStyle/>
                    <a:p>
                      <a:pPr algn="l">
                        <a:spcAft>
                          <a:spcPts val="0"/>
                        </a:spcAft>
                      </a:pPr>
                      <a:r>
                        <a:rPr lang="en-GB" sz="2000" kern="1200" dirty="0">
                          <a:effectLst/>
                        </a:rPr>
                        <a:t>SN </a:t>
                      </a:r>
                      <a:endParaRPr lang="en-GB" sz="2000" dirty="0">
                        <a:effectLst/>
                        <a:latin typeface="Calibri"/>
                        <a:ea typeface="Times New Roman"/>
                      </a:endParaRPr>
                    </a:p>
                  </a:txBody>
                  <a:tcPr marL="60425" marR="60425" marT="0" marB="0"/>
                </a:tc>
                <a:tc>
                  <a:txBody>
                    <a:bodyPr/>
                    <a:lstStyle/>
                    <a:p>
                      <a:pPr algn="ctr">
                        <a:spcAft>
                          <a:spcPts val="0"/>
                        </a:spcAft>
                      </a:pPr>
                      <a:r>
                        <a:rPr lang="en-GB" sz="2000" kern="1200" dirty="0">
                          <a:effectLst/>
                        </a:rPr>
                        <a:t>Name of muscle</a:t>
                      </a:r>
                      <a:endParaRPr lang="en-GB" sz="2000" dirty="0">
                        <a:effectLst/>
                        <a:latin typeface="Calibri"/>
                        <a:ea typeface="Times New Roman"/>
                      </a:endParaRPr>
                    </a:p>
                  </a:txBody>
                  <a:tcPr marL="60425" marR="60425" marT="0" marB="0"/>
                </a:tc>
              </a:tr>
              <a:tr h="805127">
                <a:tc>
                  <a:txBody>
                    <a:bodyPr/>
                    <a:lstStyle/>
                    <a:p>
                      <a:pPr algn="l">
                        <a:spcAft>
                          <a:spcPts val="0"/>
                        </a:spcAft>
                      </a:pPr>
                      <a:r>
                        <a:rPr lang="en-GB" sz="2000" kern="1200" dirty="0">
                          <a:effectLst/>
                        </a:rPr>
                        <a:t>1. </a:t>
                      </a:r>
                      <a:endParaRPr lang="en-GB" sz="2000" dirty="0">
                        <a:effectLst/>
                        <a:latin typeface="Calibri"/>
                        <a:ea typeface="Times New Roman"/>
                      </a:endParaRPr>
                    </a:p>
                  </a:txBody>
                  <a:tcPr marL="60425" marR="60425" marT="0" marB="0"/>
                </a:tc>
                <a:tc>
                  <a:txBody>
                    <a:bodyPr/>
                    <a:lstStyle/>
                    <a:p>
                      <a:pPr algn="l">
                        <a:spcAft>
                          <a:spcPts val="0"/>
                        </a:spcAft>
                      </a:pPr>
                      <a:r>
                        <a:rPr lang="en-GB" sz="2000" dirty="0">
                          <a:effectLst/>
                        </a:rPr>
                        <a:t>Superficial pectoral</a:t>
                      </a:r>
                      <a:endParaRPr lang="en-GB" sz="2000" dirty="0">
                        <a:effectLst/>
                        <a:latin typeface="Calibri"/>
                        <a:ea typeface="Times New Roman"/>
                      </a:endParaRPr>
                    </a:p>
                  </a:txBody>
                  <a:tcPr marL="60425" marR="60425" marT="0" marB="0"/>
                </a:tc>
              </a:tr>
              <a:tr h="805127">
                <a:tc>
                  <a:txBody>
                    <a:bodyPr/>
                    <a:lstStyle/>
                    <a:p>
                      <a:pPr algn="l">
                        <a:spcAft>
                          <a:spcPts val="0"/>
                        </a:spcAft>
                      </a:pPr>
                      <a:r>
                        <a:rPr lang="en-GB" sz="2000" kern="1200">
                          <a:effectLst/>
                        </a:rPr>
                        <a:t>2.</a:t>
                      </a:r>
                      <a:endParaRPr lang="en-GB" sz="2000">
                        <a:effectLst/>
                        <a:latin typeface="Calibri"/>
                        <a:ea typeface="Times New Roman"/>
                      </a:endParaRPr>
                    </a:p>
                  </a:txBody>
                  <a:tcPr marL="60425" marR="60425" marT="0" marB="0"/>
                </a:tc>
                <a:tc>
                  <a:txBody>
                    <a:bodyPr/>
                    <a:lstStyle/>
                    <a:p>
                      <a:pPr algn="l">
                        <a:spcAft>
                          <a:spcPts val="0"/>
                        </a:spcAft>
                      </a:pPr>
                      <a:r>
                        <a:rPr lang="en-GB" sz="2000" dirty="0">
                          <a:effectLst/>
                        </a:rPr>
                        <a:t>Deep  pectoral/ </a:t>
                      </a:r>
                      <a:r>
                        <a:rPr lang="en-GB" sz="2000" dirty="0" err="1">
                          <a:effectLst/>
                        </a:rPr>
                        <a:t>Pectoralis</a:t>
                      </a:r>
                      <a:r>
                        <a:rPr lang="en-GB" sz="2000" dirty="0">
                          <a:effectLst/>
                        </a:rPr>
                        <a:t> </a:t>
                      </a:r>
                      <a:r>
                        <a:rPr lang="en-GB" sz="2000" dirty="0" err="1">
                          <a:effectLst/>
                        </a:rPr>
                        <a:t>profundus</a:t>
                      </a:r>
                      <a:endParaRPr lang="en-GB" sz="2000" dirty="0">
                        <a:effectLst/>
                        <a:latin typeface="Calibri"/>
                        <a:ea typeface="Times New Roman"/>
                      </a:endParaRPr>
                    </a:p>
                  </a:txBody>
                  <a:tcPr marL="60425" marR="60425" marT="0" marB="0"/>
                </a:tc>
              </a:tr>
            </a:tbl>
          </a:graphicData>
        </a:graphic>
      </p:graphicFrame>
      <p:pic>
        <p:nvPicPr>
          <p:cNvPr id="4" name="Picture 2" descr="D:\study\myology\myology basic file\shoulder arm\brachial\DSCN1536.JPG"/>
          <p:cNvPicPr>
            <a:picLocks noChangeAspect="1" noChangeArrowheads="1"/>
          </p:cNvPicPr>
          <p:nvPr/>
        </p:nvPicPr>
        <p:blipFill rotWithShape="1">
          <a:blip r:embed="rId2" cstate="print"/>
          <a:srcRect t="1" r="15715" b="34"/>
          <a:stretch/>
        </p:blipFill>
        <p:spPr bwMode="auto">
          <a:xfrm>
            <a:off x="4267200" y="1295400"/>
            <a:ext cx="4572000" cy="4066854"/>
          </a:xfrm>
          <a:prstGeom prst="rect">
            <a:avLst/>
          </a:prstGeom>
          <a:noFill/>
        </p:spPr>
      </p:pic>
    </p:spTree>
    <p:extLst>
      <p:ext uri="{BB962C8B-B14F-4D97-AF65-F5344CB8AC3E}">
        <p14:creationId xmlns:p14="http://schemas.microsoft.com/office/powerpoint/2010/main" val="7374344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8915400" cy="6705600"/>
          </a:xfrm>
        </p:spPr>
        <p:txBody>
          <a:bodyPr>
            <a:normAutofit/>
          </a:bodyPr>
          <a:lstStyle/>
          <a:p>
            <a:r>
              <a:rPr lang="en-IN" b="1" dirty="0" smtClean="0">
                <a:solidFill>
                  <a:srgbClr val="C00000"/>
                </a:solidFill>
              </a:rPr>
              <a:t>Muscles of Lateral aspect of Shoulder and arm</a:t>
            </a:r>
          </a:p>
          <a:p>
            <a:pPr marL="514350" indent="-514350">
              <a:buAutoNum type="arabicPeriod"/>
            </a:pPr>
            <a:r>
              <a:rPr lang="en-IN" dirty="0" err="1" smtClean="0"/>
              <a:t>Trapazius</a:t>
            </a:r>
            <a:r>
              <a:rPr lang="en-IN" dirty="0" smtClean="0"/>
              <a:t> </a:t>
            </a:r>
            <a:endParaRPr lang="en-IN" dirty="0" smtClean="0"/>
          </a:p>
          <a:p>
            <a:pPr marL="514350" indent="-514350">
              <a:buAutoNum type="arabicPeriod"/>
            </a:pPr>
            <a:r>
              <a:rPr lang="en-IN" dirty="0" smtClean="0"/>
              <a:t>Supra </a:t>
            </a:r>
            <a:r>
              <a:rPr lang="en-IN" dirty="0" err="1" smtClean="0"/>
              <a:t>spinatus</a:t>
            </a:r>
            <a:endParaRPr lang="en-IN" dirty="0" smtClean="0"/>
          </a:p>
          <a:p>
            <a:pPr marL="514350" indent="-514350">
              <a:buAutoNum type="arabicPeriod"/>
            </a:pPr>
            <a:r>
              <a:rPr lang="en-IN" dirty="0" err="1" smtClean="0"/>
              <a:t>Infraspinatus</a:t>
            </a:r>
            <a:endParaRPr lang="en-IN" dirty="0" smtClean="0"/>
          </a:p>
          <a:p>
            <a:pPr marL="514350" indent="-514350">
              <a:buFont typeface="Arial" pitchFamily="34" charset="0"/>
              <a:buAutoNum type="arabicPeriod"/>
            </a:pPr>
            <a:r>
              <a:rPr lang="en-IN" dirty="0" err="1" smtClean="0"/>
              <a:t>Deltoideus</a:t>
            </a:r>
            <a:r>
              <a:rPr lang="en-IN" dirty="0" smtClean="0"/>
              <a:t> </a:t>
            </a:r>
            <a:endParaRPr lang="en-IN" dirty="0" smtClean="0"/>
          </a:p>
          <a:p>
            <a:pPr marL="514350" indent="-514350">
              <a:buFont typeface="Arial" pitchFamily="34" charset="0"/>
              <a:buAutoNum type="arabicPeriod"/>
            </a:pPr>
            <a:r>
              <a:rPr lang="en-IN" dirty="0" err="1" smtClean="0"/>
              <a:t>Teres</a:t>
            </a:r>
            <a:r>
              <a:rPr lang="en-IN" dirty="0" smtClean="0"/>
              <a:t> minor</a:t>
            </a:r>
            <a:endParaRPr lang="en-IN" dirty="0" smtClean="0"/>
          </a:p>
          <a:p>
            <a:pPr marL="514350" indent="-514350">
              <a:buFont typeface="Arial" pitchFamily="34" charset="0"/>
              <a:buAutoNum type="arabicPeriod"/>
            </a:pPr>
            <a:r>
              <a:rPr lang="en-IN" dirty="0" smtClean="0"/>
              <a:t>Tensor </a:t>
            </a:r>
            <a:r>
              <a:rPr lang="en-IN" dirty="0"/>
              <a:t>fascia </a:t>
            </a:r>
            <a:r>
              <a:rPr lang="en-IN" dirty="0" err="1"/>
              <a:t>antibrachii</a:t>
            </a:r>
            <a:endParaRPr lang="en-IN" dirty="0"/>
          </a:p>
          <a:p>
            <a:pPr marL="514350" indent="-514350">
              <a:buFont typeface="Arial" pitchFamily="34" charset="0"/>
              <a:buAutoNum type="arabicPeriod"/>
            </a:pPr>
            <a:r>
              <a:rPr lang="en-IN" dirty="0"/>
              <a:t>Long head of </a:t>
            </a:r>
            <a:r>
              <a:rPr lang="en-IN" dirty="0" smtClean="0"/>
              <a:t>triceps</a:t>
            </a:r>
            <a:endParaRPr lang="en-IN" dirty="0" smtClean="0"/>
          </a:p>
          <a:p>
            <a:pPr marL="514350" indent="-514350">
              <a:buAutoNum type="arabicPeriod"/>
            </a:pPr>
            <a:r>
              <a:rPr lang="en-IN" dirty="0" smtClean="0"/>
              <a:t>Lateral head of triceps</a:t>
            </a:r>
          </a:p>
          <a:p>
            <a:pPr marL="514350" indent="-514350">
              <a:buAutoNum type="arabicPeriod"/>
            </a:pPr>
            <a:r>
              <a:rPr lang="en-IN" dirty="0" smtClean="0"/>
              <a:t>Brachialis </a:t>
            </a:r>
            <a:endParaRPr lang="en-IN" dirty="0" smtClean="0"/>
          </a:p>
          <a:p>
            <a:pPr marL="514350" indent="-514350">
              <a:buAutoNum type="arabicPeriod"/>
            </a:pPr>
            <a:endParaRPr lang="en-IN" dirty="0" smtClean="0"/>
          </a:p>
          <a:p>
            <a:pPr marL="514350" indent="-514350">
              <a:buAutoNum type="arabicPeriod"/>
            </a:pPr>
            <a:endParaRPr lang="en-IN" dirty="0" smtClean="0">
              <a:solidFill>
                <a:srgbClr val="C00000"/>
              </a:solidFill>
            </a:endParaRPr>
          </a:p>
          <a:p>
            <a:endParaRPr lang="en-IN" dirty="0"/>
          </a:p>
        </p:txBody>
      </p:sp>
      <p:pic>
        <p:nvPicPr>
          <p:cNvPr id="7" name="Picture 3"/>
          <p:cNvPicPr>
            <a:picLocks noChangeAspect="1" noChangeArrowheads="1"/>
          </p:cNvPicPr>
          <p:nvPr/>
        </p:nvPicPr>
        <p:blipFill>
          <a:blip r:embed="rId2" cstate="print"/>
          <a:srcRect l="4034" t="6735" r="13003"/>
          <a:stretch>
            <a:fillRect/>
          </a:stretch>
        </p:blipFill>
        <p:spPr bwMode="auto">
          <a:xfrm>
            <a:off x="4800600" y="609600"/>
            <a:ext cx="4065337" cy="6086561"/>
          </a:xfrm>
          <a:prstGeom prst="rect">
            <a:avLst/>
          </a:prstGeom>
          <a:noFill/>
          <a:ln w="9525">
            <a:noFill/>
            <a:miter lim="800000"/>
            <a:headEnd/>
            <a:tailEnd/>
          </a:ln>
          <a:effectLst/>
        </p:spPr>
      </p:pic>
    </p:spTree>
    <p:extLst>
      <p:ext uri="{BB962C8B-B14F-4D97-AF65-F5344CB8AC3E}">
        <p14:creationId xmlns:p14="http://schemas.microsoft.com/office/powerpoint/2010/main" val="34833357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763000" cy="6629400"/>
          </a:xfrm>
        </p:spPr>
        <p:txBody>
          <a:bodyPr>
            <a:normAutofit/>
          </a:bodyPr>
          <a:lstStyle/>
          <a:p>
            <a:r>
              <a:rPr lang="en-IN" sz="2400" b="1" dirty="0" smtClean="0">
                <a:solidFill>
                  <a:srgbClr val="C00000"/>
                </a:solidFill>
              </a:rPr>
              <a:t>To attach with thoracic wall</a:t>
            </a:r>
          </a:p>
          <a:p>
            <a:r>
              <a:rPr lang="en-IN" sz="2400" dirty="0" smtClean="0"/>
              <a:t>Pectoral </a:t>
            </a:r>
            <a:r>
              <a:rPr lang="en-IN" sz="2400" dirty="0" err="1" smtClean="0"/>
              <a:t>muscles,Serratus</a:t>
            </a:r>
            <a:r>
              <a:rPr lang="en-IN" sz="2400" dirty="0" smtClean="0"/>
              <a:t> </a:t>
            </a:r>
            <a:r>
              <a:rPr lang="en-IN" sz="2400" dirty="0" err="1" smtClean="0"/>
              <a:t>ventralis,Latissimus</a:t>
            </a:r>
            <a:r>
              <a:rPr lang="en-IN" sz="2400" dirty="0" smtClean="0"/>
              <a:t> </a:t>
            </a:r>
            <a:r>
              <a:rPr lang="en-IN" sz="2400" dirty="0" err="1" smtClean="0"/>
              <a:t>dorsi</a:t>
            </a:r>
            <a:endParaRPr lang="en-IN" sz="2400" dirty="0" smtClean="0"/>
          </a:p>
          <a:p>
            <a:r>
              <a:rPr lang="en-IN" sz="2800" b="1" dirty="0" smtClean="0">
                <a:solidFill>
                  <a:srgbClr val="C00000"/>
                </a:solidFill>
              </a:rPr>
              <a:t>Muscles of Medial aspect of Shoulder and arm</a:t>
            </a:r>
          </a:p>
          <a:p>
            <a:pPr marL="514350" indent="-514350">
              <a:buAutoNum type="arabicPeriod"/>
            </a:pPr>
            <a:r>
              <a:rPr lang="en-IN" sz="2800" dirty="0" err="1" smtClean="0"/>
              <a:t>Subscapularis</a:t>
            </a:r>
            <a:r>
              <a:rPr lang="en-IN" sz="2800" dirty="0" smtClean="0"/>
              <a:t> </a:t>
            </a:r>
          </a:p>
          <a:p>
            <a:pPr marL="514350" indent="-514350">
              <a:buAutoNum type="arabicPeriod"/>
            </a:pPr>
            <a:r>
              <a:rPr lang="en-IN" sz="2800" dirty="0" err="1" smtClean="0"/>
              <a:t>Teres</a:t>
            </a:r>
            <a:r>
              <a:rPr lang="en-IN" sz="2800" dirty="0" smtClean="0"/>
              <a:t> major</a:t>
            </a:r>
          </a:p>
          <a:p>
            <a:pPr marL="514350" indent="-514350">
              <a:buFont typeface="Arial" pitchFamily="34" charset="0"/>
              <a:buAutoNum type="arabicPeriod"/>
            </a:pPr>
            <a:r>
              <a:rPr lang="en-IN" sz="2800" dirty="0"/>
              <a:t>Biceps </a:t>
            </a:r>
            <a:r>
              <a:rPr lang="en-IN" sz="2800" dirty="0" err="1"/>
              <a:t>brachii</a:t>
            </a:r>
            <a:endParaRPr lang="en-IN" sz="2800" dirty="0"/>
          </a:p>
          <a:p>
            <a:pPr marL="514350" indent="-514350">
              <a:buAutoNum type="arabicPeriod"/>
            </a:pPr>
            <a:r>
              <a:rPr lang="en-IN" sz="2800" dirty="0" err="1" smtClean="0"/>
              <a:t>Coracobrachialis</a:t>
            </a:r>
            <a:r>
              <a:rPr lang="en-IN" sz="2800" dirty="0" smtClean="0"/>
              <a:t> </a:t>
            </a:r>
            <a:endParaRPr lang="en-IN" sz="2800" dirty="0" smtClean="0"/>
          </a:p>
          <a:p>
            <a:pPr marL="514350" indent="-514350">
              <a:buAutoNum type="arabicPeriod"/>
            </a:pPr>
            <a:r>
              <a:rPr lang="en-IN" sz="2800" dirty="0" smtClean="0"/>
              <a:t>Medial </a:t>
            </a:r>
            <a:r>
              <a:rPr lang="en-IN" sz="2800" dirty="0" smtClean="0"/>
              <a:t>head of triceps</a:t>
            </a:r>
          </a:p>
          <a:p>
            <a:pPr marL="514350" indent="-514350">
              <a:buAutoNum type="arabicPeriod"/>
            </a:pPr>
            <a:r>
              <a:rPr lang="en-IN" sz="2800" dirty="0" err="1" smtClean="0"/>
              <a:t>Anconeus</a:t>
            </a:r>
            <a:endParaRPr lang="en-IN" sz="2800" dirty="0" smtClean="0"/>
          </a:p>
          <a:p>
            <a:pPr marL="0" indent="0">
              <a:buNone/>
            </a:pPr>
            <a:endParaRPr lang="en-IN" dirty="0" smtClean="0"/>
          </a:p>
          <a:p>
            <a:pPr marL="514350" indent="-514350">
              <a:buAutoNum type="arabicPeriod"/>
            </a:pPr>
            <a:endParaRPr lang="en-IN" dirty="0" smtClean="0"/>
          </a:p>
          <a:p>
            <a:pPr marL="514350" indent="-514350">
              <a:buAutoNum type="arabicPeriod"/>
            </a:pPr>
            <a:endParaRPr lang="en-IN" dirty="0" smtClean="0"/>
          </a:p>
          <a:p>
            <a:pPr marL="514350" indent="-514350">
              <a:buAutoNum type="arabicPeriod"/>
            </a:pPr>
            <a:endParaRPr lang="en-IN" dirty="0" smtClean="0">
              <a:solidFill>
                <a:srgbClr val="C00000"/>
              </a:solidFill>
            </a:endParaRPr>
          </a:p>
        </p:txBody>
      </p:sp>
      <p:pic>
        <p:nvPicPr>
          <p:cNvPr id="4" name="Picture 2"/>
          <p:cNvPicPr>
            <a:picLocks noChangeAspect="1" noChangeArrowheads="1"/>
          </p:cNvPicPr>
          <p:nvPr/>
        </p:nvPicPr>
        <p:blipFill>
          <a:blip r:embed="rId2" cstate="print"/>
          <a:srcRect l="6276" t="13470" r="11508" b="27043"/>
          <a:stretch>
            <a:fillRect/>
          </a:stretch>
        </p:blipFill>
        <p:spPr bwMode="auto">
          <a:xfrm>
            <a:off x="4114800" y="1752600"/>
            <a:ext cx="4733026" cy="4560916"/>
          </a:xfrm>
          <a:prstGeom prst="rect">
            <a:avLst/>
          </a:prstGeom>
          <a:noFill/>
          <a:ln w="9525">
            <a:noFill/>
            <a:miter lim="800000"/>
            <a:headEnd/>
            <a:tailEnd/>
          </a:ln>
          <a:effectLst/>
        </p:spPr>
      </p:pic>
    </p:spTree>
    <p:extLst>
      <p:ext uri="{BB962C8B-B14F-4D97-AF65-F5344CB8AC3E}">
        <p14:creationId xmlns:p14="http://schemas.microsoft.com/office/powerpoint/2010/main" val="27250836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629400"/>
          </a:xfrm>
        </p:spPr>
        <p:txBody>
          <a:bodyPr>
            <a:normAutofit lnSpcReduction="10000"/>
          </a:bodyPr>
          <a:lstStyle/>
          <a:p>
            <a:pPr algn="ctr">
              <a:buNone/>
            </a:pPr>
            <a:r>
              <a:rPr lang="en-IN" b="1" dirty="0" smtClean="0">
                <a:solidFill>
                  <a:srgbClr val="C00000"/>
                </a:solidFill>
              </a:rPr>
              <a:t>Muscles of Forearm and Manus:</a:t>
            </a:r>
          </a:p>
          <a:p>
            <a:pPr>
              <a:buNone/>
            </a:pPr>
            <a:r>
              <a:rPr lang="en-IN" dirty="0" smtClean="0">
                <a:solidFill>
                  <a:srgbClr val="C00000"/>
                </a:solidFill>
              </a:rPr>
              <a:t>		</a:t>
            </a:r>
            <a:r>
              <a:rPr lang="en-IN" b="1" dirty="0" smtClean="0">
                <a:solidFill>
                  <a:srgbClr val="C00000"/>
                </a:solidFill>
              </a:rPr>
              <a:t>A. Extensor division</a:t>
            </a:r>
          </a:p>
          <a:p>
            <a:pPr marL="514350" indent="-514350">
              <a:buAutoNum type="arabicPeriod"/>
            </a:pPr>
            <a:r>
              <a:rPr lang="en-IN" dirty="0" smtClean="0"/>
              <a:t>Extensor </a:t>
            </a:r>
            <a:r>
              <a:rPr lang="en-IN" dirty="0" smtClean="0"/>
              <a:t>carpi </a:t>
            </a:r>
            <a:r>
              <a:rPr lang="en-IN" dirty="0" err="1" smtClean="0"/>
              <a:t>radialis</a:t>
            </a:r>
            <a:endParaRPr lang="en-IN" dirty="0" smtClean="0"/>
          </a:p>
          <a:p>
            <a:pPr marL="514350" indent="-514350">
              <a:buAutoNum type="arabicPeriod"/>
            </a:pPr>
            <a:r>
              <a:rPr lang="en-IN" dirty="0" smtClean="0"/>
              <a:t>Extensor </a:t>
            </a:r>
            <a:r>
              <a:rPr lang="en-IN" dirty="0" err="1" smtClean="0"/>
              <a:t>carpi</a:t>
            </a:r>
            <a:r>
              <a:rPr lang="en-IN" dirty="0" smtClean="0"/>
              <a:t> </a:t>
            </a:r>
            <a:r>
              <a:rPr lang="en-IN" dirty="0" err="1" smtClean="0"/>
              <a:t>obliquus</a:t>
            </a:r>
            <a:endParaRPr lang="en-IN" dirty="0" smtClean="0"/>
          </a:p>
          <a:p>
            <a:pPr marL="514350" indent="-514350">
              <a:buAutoNum type="arabicPeriod"/>
            </a:pPr>
            <a:r>
              <a:rPr lang="en-IN" dirty="0" smtClean="0"/>
              <a:t>Lateral </a:t>
            </a:r>
            <a:r>
              <a:rPr lang="en-IN" dirty="0"/>
              <a:t>digital extensor</a:t>
            </a:r>
          </a:p>
          <a:p>
            <a:pPr marL="514350" indent="-514350">
              <a:buAutoNum type="arabicPeriod"/>
            </a:pPr>
            <a:r>
              <a:rPr lang="en-IN" dirty="0"/>
              <a:t>Medial digital extensor</a:t>
            </a:r>
          </a:p>
          <a:p>
            <a:pPr marL="514350" indent="-514350">
              <a:buFont typeface="Arial" pitchFamily="34" charset="0"/>
              <a:buAutoNum type="arabicPeriod"/>
            </a:pPr>
            <a:r>
              <a:rPr lang="en-IN" dirty="0"/>
              <a:t>Common digital </a:t>
            </a:r>
            <a:r>
              <a:rPr lang="en-IN" dirty="0" smtClean="0"/>
              <a:t>extensor</a:t>
            </a:r>
          </a:p>
          <a:p>
            <a:pPr marL="514350" indent="-514350">
              <a:buFont typeface="Arial" pitchFamily="34" charset="0"/>
              <a:buAutoNum type="arabicPeriod"/>
            </a:pPr>
            <a:r>
              <a:rPr lang="en-IN" dirty="0" smtClean="0"/>
              <a:t>Flexor </a:t>
            </a:r>
            <a:r>
              <a:rPr lang="en-IN" dirty="0" err="1"/>
              <a:t>ulnaris</a:t>
            </a:r>
            <a:r>
              <a:rPr lang="en-IN" dirty="0"/>
              <a:t> </a:t>
            </a:r>
            <a:r>
              <a:rPr lang="en-IN" dirty="0" err="1"/>
              <a:t>lateralis</a:t>
            </a:r>
            <a:endParaRPr lang="en-IN" dirty="0"/>
          </a:p>
          <a:p>
            <a:pPr marL="514350" indent="-514350">
              <a:buAutoNum type="arabicPeriod"/>
            </a:pPr>
            <a:endParaRPr lang="en-IN" dirty="0"/>
          </a:p>
          <a:p>
            <a:pPr marL="514350" indent="-514350">
              <a:buAutoNum type="arabicPeriod"/>
            </a:pPr>
            <a:endParaRPr lang="en-IN" dirty="0" smtClean="0"/>
          </a:p>
          <a:p>
            <a:pPr marL="514350" indent="-514350">
              <a:buAutoNum type="arabicPeriod"/>
            </a:pPr>
            <a:endParaRPr lang="en-IN" dirty="0" smtClean="0">
              <a:solidFill>
                <a:srgbClr val="C00000"/>
              </a:solidFill>
            </a:endParaRPr>
          </a:p>
          <a:p>
            <a:pPr>
              <a:buNone/>
            </a:pPr>
            <a:r>
              <a:rPr lang="en-IN" dirty="0" smtClean="0"/>
              <a:t>		</a:t>
            </a:r>
          </a:p>
          <a:p>
            <a:endParaRPr lang="en-IN" dirty="0"/>
          </a:p>
        </p:txBody>
      </p:sp>
      <p:pic>
        <p:nvPicPr>
          <p:cNvPr id="13" name="Picture 2"/>
          <p:cNvPicPr>
            <a:picLocks noChangeAspect="1" noChangeArrowheads="1"/>
          </p:cNvPicPr>
          <p:nvPr/>
        </p:nvPicPr>
        <p:blipFill>
          <a:blip r:embed="rId2" cstate="print"/>
          <a:srcRect l="4071" t="12932" r="21303" b="46316"/>
          <a:stretch>
            <a:fillRect/>
          </a:stretch>
        </p:blipFill>
        <p:spPr bwMode="auto">
          <a:xfrm>
            <a:off x="4953000" y="533400"/>
            <a:ext cx="4191000" cy="3048000"/>
          </a:xfrm>
          <a:prstGeom prst="rect">
            <a:avLst/>
          </a:prstGeom>
          <a:noFill/>
          <a:ln w="9525">
            <a:noFill/>
            <a:miter lim="800000"/>
            <a:headEnd/>
            <a:tailEnd/>
          </a:ln>
          <a:effectLst/>
        </p:spPr>
      </p:pic>
      <p:pic>
        <p:nvPicPr>
          <p:cNvPr id="14" name="Picture 3"/>
          <p:cNvPicPr>
            <a:picLocks noChangeAspect="1" noChangeArrowheads="1"/>
          </p:cNvPicPr>
          <p:nvPr/>
        </p:nvPicPr>
        <p:blipFill>
          <a:blip r:embed="rId3" cstate="print"/>
          <a:srcRect l="2913" t="30305" r="34304" b="12452"/>
          <a:stretch>
            <a:fillRect/>
          </a:stretch>
        </p:blipFill>
        <p:spPr bwMode="auto">
          <a:xfrm>
            <a:off x="6477000" y="3619500"/>
            <a:ext cx="2667000" cy="3238500"/>
          </a:xfrm>
          <a:prstGeom prst="rect">
            <a:avLst/>
          </a:prstGeom>
          <a:noFill/>
          <a:ln w="9525">
            <a:noFill/>
            <a:miter lim="800000"/>
            <a:headEnd/>
            <a:tailEnd/>
          </a:ln>
          <a:effectLst/>
        </p:spPr>
      </p:pic>
    </p:spTree>
    <p:extLst>
      <p:ext uri="{BB962C8B-B14F-4D97-AF65-F5344CB8AC3E}">
        <p14:creationId xmlns:p14="http://schemas.microsoft.com/office/powerpoint/2010/main" val="16826885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629400"/>
          </a:xfrm>
        </p:spPr>
        <p:txBody>
          <a:bodyPr>
            <a:normAutofit lnSpcReduction="10000"/>
          </a:bodyPr>
          <a:lstStyle/>
          <a:p>
            <a:pPr algn="ctr">
              <a:buNone/>
            </a:pPr>
            <a:r>
              <a:rPr lang="en-IN" b="1" dirty="0" smtClean="0">
                <a:solidFill>
                  <a:srgbClr val="C00000"/>
                </a:solidFill>
              </a:rPr>
              <a:t>Muscles of Forearm and Manus:</a:t>
            </a:r>
          </a:p>
          <a:p>
            <a:pPr>
              <a:buNone/>
            </a:pPr>
            <a:r>
              <a:rPr lang="en-IN" dirty="0" smtClean="0">
                <a:solidFill>
                  <a:srgbClr val="C00000"/>
                </a:solidFill>
              </a:rPr>
              <a:t>		</a:t>
            </a:r>
            <a:r>
              <a:rPr lang="en-IN" b="1" dirty="0" smtClean="0">
                <a:solidFill>
                  <a:srgbClr val="C00000"/>
                </a:solidFill>
              </a:rPr>
              <a:t>A. </a:t>
            </a:r>
            <a:r>
              <a:rPr lang="en-IN" b="1" dirty="0" smtClean="0">
                <a:solidFill>
                  <a:srgbClr val="C00000"/>
                </a:solidFill>
              </a:rPr>
              <a:t>Flexor </a:t>
            </a:r>
            <a:r>
              <a:rPr lang="en-IN" b="1" dirty="0" smtClean="0">
                <a:solidFill>
                  <a:srgbClr val="C00000"/>
                </a:solidFill>
              </a:rPr>
              <a:t>division</a:t>
            </a:r>
          </a:p>
          <a:p>
            <a:pPr marL="514350" indent="-514350">
              <a:buFont typeface="Arial" pitchFamily="34" charset="0"/>
              <a:buAutoNum type="arabicPeriod"/>
            </a:pPr>
            <a:r>
              <a:rPr lang="en-IN" dirty="0" smtClean="0"/>
              <a:t>Flexor</a:t>
            </a:r>
            <a:r>
              <a:rPr lang="en-IN" dirty="0" smtClean="0"/>
              <a:t> carpi </a:t>
            </a:r>
            <a:r>
              <a:rPr lang="en-IN" dirty="0" err="1" smtClean="0"/>
              <a:t>radialis</a:t>
            </a:r>
            <a:endParaRPr lang="en-IN" dirty="0" smtClean="0"/>
          </a:p>
          <a:p>
            <a:pPr marL="514350" indent="-514350">
              <a:buFont typeface="Arial" pitchFamily="34" charset="0"/>
              <a:buAutoNum type="arabicPeriod"/>
            </a:pPr>
            <a:r>
              <a:rPr lang="en-IN" dirty="0"/>
              <a:t>F</a:t>
            </a:r>
            <a:r>
              <a:rPr lang="en-IN" dirty="0" smtClean="0"/>
              <a:t>lexor</a:t>
            </a:r>
            <a:r>
              <a:rPr lang="en-IN" dirty="0" smtClean="0"/>
              <a:t> </a:t>
            </a:r>
            <a:r>
              <a:rPr lang="en-IN" dirty="0" smtClean="0"/>
              <a:t>carpi </a:t>
            </a:r>
            <a:r>
              <a:rPr lang="en-IN" dirty="0" err="1" smtClean="0"/>
              <a:t>ulnaris</a:t>
            </a:r>
            <a:endParaRPr lang="en-IN" dirty="0" smtClean="0"/>
          </a:p>
          <a:p>
            <a:pPr marL="514350" indent="-514350">
              <a:buAutoNum type="arabicPeriod"/>
            </a:pPr>
            <a:r>
              <a:rPr lang="en-IN" dirty="0" smtClean="0"/>
              <a:t>Pronator </a:t>
            </a:r>
            <a:r>
              <a:rPr lang="en-IN" dirty="0" err="1" smtClean="0"/>
              <a:t>teres</a:t>
            </a:r>
            <a:endParaRPr lang="en-IN" dirty="0" smtClean="0"/>
          </a:p>
          <a:p>
            <a:pPr marL="514350" indent="-514350">
              <a:buAutoNum type="arabicPeriod"/>
            </a:pPr>
            <a:r>
              <a:rPr lang="en-IN" dirty="0"/>
              <a:t>Superficial digital flexor</a:t>
            </a:r>
          </a:p>
          <a:p>
            <a:pPr marL="514350" indent="-514350">
              <a:buAutoNum type="arabicPeriod"/>
            </a:pPr>
            <a:r>
              <a:rPr lang="en-IN" dirty="0"/>
              <a:t>Deep digital flexor</a:t>
            </a:r>
          </a:p>
          <a:p>
            <a:pPr marL="0" indent="0">
              <a:buNone/>
            </a:pPr>
            <a:r>
              <a:rPr lang="en-IN" dirty="0" smtClean="0"/>
              <a:t>      a</a:t>
            </a:r>
            <a:r>
              <a:rPr lang="en-IN" dirty="0"/>
              <a:t>. </a:t>
            </a:r>
            <a:r>
              <a:rPr lang="en-IN" dirty="0" smtClean="0"/>
              <a:t>Humeral head</a:t>
            </a:r>
            <a:endParaRPr lang="en-IN" dirty="0" smtClean="0"/>
          </a:p>
          <a:p>
            <a:pPr marL="0" indent="0">
              <a:buNone/>
            </a:pPr>
            <a:r>
              <a:rPr lang="en-IN" dirty="0" smtClean="0"/>
              <a:t>       b. </a:t>
            </a:r>
            <a:r>
              <a:rPr lang="en-IN" dirty="0"/>
              <a:t>R</a:t>
            </a:r>
            <a:r>
              <a:rPr lang="en-IN" dirty="0" smtClean="0"/>
              <a:t>adial head</a:t>
            </a:r>
          </a:p>
          <a:p>
            <a:pPr marL="0" indent="0">
              <a:buNone/>
            </a:pPr>
            <a:r>
              <a:rPr lang="en-IN" dirty="0" smtClean="0"/>
              <a:t>       c. </a:t>
            </a:r>
            <a:r>
              <a:rPr lang="en-IN" dirty="0"/>
              <a:t>U</a:t>
            </a:r>
            <a:r>
              <a:rPr lang="en-IN" dirty="0" smtClean="0"/>
              <a:t>lnar head</a:t>
            </a:r>
            <a:endParaRPr lang="en-IN" dirty="0" smtClean="0"/>
          </a:p>
          <a:p>
            <a:pPr marL="514350" indent="-514350">
              <a:buAutoNum type="arabicPeriod"/>
            </a:pPr>
            <a:endParaRPr lang="en-IN" dirty="0" smtClean="0">
              <a:solidFill>
                <a:srgbClr val="C00000"/>
              </a:solidFill>
            </a:endParaRPr>
          </a:p>
          <a:p>
            <a:pPr>
              <a:buNone/>
            </a:pPr>
            <a:r>
              <a:rPr lang="en-IN" dirty="0" smtClean="0"/>
              <a:t>		</a:t>
            </a:r>
          </a:p>
          <a:p>
            <a:endParaRPr lang="en-IN" dirty="0"/>
          </a:p>
        </p:txBody>
      </p:sp>
      <p:pic>
        <p:nvPicPr>
          <p:cNvPr id="13" name="Picture 2"/>
          <p:cNvPicPr>
            <a:picLocks noChangeAspect="1" noChangeArrowheads="1"/>
          </p:cNvPicPr>
          <p:nvPr/>
        </p:nvPicPr>
        <p:blipFill>
          <a:blip r:embed="rId2" cstate="print"/>
          <a:srcRect l="4071" t="12932" r="21303" b="46316"/>
          <a:stretch>
            <a:fillRect/>
          </a:stretch>
        </p:blipFill>
        <p:spPr bwMode="auto">
          <a:xfrm>
            <a:off x="4953000" y="533400"/>
            <a:ext cx="4191000" cy="3048000"/>
          </a:xfrm>
          <a:prstGeom prst="rect">
            <a:avLst/>
          </a:prstGeom>
          <a:noFill/>
          <a:ln w="9525">
            <a:noFill/>
            <a:miter lim="800000"/>
            <a:headEnd/>
            <a:tailEnd/>
          </a:ln>
          <a:effectLst/>
        </p:spPr>
      </p:pic>
      <p:pic>
        <p:nvPicPr>
          <p:cNvPr id="14" name="Picture 3"/>
          <p:cNvPicPr>
            <a:picLocks noChangeAspect="1" noChangeArrowheads="1"/>
          </p:cNvPicPr>
          <p:nvPr/>
        </p:nvPicPr>
        <p:blipFill>
          <a:blip r:embed="rId3" cstate="print"/>
          <a:srcRect l="2913" t="30305" r="34304" b="12452"/>
          <a:stretch>
            <a:fillRect/>
          </a:stretch>
        </p:blipFill>
        <p:spPr bwMode="auto">
          <a:xfrm>
            <a:off x="6477000" y="3619500"/>
            <a:ext cx="2667000" cy="3238500"/>
          </a:xfrm>
          <a:prstGeom prst="rect">
            <a:avLst/>
          </a:prstGeom>
          <a:noFill/>
          <a:ln w="9525">
            <a:noFill/>
            <a:miter lim="800000"/>
            <a:headEnd/>
            <a:tailEnd/>
          </a:ln>
          <a:effectLst/>
        </p:spPr>
      </p:pic>
    </p:spTree>
    <p:extLst>
      <p:ext uri="{BB962C8B-B14F-4D97-AF65-F5344CB8AC3E}">
        <p14:creationId xmlns:p14="http://schemas.microsoft.com/office/powerpoint/2010/main" val="6129219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
            <a:ext cx="8686800" cy="6400800"/>
          </a:xfrm>
        </p:spPr>
        <p:txBody>
          <a:bodyPr>
            <a:normAutofit fontScale="85000" lnSpcReduction="20000"/>
          </a:bodyPr>
          <a:lstStyle/>
          <a:p>
            <a:pPr>
              <a:buNone/>
            </a:pPr>
            <a:r>
              <a:rPr lang="en-IN" dirty="0" smtClean="0">
                <a:solidFill>
                  <a:srgbClr val="C00000"/>
                </a:solidFill>
              </a:rPr>
              <a:t>1. </a:t>
            </a:r>
            <a:r>
              <a:rPr lang="en-IN" dirty="0" err="1" smtClean="0">
                <a:solidFill>
                  <a:srgbClr val="C00000"/>
                </a:solidFill>
              </a:rPr>
              <a:t>Suprascapular</a:t>
            </a:r>
            <a:r>
              <a:rPr lang="en-IN" dirty="0" smtClean="0">
                <a:solidFill>
                  <a:srgbClr val="C00000"/>
                </a:solidFill>
              </a:rPr>
              <a:t> nerve:</a:t>
            </a:r>
          </a:p>
          <a:p>
            <a:r>
              <a:rPr lang="en-IN" dirty="0" smtClean="0"/>
              <a:t>Supplying </a:t>
            </a:r>
            <a:r>
              <a:rPr lang="en-IN" dirty="0" err="1" smtClean="0"/>
              <a:t>supraspinatus</a:t>
            </a:r>
            <a:r>
              <a:rPr lang="en-IN" dirty="0" smtClean="0"/>
              <a:t> and </a:t>
            </a:r>
            <a:r>
              <a:rPr lang="en-IN" dirty="0" err="1" smtClean="0"/>
              <a:t>infraspinatus</a:t>
            </a:r>
            <a:r>
              <a:rPr lang="en-IN" dirty="0" smtClean="0"/>
              <a:t> muscle</a:t>
            </a:r>
          </a:p>
          <a:p>
            <a:pPr marL="0" lvl="0" indent="342900" fontAlgn="base">
              <a:spcBef>
                <a:spcPct val="0"/>
              </a:spcBef>
              <a:spcAft>
                <a:spcPct val="0"/>
              </a:spcAft>
              <a:buNone/>
            </a:pPr>
            <a:r>
              <a:rPr lang="en-US" b="1" dirty="0" err="1" smtClean="0">
                <a:solidFill>
                  <a:srgbClr val="7030A0"/>
                </a:solidFill>
                <a:latin typeface="Times New Roman" pitchFamily="18" charset="0"/>
                <a:ea typeface="Times New Roman" pitchFamily="18" charset="0"/>
                <a:cs typeface="Times New Roman" pitchFamily="18" charset="0"/>
              </a:rPr>
              <a:t>Suprascapular</a:t>
            </a:r>
            <a:r>
              <a:rPr lang="en-US" b="1" dirty="0" smtClean="0">
                <a:solidFill>
                  <a:srgbClr val="7030A0"/>
                </a:solidFill>
                <a:latin typeface="Times New Roman" pitchFamily="18" charset="0"/>
                <a:ea typeface="Times New Roman" pitchFamily="18" charset="0"/>
                <a:cs typeface="Times New Roman" pitchFamily="18" charset="0"/>
              </a:rPr>
              <a:t> Nerve Paralysis- Shoulder Sweeny/Shoulder Slip:</a:t>
            </a:r>
            <a:endParaRPr lang="en-US" sz="1600" dirty="0" smtClean="0">
              <a:solidFill>
                <a:srgbClr val="7030A0"/>
              </a:solidFill>
              <a:latin typeface="Arial" pitchFamily="34" charset="0"/>
              <a:cs typeface="Arial" pitchFamily="34" charset="0"/>
            </a:endParaRPr>
          </a:p>
          <a:p>
            <a:pPr marL="0" lvl="0" indent="342900" algn="just" eaLnBrk="0" fontAlgn="base" hangingPunct="0">
              <a:spcBef>
                <a:spcPct val="0"/>
              </a:spcBef>
              <a:spcAft>
                <a:spcPct val="0"/>
              </a:spcAft>
              <a:buNone/>
            </a:pPr>
            <a:r>
              <a:rPr lang="en-US" dirty="0" smtClean="0">
                <a:latin typeface="Times New Roman" pitchFamily="18" charset="0"/>
                <a:ea typeface="Times New Roman" pitchFamily="18" charset="0"/>
                <a:cs typeface="Times New Roman" pitchFamily="18" charset="0"/>
              </a:rPr>
              <a:t>It occurs due to injury/compression in </a:t>
            </a:r>
            <a:r>
              <a:rPr lang="en-US" dirty="0" err="1" smtClean="0">
                <a:latin typeface="Times New Roman" pitchFamily="18" charset="0"/>
                <a:ea typeface="Times New Roman" pitchFamily="18" charset="0"/>
                <a:cs typeface="Times New Roman" pitchFamily="18" charset="0"/>
              </a:rPr>
              <a:t>suprascapular</a:t>
            </a:r>
            <a:r>
              <a:rPr lang="en-US" dirty="0" smtClean="0">
                <a:latin typeface="Times New Roman" pitchFamily="18" charset="0"/>
                <a:ea typeface="Times New Roman" pitchFamily="18" charset="0"/>
                <a:cs typeface="Times New Roman" pitchFamily="18" charset="0"/>
              </a:rPr>
              <a:t> nerve resulting in atrophy of </a:t>
            </a:r>
            <a:r>
              <a:rPr lang="en-US" dirty="0" err="1" smtClean="0">
                <a:latin typeface="Times New Roman" pitchFamily="18" charset="0"/>
                <a:ea typeface="Times New Roman" pitchFamily="18" charset="0"/>
                <a:cs typeface="Times New Roman" pitchFamily="18" charset="0"/>
              </a:rPr>
              <a:t>supraspinatus</a:t>
            </a:r>
            <a:r>
              <a:rPr lang="en-US" dirty="0" smtClean="0">
                <a:latin typeface="Times New Roman" pitchFamily="18" charset="0"/>
                <a:ea typeface="Times New Roman" pitchFamily="18" charset="0"/>
                <a:cs typeface="Times New Roman" pitchFamily="18" charset="0"/>
              </a:rPr>
              <a:t> and </a:t>
            </a:r>
            <a:r>
              <a:rPr lang="en-US" dirty="0" err="1" smtClean="0">
                <a:latin typeface="Times New Roman" pitchFamily="18" charset="0"/>
                <a:ea typeface="Times New Roman" pitchFamily="18" charset="0"/>
                <a:cs typeface="Times New Roman" pitchFamily="18" charset="0"/>
              </a:rPr>
              <a:t>infraspinatus</a:t>
            </a:r>
            <a:r>
              <a:rPr lang="en-US" dirty="0" smtClean="0">
                <a:latin typeface="Times New Roman" pitchFamily="18" charset="0"/>
                <a:ea typeface="Times New Roman" pitchFamily="18" charset="0"/>
                <a:cs typeface="Times New Roman" pitchFamily="18" charset="0"/>
              </a:rPr>
              <a:t> muscles. It results in instability to weight bearing on shoulder. To treat the condition surgically decompression of </a:t>
            </a:r>
            <a:r>
              <a:rPr lang="en-US" dirty="0" err="1" smtClean="0">
                <a:latin typeface="Times New Roman" pitchFamily="18" charset="0"/>
                <a:ea typeface="Times New Roman" pitchFamily="18" charset="0"/>
                <a:cs typeface="Times New Roman" pitchFamily="18" charset="0"/>
              </a:rPr>
              <a:t>suprascapular</a:t>
            </a:r>
            <a:r>
              <a:rPr lang="en-US" dirty="0" smtClean="0">
                <a:latin typeface="Times New Roman" pitchFamily="18" charset="0"/>
                <a:ea typeface="Times New Roman" pitchFamily="18" charset="0"/>
                <a:cs typeface="Times New Roman" pitchFamily="18" charset="0"/>
              </a:rPr>
              <a:t> nerve is required.</a:t>
            </a:r>
            <a:endParaRPr lang="en-IN" dirty="0" smtClean="0"/>
          </a:p>
          <a:p>
            <a:pPr>
              <a:buNone/>
            </a:pPr>
            <a:r>
              <a:rPr lang="en-IN" dirty="0" smtClean="0">
                <a:solidFill>
                  <a:srgbClr val="C00000"/>
                </a:solidFill>
              </a:rPr>
              <a:t>2. </a:t>
            </a:r>
            <a:r>
              <a:rPr lang="en-IN" dirty="0" err="1" smtClean="0">
                <a:solidFill>
                  <a:srgbClr val="C00000"/>
                </a:solidFill>
              </a:rPr>
              <a:t>Subscapular</a:t>
            </a:r>
            <a:r>
              <a:rPr lang="en-IN" dirty="0" smtClean="0">
                <a:solidFill>
                  <a:srgbClr val="C00000"/>
                </a:solidFill>
              </a:rPr>
              <a:t> nerve:</a:t>
            </a:r>
          </a:p>
          <a:p>
            <a:pPr>
              <a:buNone/>
            </a:pPr>
            <a:r>
              <a:rPr lang="en-IN" dirty="0" smtClean="0">
                <a:solidFill>
                  <a:srgbClr val="C00000"/>
                </a:solidFill>
              </a:rPr>
              <a:t> 	</a:t>
            </a:r>
            <a:r>
              <a:rPr lang="en-IN" dirty="0" err="1" smtClean="0"/>
              <a:t>Subscapularis</a:t>
            </a:r>
            <a:r>
              <a:rPr lang="en-IN" dirty="0" smtClean="0"/>
              <a:t> muscles</a:t>
            </a:r>
          </a:p>
          <a:p>
            <a:pPr>
              <a:buNone/>
            </a:pPr>
            <a:r>
              <a:rPr lang="en-IN" dirty="0" smtClean="0">
                <a:solidFill>
                  <a:srgbClr val="C00000"/>
                </a:solidFill>
              </a:rPr>
              <a:t>3. </a:t>
            </a:r>
            <a:r>
              <a:rPr lang="en-IN" dirty="0" err="1" smtClean="0">
                <a:solidFill>
                  <a:srgbClr val="C00000"/>
                </a:solidFill>
              </a:rPr>
              <a:t>Axillary</a:t>
            </a:r>
            <a:r>
              <a:rPr lang="en-IN" dirty="0" smtClean="0">
                <a:solidFill>
                  <a:srgbClr val="C00000"/>
                </a:solidFill>
              </a:rPr>
              <a:t> nerve:</a:t>
            </a:r>
          </a:p>
          <a:p>
            <a:pPr>
              <a:buNone/>
            </a:pPr>
            <a:r>
              <a:rPr lang="en-IN" dirty="0" smtClean="0">
                <a:solidFill>
                  <a:srgbClr val="C00000"/>
                </a:solidFill>
              </a:rPr>
              <a:t>	-Soon divides into 2-3 branches</a:t>
            </a:r>
          </a:p>
          <a:p>
            <a:pPr>
              <a:buNone/>
            </a:pPr>
            <a:r>
              <a:rPr lang="en-IN" dirty="0" smtClean="0"/>
              <a:t>Supplying posterior part of </a:t>
            </a:r>
            <a:r>
              <a:rPr lang="en-IN" dirty="0" err="1" smtClean="0"/>
              <a:t>subscapularis</a:t>
            </a:r>
            <a:r>
              <a:rPr lang="en-IN" dirty="0" smtClean="0"/>
              <a:t> and </a:t>
            </a:r>
            <a:r>
              <a:rPr lang="en-IN" dirty="0" err="1" smtClean="0"/>
              <a:t>teres</a:t>
            </a:r>
            <a:r>
              <a:rPr lang="en-IN" dirty="0" smtClean="0"/>
              <a:t> major muscles, </a:t>
            </a:r>
            <a:r>
              <a:rPr lang="en-IN" dirty="0" err="1" smtClean="0"/>
              <a:t>teres</a:t>
            </a:r>
            <a:r>
              <a:rPr lang="en-IN" dirty="0" smtClean="0"/>
              <a:t> minor, </a:t>
            </a:r>
            <a:r>
              <a:rPr lang="en-IN" dirty="0" err="1" smtClean="0"/>
              <a:t>deltoideus</a:t>
            </a:r>
            <a:r>
              <a:rPr lang="en-IN" dirty="0" smtClean="0"/>
              <a:t> and </a:t>
            </a:r>
            <a:r>
              <a:rPr lang="en-IN" dirty="0" err="1" smtClean="0"/>
              <a:t>brachiocephalic</a:t>
            </a:r>
            <a:r>
              <a:rPr lang="en-IN" dirty="0" smtClean="0"/>
              <a:t> muscle</a:t>
            </a:r>
          </a:p>
          <a:p>
            <a:pPr>
              <a:buNone/>
            </a:pPr>
            <a:endParaRPr lang="en-IN" dirty="0" smtClean="0"/>
          </a:p>
          <a:p>
            <a:pPr>
              <a:buNone/>
            </a:pPr>
            <a:endParaRPr lang="en-IN" dirty="0" smtClean="0"/>
          </a:p>
          <a:p>
            <a:pPr>
              <a:buNone/>
            </a:pPr>
            <a:endParaRPr lang="en-IN" dirty="0" smtClean="0">
              <a:solidFill>
                <a:srgbClr val="C00000"/>
              </a:solidFill>
            </a:endParaRPr>
          </a:p>
          <a:p>
            <a:pPr>
              <a:buNone/>
            </a:pPr>
            <a:endParaRPr lang="en-IN"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2" descr="D:\study\myology\myo app pics\IMG20220502161440.jpg"/>
          <p:cNvPicPr>
            <a:picLocks noGrp="1" noChangeAspect="1" noChangeArrowheads="1"/>
          </p:cNvPicPr>
          <p:nvPr>
            <p:ph idx="1"/>
          </p:nvPr>
        </p:nvPicPr>
        <p:blipFill>
          <a:blip r:embed="rId2" cstate="print"/>
          <a:srcRect/>
          <a:stretch>
            <a:fillRect/>
          </a:stretch>
        </p:blipFill>
        <p:spPr bwMode="auto">
          <a:xfrm>
            <a:off x="2819400" y="762000"/>
            <a:ext cx="3394472" cy="4525963"/>
          </a:xfrm>
          <a:prstGeom prst="rect">
            <a:avLst/>
          </a:prstGeom>
          <a:noFill/>
        </p:spPr>
      </p:pic>
      <p:cxnSp>
        <p:nvCxnSpPr>
          <p:cNvPr id="6" name="Straight Connector 5"/>
          <p:cNvCxnSpPr/>
          <p:nvPr/>
        </p:nvCxnSpPr>
        <p:spPr>
          <a:xfrm>
            <a:off x="4648200" y="1828800"/>
            <a:ext cx="2209800" cy="158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870909" y="1676400"/>
            <a:ext cx="825291" cy="553998"/>
          </a:xfrm>
          <a:prstGeom prst="rect">
            <a:avLst/>
          </a:prstGeom>
          <a:noFill/>
        </p:spPr>
        <p:txBody>
          <a:bodyPr wrap="none" rtlCol="0">
            <a:spAutoFit/>
          </a:bodyPr>
          <a:lstStyle/>
          <a:p>
            <a:r>
              <a:rPr lang="en-GB" sz="1200" dirty="0" err="1" smtClean="0">
                <a:latin typeface="Times New Roman" pitchFamily="18" charset="0"/>
                <a:cs typeface="Times New Roman" pitchFamily="18" charset="0"/>
              </a:rPr>
              <a:t>Trapaziu</a:t>
            </a:r>
            <a:r>
              <a:rPr lang="en-GB" sz="1200" dirty="0" err="1" smtClean="0"/>
              <a:t>s</a:t>
            </a:r>
            <a:r>
              <a:rPr lang="en-GB" sz="1200" dirty="0" smtClean="0"/>
              <a:t> </a:t>
            </a:r>
          </a:p>
          <a:p>
            <a:endParaRPr lang="en-GB" dirty="0"/>
          </a:p>
        </p:txBody>
      </p:sp>
      <p:cxnSp>
        <p:nvCxnSpPr>
          <p:cNvPr id="15" name="Straight Connector 14"/>
          <p:cNvCxnSpPr/>
          <p:nvPr/>
        </p:nvCxnSpPr>
        <p:spPr>
          <a:xfrm>
            <a:off x="5105400" y="2590800"/>
            <a:ext cx="1752600" cy="158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905000" y="3886200"/>
            <a:ext cx="2133600" cy="158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858000" y="2417802"/>
            <a:ext cx="1048685" cy="553998"/>
          </a:xfrm>
          <a:prstGeom prst="rect">
            <a:avLst/>
          </a:prstGeom>
          <a:noFill/>
        </p:spPr>
        <p:txBody>
          <a:bodyPr wrap="none" rtlCol="0">
            <a:spAutoFit/>
          </a:bodyPr>
          <a:lstStyle/>
          <a:p>
            <a:r>
              <a:rPr lang="en-US" sz="1200" dirty="0" err="1" smtClean="0">
                <a:solidFill>
                  <a:schemeClr val="dk1"/>
                </a:solidFill>
                <a:latin typeface="Times New Roman" pitchFamily="18" charset="0"/>
                <a:cs typeface="Times New Roman" pitchFamily="18" charset="0"/>
              </a:rPr>
              <a:t>Supraspinatus</a:t>
            </a:r>
            <a:endParaRPr lang="en-GB" sz="1200" dirty="0" smtClean="0">
              <a:latin typeface="Times New Roman" pitchFamily="18" charset="0"/>
              <a:cs typeface="Times New Roman" pitchFamily="18" charset="0"/>
            </a:endParaRPr>
          </a:p>
          <a:p>
            <a:endParaRPr lang="en-GB" dirty="0"/>
          </a:p>
        </p:txBody>
      </p:sp>
      <p:sp>
        <p:nvSpPr>
          <p:cNvPr id="30" name="TextBox 29"/>
          <p:cNvSpPr txBox="1"/>
          <p:nvPr/>
        </p:nvSpPr>
        <p:spPr>
          <a:xfrm>
            <a:off x="6919281" y="3560802"/>
            <a:ext cx="853119" cy="553998"/>
          </a:xfrm>
          <a:prstGeom prst="rect">
            <a:avLst/>
          </a:prstGeom>
          <a:noFill/>
        </p:spPr>
        <p:txBody>
          <a:bodyPr wrap="none" rtlCol="0">
            <a:spAutoFit/>
          </a:bodyPr>
          <a:lstStyle/>
          <a:p>
            <a:r>
              <a:rPr lang="en-GB" sz="1200" dirty="0" err="1" smtClean="0">
                <a:solidFill>
                  <a:schemeClr val="dk1"/>
                </a:solidFill>
                <a:latin typeface="Times New Roman" pitchFamily="18" charset="0"/>
                <a:cs typeface="Times New Roman" pitchFamily="18" charset="0"/>
              </a:rPr>
              <a:t>Deltoideus</a:t>
            </a:r>
            <a:endParaRPr lang="en-GB" sz="1200" dirty="0" smtClean="0">
              <a:latin typeface="Times New Roman" pitchFamily="18" charset="0"/>
              <a:cs typeface="Times New Roman" pitchFamily="18" charset="0"/>
            </a:endParaRPr>
          </a:p>
          <a:p>
            <a:endParaRPr lang="en-GB" dirty="0"/>
          </a:p>
        </p:txBody>
      </p:sp>
      <p:sp>
        <p:nvSpPr>
          <p:cNvPr id="31" name="TextBox 30"/>
          <p:cNvSpPr txBox="1"/>
          <p:nvPr/>
        </p:nvSpPr>
        <p:spPr>
          <a:xfrm>
            <a:off x="485278" y="3713202"/>
            <a:ext cx="1495922" cy="553998"/>
          </a:xfrm>
          <a:prstGeom prst="rect">
            <a:avLst/>
          </a:prstGeom>
          <a:noFill/>
        </p:spPr>
        <p:txBody>
          <a:bodyPr wrap="none" rtlCol="0">
            <a:spAutoFit/>
          </a:bodyPr>
          <a:lstStyle/>
          <a:p>
            <a:r>
              <a:rPr lang="en-US" sz="1200" dirty="0" smtClean="0">
                <a:solidFill>
                  <a:schemeClr val="dk1"/>
                </a:solidFill>
                <a:latin typeface="Times New Roman" pitchFamily="18" charset="0"/>
                <a:cs typeface="Times New Roman" pitchFamily="18" charset="0"/>
              </a:rPr>
              <a:t>Long head of triceps </a:t>
            </a:r>
          </a:p>
          <a:p>
            <a:endParaRPr lang="en-GB" dirty="0"/>
          </a:p>
        </p:txBody>
      </p:sp>
      <p:cxnSp>
        <p:nvCxnSpPr>
          <p:cNvPr id="35" name="Straight Connector 34"/>
          <p:cNvCxnSpPr/>
          <p:nvPr/>
        </p:nvCxnSpPr>
        <p:spPr>
          <a:xfrm>
            <a:off x="1905000" y="2743200"/>
            <a:ext cx="2667000" cy="158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905000" y="3276600"/>
            <a:ext cx="1828800" cy="158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6963136" y="4114800"/>
            <a:ext cx="1571264" cy="276999"/>
          </a:xfrm>
          <a:prstGeom prst="rect">
            <a:avLst/>
          </a:prstGeom>
        </p:spPr>
        <p:txBody>
          <a:bodyPr wrap="none">
            <a:spAutoFit/>
          </a:bodyPr>
          <a:lstStyle/>
          <a:p>
            <a:r>
              <a:rPr lang="en-GB" sz="1200" dirty="0" smtClean="0">
                <a:latin typeface="Times New Roman" pitchFamily="18" charset="0"/>
                <a:cs typeface="Times New Roman" pitchFamily="18" charset="0"/>
              </a:rPr>
              <a:t>Lateral head of triceps</a:t>
            </a:r>
            <a:endParaRPr lang="en-GB" sz="1200" dirty="0">
              <a:latin typeface="Times New Roman" pitchFamily="18" charset="0"/>
              <a:cs typeface="Times New Roman" pitchFamily="18" charset="0"/>
            </a:endParaRPr>
          </a:p>
        </p:txBody>
      </p:sp>
      <p:cxnSp>
        <p:nvCxnSpPr>
          <p:cNvPr id="46" name="Straight Connector 45"/>
          <p:cNvCxnSpPr/>
          <p:nvPr/>
        </p:nvCxnSpPr>
        <p:spPr>
          <a:xfrm flipV="1">
            <a:off x="4648200" y="4253300"/>
            <a:ext cx="2314936" cy="139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648200" y="3733800"/>
            <a:ext cx="2286000" cy="158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915627" y="2570202"/>
            <a:ext cx="989373" cy="553998"/>
          </a:xfrm>
          <a:prstGeom prst="rect">
            <a:avLst/>
          </a:prstGeom>
          <a:noFill/>
        </p:spPr>
        <p:txBody>
          <a:bodyPr wrap="none" rtlCol="0">
            <a:spAutoFit/>
          </a:bodyPr>
          <a:lstStyle/>
          <a:p>
            <a:r>
              <a:rPr lang="en-US" sz="1200" dirty="0" err="1" smtClean="0">
                <a:solidFill>
                  <a:schemeClr val="dk1"/>
                </a:solidFill>
                <a:latin typeface="Times New Roman" pitchFamily="18" charset="0"/>
                <a:cs typeface="Times New Roman" pitchFamily="18" charset="0"/>
              </a:rPr>
              <a:t>Infraspinatus</a:t>
            </a:r>
            <a:endParaRPr lang="en-GB" sz="1200" dirty="0" smtClean="0">
              <a:latin typeface="Times New Roman" pitchFamily="18" charset="0"/>
              <a:cs typeface="Times New Roman" pitchFamily="18" charset="0"/>
            </a:endParaRPr>
          </a:p>
          <a:p>
            <a:endParaRPr lang="en-GB" dirty="0"/>
          </a:p>
        </p:txBody>
      </p:sp>
      <p:sp>
        <p:nvSpPr>
          <p:cNvPr id="54" name="TextBox 53"/>
          <p:cNvSpPr txBox="1"/>
          <p:nvPr/>
        </p:nvSpPr>
        <p:spPr>
          <a:xfrm>
            <a:off x="284428" y="3103602"/>
            <a:ext cx="1620572" cy="553998"/>
          </a:xfrm>
          <a:prstGeom prst="rect">
            <a:avLst/>
          </a:prstGeom>
          <a:noFill/>
        </p:spPr>
        <p:txBody>
          <a:bodyPr wrap="none" rtlCol="0">
            <a:spAutoFit/>
          </a:bodyPr>
          <a:lstStyle/>
          <a:p>
            <a:r>
              <a:rPr lang="en-GB" sz="1200" dirty="0" smtClean="0"/>
              <a:t>Tensor facia </a:t>
            </a:r>
            <a:r>
              <a:rPr lang="en-GB" sz="1200" dirty="0" err="1" smtClean="0"/>
              <a:t>antibrachii</a:t>
            </a:r>
            <a:endParaRPr lang="en-GB" sz="1200" dirty="0" smtClean="0"/>
          </a:p>
          <a:p>
            <a:endParaRPr lang="en-GB" dirty="0"/>
          </a:p>
        </p:txBody>
      </p:sp>
      <p:cxnSp>
        <p:nvCxnSpPr>
          <p:cNvPr id="17" name="Straight Connector 16"/>
          <p:cNvCxnSpPr/>
          <p:nvPr/>
        </p:nvCxnSpPr>
        <p:spPr>
          <a:xfrm>
            <a:off x="1828800" y="4724400"/>
            <a:ext cx="1715113" cy="158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95777" y="4551402"/>
            <a:ext cx="909223" cy="553998"/>
          </a:xfrm>
          <a:prstGeom prst="rect">
            <a:avLst/>
          </a:prstGeom>
          <a:noFill/>
        </p:spPr>
        <p:txBody>
          <a:bodyPr wrap="none" rtlCol="0">
            <a:spAutoFit/>
          </a:bodyPr>
          <a:lstStyle/>
          <a:p>
            <a:r>
              <a:rPr lang="en-US" sz="1200" dirty="0" smtClean="0">
                <a:solidFill>
                  <a:schemeClr val="dk1"/>
                </a:solidFill>
                <a:latin typeface="Times New Roman" pitchFamily="18" charset="0"/>
                <a:cs typeface="Times New Roman" pitchFamily="18" charset="0"/>
              </a:rPr>
              <a:t>Elbow joint</a:t>
            </a:r>
          </a:p>
          <a:p>
            <a:endParaRPr lang="en-GB" dirty="0"/>
          </a:p>
        </p:txBody>
      </p:sp>
      <p:sp>
        <p:nvSpPr>
          <p:cNvPr id="2" name="TextBox 1"/>
          <p:cNvSpPr txBox="1"/>
          <p:nvPr/>
        </p:nvSpPr>
        <p:spPr>
          <a:xfrm>
            <a:off x="2438400" y="5715000"/>
            <a:ext cx="4343881" cy="461665"/>
          </a:xfrm>
          <a:prstGeom prst="rect">
            <a:avLst/>
          </a:prstGeom>
          <a:noFill/>
        </p:spPr>
        <p:txBody>
          <a:bodyPr wrap="none" rtlCol="0">
            <a:spAutoFit/>
          </a:bodyPr>
          <a:lstStyle/>
          <a:p>
            <a:r>
              <a:rPr lang="en-GB" sz="2400" b="1" dirty="0" smtClean="0">
                <a:solidFill>
                  <a:srgbClr val="C00000"/>
                </a:solidFill>
              </a:rPr>
              <a:t>Lateral aspect of shoulder &amp; arm</a:t>
            </a:r>
            <a:endParaRPr lang="en-GB" sz="2400" b="1" dirty="0">
              <a:solidFill>
                <a:srgbClr val="C00000"/>
              </a:solidFill>
            </a:endParaRPr>
          </a:p>
        </p:txBody>
      </p:sp>
    </p:spTree>
    <p:extLst>
      <p:ext uri="{BB962C8B-B14F-4D97-AF65-F5344CB8AC3E}">
        <p14:creationId xmlns:p14="http://schemas.microsoft.com/office/powerpoint/2010/main" val="24283249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248400"/>
          </a:xfrm>
        </p:spPr>
        <p:txBody>
          <a:bodyPr>
            <a:normAutofit fontScale="92500" lnSpcReduction="20000"/>
          </a:bodyPr>
          <a:lstStyle/>
          <a:p>
            <a:pPr>
              <a:buNone/>
            </a:pPr>
            <a:r>
              <a:rPr lang="en-IN" dirty="0" smtClean="0">
                <a:solidFill>
                  <a:srgbClr val="C00000"/>
                </a:solidFill>
              </a:rPr>
              <a:t>4. Pectoral nerve:</a:t>
            </a:r>
          </a:p>
          <a:p>
            <a:r>
              <a:rPr lang="en-IN" dirty="0" err="1" smtClean="0"/>
              <a:t>Atleast</a:t>
            </a:r>
            <a:r>
              <a:rPr lang="en-IN" dirty="0" smtClean="0"/>
              <a:t> 2 in number</a:t>
            </a:r>
          </a:p>
          <a:p>
            <a:r>
              <a:rPr lang="en-IN" dirty="0" smtClean="0"/>
              <a:t>Forming secondary loop below </a:t>
            </a:r>
            <a:r>
              <a:rPr lang="en-IN" dirty="0" err="1" smtClean="0"/>
              <a:t>axillary</a:t>
            </a:r>
            <a:r>
              <a:rPr lang="en-IN" dirty="0" smtClean="0"/>
              <a:t> artery</a:t>
            </a:r>
          </a:p>
          <a:p>
            <a:r>
              <a:rPr lang="en-IN" b="1" dirty="0" smtClean="0"/>
              <a:t>Deep pectoral Muscle </a:t>
            </a:r>
            <a:r>
              <a:rPr lang="en-IN" dirty="0" smtClean="0"/>
              <a:t>(Superficial and anterior part) </a:t>
            </a:r>
            <a:endParaRPr lang="en-IN" b="1" dirty="0" smtClean="0"/>
          </a:p>
          <a:p>
            <a:pPr>
              <a:buNone/>
            </a:pPr>
            <a:r>
              <a:rPr lang="en-IN" dirty="0" smtClean="0">
                <a:solidFill>
                  <a:srgbClr val="C00000"/>
                </a:solidFill>
              </a:rPr>
              <a:t>5. External Thoracic Nerve</a:t>
            </a:r>
          </a:p>
          <a:p>
            <a:pPr>
              <a:buNone/>
            </a:pPr>
            <a:r>
              <a:rPr lang="en-IN" dirty="0" smtClean="0">
                <a:solidFill>
                  <a:srgbClr val="C00000"/>
                </a:solidFill>
              </a:rPr>
              <a:t>     Dorsal branch-  </a:t>
            </a:r>
            <a:r>
              <a:rPr lang="en-IN" dirty="0" err="1" smtClean="0"/>
              <a:t>cutaneous</a:t>
            </a:r>
            <a:r>
              <a:rPr lang="en-IN" dirty="0" smtClean="0"/>
              <a:t> </a:t>
            </a:r>
            <a:r>
              <a:rPr lang="en-IN" dirty="0" err="1" smtClean="0"/>
              <a:t>trunchi</a:t>
            </a:r>
            <a:r>
              <a:rPr lang="en-IN" dirty="0" smtClean="0"/>
              <a:t> muscle</a:t>
            </a:r>
          </a:p>
          <a:p>
            <a:pPr>
              <a:buNone/>
            </a:pPr>
            <a:r>
              <a:rPr lang="en-IN" dirty="0" smtClean="0">
                <a:solidFill>
                  <a:srgbClr val="C00000"/>
                </a:solidFill>
              </a:rPr>
              <a:t>     Ventral branch- </a:t>
            </a:r>
            <a:r>
              <a:rPr lang="en-IN" dirty="0" smtClean="0"/>
              <a:t>deep pectoral muscles (deep surface)</a:t>
            </a:r>
          </a:p>
          <a:p>
            <a:pPr>
              <a:buNone/>
            </a:pPr>
            <a:r>
              <a:rPr lang="en-IN" dirty="0" smtClean="0">
                <a:solidFill>
                  <a:srgbClr val="C00000"/>
                </a:solidFill>
              </a:rPr>
              <a:t>6. Long thoracic nerve</a:t>
            </a:r>
          </a:p>
          <a:p>
            <a:pPr>
              <a:buNone/>
            </a:pPr>
            <a:r>
              <a:rPr lang="en-IN" dirty="0" smtClean="0"/>
              <a:t>M. </a:t>
            </a:r>
            <a:r>
              <a:rPr lang="en-IN" dirty="0" err="1" smtClean="0"/>
              <a:t>serratus</a:t>
            </a:r>
            <a:r>
              <a:rPr lang="en-IN" dirty="0" smtClean="0"/>
              <a:t> </a:t>
            </a:r>
            <a:r>
              <a:rPr lang="en-IN" dirty="0" err="1" smtClean="0"/>
              <a:t>ventralis</a:t>
            </a:r>
            <a:endParaRPr lang="en-IN" dirty="0" smtClean="0"/>
          </a:p>
          <a:p>
            <a:pPr>
              <a:buNone/>
            </a:pPr>
            <a:r>
              <a:rPr lang="en-IN" dirty="0" smtClean="0">
                <a:solidFill>
                  <a:srgbClr val="C00000"/>
                </a:solidFill>
              </a:rPr>
              <a:t>7. </a:t>
            </a:r>
            <a:r>
              <a:rPr lang="en-IN" dirty="0" err="1" smtClean="0">
                <a:solidFill>
                  <a:srgbClr val="C00000"/>
                </a:solidFill>
              </a:rPr>
              <a:t>Thoracodorsal</a:t>
            </a:r>
            <a:r>
              <a:rPr lang="en-IN" dirty="0" smtClean="0">
                <a:solidFill>
                  <a:srgbClr val="C00000"/>
                </a:solidFill>
              </a:rPr>
              <a:t> </a:t>
            </a:r>
          </a:p>
          <a:p>
            <a:pPr>
              <a:buNone/>
            </a:pPr>
            <a:r>
              <a:rPr lang="en-IN" dirty="0" smtClean="0"/>
              <a:t>    </a:t>
            </a:r>
            <a:r>
              <a:rPr lang="en-IN" dirty="0" err="1" smtClean="0"/>
              <a:t>M.Latissimus</a:t>
            </a:r>
            <a:r>
              <a:rPr lang="en-IN" dirty="0" smtClean="0"/>
              <a:t> </a:t>
            </a:r>
            <a:r>
              <a:rPr lang="en-IN" dirty="0" err="1" smtClean="0"/>
              <a:t>dorsi</a:t>
            </a:r>
            <a:endParaRPr lang="en-IN" dirty="0" smtClean="0"/>
          </a:p>
          <a:p>
            <a:pPr>
              <a:buNone/>
            </a:pPr>
            <a:endParaRPr lang="en-IN" dirty="0" smtClean="0"/>
          </a:p>
          <a:p>
            <a:pPr>
              <a:buNone/>
            </a:pPr>
            <a:endParaRPr lang="en-IN"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pPr>
              <a:buNone/>
            </a:pPr>
            <a:r>
              <a:rPr lang="en-IN" b="1" dirty="0" smtClean="0">
                <a:solidFill>
                  <a:srgbClr val="C00000"/>
                </a:solidFill>
              </a:rPr>
              <a:t>8. </a:t>
            </a:r>
            <a:r>
              <a:rPr lang="en-IN" b="1" dirty="0" err="1" smtClean="0">
                <a:solidFill>
                  <a:srgbClr val="C00000"/>
                </a:solidFill>
              </a:rPr>
              <a:t>Musculocutaneous</a:t>
            </a:r>
            <a:endParaRPr lang="en-IN" b="1" dirty="0" smtClean="0">
              <a:solidFill>
                <a:srgbClr val="C00000"/>
              </a:solidFill>
            </a:endParaRPr>
          </a:p>
          <a:p>
            <a:pPr>
              <a:buNone/>
            </a:pPr>
            <a:r>
              <a:rPr lang="en-IN" dirty="0" smtClean="0"/>
              <a:t> it give off a large branch that joins the median nerve forming a </a:t>
            </a:r>
            <a:r>
              <a:rPr lang="en-IN" b="1" dirty="0" smtClean="0"/>
              <a:t>primary loop </a:t>
            </a:r>
            <a:r>
              <a:rPr lang="en-IN" dirty="0" smtClean="0"/>
              <a:t>from which </a:t>
            </a:r>
            <a:r>
              <a:rPr lang="en-IN" b="1" dirty="0" err="1" smtClean="0"/>
              <a:t>axillary</a:t>
            </a:r>
            <a:r>
              <a:rPr lang="en-IN" b="1" dirty="0" smtClean="0"/>
              <a:t> artery passes</a:t>
            </a:r>
            <a:r>
              <a:rPr lang="en-IN" dirty="0" smtClean="0"/>
              <a:t>.</a:t>
            </a:r>
          </a:p>
          <a:p>
            <a:pPr>
              <a:buNone/>
            </a:pPr>
            <a:r>
              <a:rPr lang="en-IN" dirty="0" smtClean="0"/>
              <a:t>Supply- </a:t>
            </a:r>
            <a:r>
              <a:rPr lang="en-IN" dirty="0" err="1" smtClean="0"/>
              <a:t>coracobrachialis</a:t>
            </a:r>
            <a:r>
              <a:rPr lang="en-IN" dirty="0" smtClean="0"/>
              <a:t> and biceps </a:t>
            </a:r>
            <a:r>
              <a:rPr lang="en-IN" dirty="0" err="1" smtClean="0"/>
              <a:t>brachii</a:t>
            </a:r>
            <a:r>
              <a:rPr lang="en-IN" dirty="0" smtClean="0"/>
              <a:t> muscle</a:t>
            </a:r>
          </a:p>
          <a:p>
            <a:pPr>
              <a:buNone/>
            </a:pPr>
            <a:r>
              <a:rPr lang="en-IN" b="1" dirty="0" smtClean="0">
                <a:solidFill>
                  <a:srgbClr val="C00000"/>
                </a:solidFill>
              </a:rPr>
              <a:t>9.Radial – on </a:t>
            </a:r>
            <a:r>
              <a:rPr lang="en-IN" b="1" dirty="0" err="1" smtClean="0">
                <a:solidFill>
                  <a:srgbClr val="C00000"/>
                </a:solidFill>
              </a:rPr>
              <a:t>dorsomedial</a:t>
            </a:r>
            <a:r>
              <a:rPr lang="en-IN" b="1" dirty="0" smtClean="0">
                <a:solidFill>
                  <a:srgbClr val="C00000"/>
                </a:solidFill>
              </a:rPr>
              <a:t> </a:t>
            </a:r>
          </a:p>
          <a:p>
            <a:pPr>
              <a:buNone/>
            </a:pPr>
            <a:r>
              <a:rPr lang="en-IN" b="1" dirty="0" smtClean="0">
                <a:solidFill>
                  <a:srgbClr val="C00000"/>
                </a:solidFill>
              </a:rPr>
              <a:t>10. </a:t>
            </a:r>
            <a:r>
              <a:rPr lang="en-IN" b="1" dirty="0" err="1" smtClean="0">
                <a:solidFill>
                  <a:srgbClr val="C00000"/>
                </a:solidFill>
              </a:rPr>
              <a:t>Ulnar</a:t>
            </a:r>
            <a:r>
              <a:rPr lang="en-IN" b="1" dirty="0" smtClean="0">
                <a:solidFill>
                  <a:srgbClr val="C00000"/>
                </a:solidFill>
              </a:rPr>
              <a:t>- </a:t>
            </a:r>
            <a:r>
              <a:rPr lang="en-IN" b="1" dirty="0" err="1" smtClean="0">
                <a:solidFill>
                  <a:srgbClr val="C00000"/>
                </a:solidFill>
              </a:rPr>
              <a:t>posteriolateral</a:t>
            </a:r>
            <a:endParaRPr lang="en-IN" b="1" dirty="0" smtClean="0">
              <a:solidFill>
                <a:srgbClr val="C00000"/>
              </a:solidFill>
            </a:endParaRPr>
          </a:p>
          <a:p>
            <a:pPr>
              <a:buNone/>
            </a:pPr>
            <a:r>
              <a:rPr lang="en-IN" b="1" dirty="0" smtClean="0">
                <a:solidFill>
                  <a:srgbClr val="C00000"/>
                </a:solidFill>
              </a:rPr>
              <a:t>11. Median - posterior</a:t>
            </a:r>
            <a:endParaRPr lang="en-IN" b="1" dirty="0">
              <a:solidFill>
                <a:srgbClr val="C00000"/>
              </a:solidFill>
            </a:endParaRPr>
          </a:p>
        </p:txBody>
      </p:sp>
      <p:sp>
        <p:nvSpPr>
          <p:cNvPr id="5" name="Right Brace 4"/>
          <p:cNvSpPr/>
          <p:nvPr/>
        </p:nvSpPr>
        <p:spPr>
          <a:xfrm>
            <a:off x="4953000" y="3581400"/>
            <a:ext cx="228600" cy="14478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6" name="TextBox 5"/>
          <p:cNvSpPr txBox="1"/>
          <p:nvPr/>
        </p:nvSpPr>
        <p:spPr>
          <a:xfrm>
            <a:off x="5158187" y="4048780"/>
            <a:ext cx="1928413" cy="523220"/>
          </a:xfrm>
          <a:prstGeom prst="rect">
            <a:avLst/>
          </a:prstGeom>
          <a:noFill/>
        </p:spPr>
        <p:txBody>
          <a:bodyPr wrap="none" rtlCol="0">
            <a:spAutoFit/>
          </a:bodyPr>
          <a:lstStyle/>
          <a:p>
            <a:r>
              <a:rPr lang="en-IN" sz="2800" b="1" dirty="0" smtClean="0">
                <a:solidFill>
                  <a:srgbClr val="C00000"/>
                </a:solidFill>
              </a:rPr>
              <a:t>Up to Digits</a:t>
            </a:r>
            <a:endParaRPr lang="en-IN" sz="28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smtClean="0">
                <a:solidFill>
                  <a:srgbClr val="FF0000"/>
                </a:solidFill>
              </a:rPr>
              <a:t>Frequently asked questions</a:t>
            </a:r>
            <a:endParaRPr lang="en-IN" b="1" dirty="0">
              <a:solidFill>
                <a:srgbClr val="FF0000"/>
              </a:solidFill>
            </a:endParaRPr>
          </a:p>
        </p:txBody>
      </p:sp>
      <p:sp>
        <p:nvSpPr>
          <p:cNvPr id="3" name="Content Placeholder 2"/>
          <p:cNvSpPr>
            <a:spLocks noGrp="1"/>
          </p:cNvSpPr>
          <p:nvPr>
            <p:ph idx="1"/>
          </p:nvPr>
        </p:nvSpPr>
        <p:spPr>
          <a:xfrm>
            <a:off x="457200" y="1371600"/>
            <a:ext cx="8458200" cy="5257800"/>
          </a:xfrm>
        </p:spPr>
        <p:txBody>
          <a:bodyPr>
            <a:normAutofit/>
          </a:bodyPr>
          <a:lstStyle/>
          <a:p>
            <a:r>
              <a:rPr lang="en-IN" dirty="0" smtClean="0">
                <a:solidFill>
                  <a:srgbClr val="0070C0"/>
                </a:solidFill>
              </a:rPr>
              <a:t>Q.1 Nerves reach up to digits of forelimb?</a:t>
            </a:r>
          </a:p>
          <a:p>
            <a:r>
              <a:rPr lang="en-IN" dirty="0" smtClean="0">
                <a:solidFill>
                  <a:srgbClr val="0070C0"/>
                </a:solidFill>
              </a:rPr>
              <a:t>Q.2 Nerve for extensors of forelimb?</a:t>
            </a:r>
          </a:p>
          <a:p>
            <a:r>
              <a:rPr lang="en-IN" dirty="0" smtClean="0">
                <a:solidFill>
                  <a:srgbClr val="0070C0"/>
                </a:solidFill>
              </a:rPr>
              <a:t>Q.3 Nerves for flexors of forelimb?</a:t>
            </a:r>
          </a:p>
          <a:p>
            <a:r>
              <a:rPr lang="en-IN" dirty="0" smtClean="0">
                <a:solidFill>
                  <a:srgbClr val="0070C0"/>
                </a:solidFill>
              </a:rPr>
              <a:t>Q.4 Which muscles are innervate by radial 	nerve? </a:t>
            </a:r>
          </a:p>
          <a:p>
            <a:r>
              <a:rPr lang="en-IN" dirty="0" smtClean="0">
                <a:solidFill>
                  <a:srgbClr val="0070C0"/>
                </a:solidFill>
              </a:rPr>
              <a:t>Q.5 Which muscles are innervate by </a:t>
            </a:r>
            <a:r>
              <a:rPr lang="en-IN" dirty="0" err="1" smtClean="0">
                <a:solidFill>
                  <a:srgbClr val="0070C0"/>
                </a:solidFill>
              </a:rPr>
              <a:t>ulnar</a:t>
            </a:r>
            <a:r>
              <a:rPr lang="en-IN" dirty="0" smtClean="0">
                <a:solidFill>
                  <a:srgbClr val="0070C0"/>
                </a:solidFill>
              </a:rPr>
              <a:t> 	nerve? </a:t>
            </a:r>
          </a:p>
          <a:p>
            <a:r>
              <a:rPr lang="en-IN" dirty="0" smtClean="0">
                <a:solidFill>
                  <a:srgbClr val="0070C0"/>
                </a:solidFill>
              </a:rPr>
              <a:t>Q.6 Which muscles are innervate by median 	nerve? </a:t>
            </a:r>
          </a:p>
          <a:p>
            <a:endParaRPr lang="en-IN"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IN" dirty="0" smtClean="0"/>
              <a:t>Complicated mode are digits </a:t>
            </a:r>
            <a:r>
              <a:rPr lang="en-IN" dirty="0" err="1" smtClean="0"/>
              <a:t>innervation</a:t>
            </a:r>
            <a:r>
              <a:rPr lang="en-IN" dirty="0" smtClean="0"/>
              <a:t>?</a:t>
            </a:r>
            <a:endParaRPr lang="en-IN" dirty="0"/>
          </a:p>
        </p:txBody>
      </p:sp>
      <p:sp>
        <p:nvSpPr>
          <p:cNvPr id="3" name="Content Placeholder 2"/>
          <p:cNvSpPr>
            <a:spLocks noGrp="1"/>
          </p:cNvSpPr>
          <p:nvPr>
            <p:ph idx="1"/>
          </p:nvPr>
        </p:nvSpPr>
        <p:spPr>
          <a:xfrm>
            <a:off x="152400" y="1219200"/>
            <a:ext cx="8763000" cy="5638800"/>
          </a:xfrm>
        </p:spPr>
        <p:txBody>
          <a:bodyPr>
            <a:normAutofit fontScale="92500" lnSpcReduction="10000"/>
          </a:bodyPr>
          <a:lstStyle/>
          <a:p>
            <a:r>
              <a:rPr lang="en-IN" sz="2900" dirty="0" smtClean="0"/>
              <a:t>Total digits in one limb- 02 (lateral &amp; medial)</a:t>
            </a:r>
          </a:p>
          <a:p>
            <a:r>
              <a:rPr lang="en-IN" sz="2900" dirty="0" smtClean="0"/>
              <a:t>Total surfaces- 08 to which we innervate by 03 nerve</a:t>
            </a:r>
          </a:p>
          <a:p>
            <a:r>
              <a:rPr lang="en-IN" sz="2900" dirty="0" smtClean="0">
                <a:solidFill>
                  <a:srgbClr val="C00000"/>
                </a:solidFill>
              </a:rPr>
              <a:t>Surfaces in 02 digits</a:t>
            </a:r>
          </a:p>
          <a:p>
            <a:r>
              <a:rPr lang="en-IN" sz="2900" dirty="0" smtClean="0"/>
              <a:t>1.medial (III digit )</a:t>
            </a:r>
            <a:r>
              <a:rPr lang="en-IN" sz="2900" dirty="0" smtClean="0">
                <a:solidFill>
                  <a:srgbClr val="7030A0"/>
                </a:solidFill>
              </a:rPr>
              <a:t>dorsal</a:t>
            </a:r>
            <a:r>
              <a:rPr lang="en-IN" sz="2900" dirty="0" smtClean="0"/>
              <a:t> </a:t>
            </a:r>
            <a:r>
              <a:rPr lang="en-IN" sz="2900" dirty="0" err="1" smtClean="0"/>
              <a:t>abaxial</a:t>
            </a:r>
            <a:r>
              <a:rPr lang="en-IN" sz="2900" dirty="0" smtClean="0"/>
              <a:t>- radial</a:t>
            </a:r>
          </a:p>
          <a:p>
            <a:r>
              <a:rPr lang="en-IN" sz="2900" dirty="0" smtClean="0"/>
              <a:t>2.lateral (IV digit)</a:t>
            </a:r>
            <a:r>
              <a:rPr lang="en-IN" sz="2900" dirty="0" smtClean="0">
                <a:solidFill>
                  <a:srgbClr val="7030A0"/>
                </a:solidFill>
              </a:rPr>
              <a:t>dorsal</a:t>
            </a:r>
            <a:r>
              <a:rPr lang="en-IN" sz="2900" dirty="0" smtClean="0"/>
              <a:t> </a:t>
            </a:r>
            <a:r>
              <a:rPr lang="en-IN" sz="2900" dirty="0" err="1" smtClean="0"/>
              <a:t>abaxial</a:t>
            </a:r>
            <a:r>
              <a:rPr lang="en-IN" sz="2900" dirty="0" smtClean="0"/>
              <a:t>- </a:t>
            </a:r>
            <a:r>
              <a:rPr lang="en-IN" sz="2900" dirty="0" err="1" smtClean="0"/>
              <a:t>ulnar</a:t>
            </a:r>
            <a:endParaRPr lang="en-IN" sz="2900" dirty="0" smtClean="0"/>
          </a:p>
          <a:p>
            <a:r>
              <a:rPr lang="en-IN" sz="2900" dirty="0" smtClean="0"/>
              <a:t>3.medial </a:t>
            </a:r>
            <a:r>
              <a:rPr lang="en-IN" sz="2900" dirty="0" smtClean="0">
                <a:solidFill>
                  <a:srgbClr val="7030A0"/>
                </a:solidFill>
              </a:rPr>
              <a:t>dorsal</a:t>
            </a:r>
            <a:r>
              <a:rPr lang="en-IN" sz="2900" dirty="0" smtClean="0"/>
              <a:t> axial-radial</a:t>
            </a:r>
          </a:p>
          <a:p>
            <a:r>
              <a:rPr lang="en-IN" sz="2900" dirty="0" smtClean="0"/>
              <a:t>4.lateral </a:t>
            </a:r>
            <a:r>
              <a:rPr lang="en-IN" sz="2900" dirty="0" smtClean="0">
                <a:solidFill>
                  <a:srgbClr val="7030A0"/>
                </a:solidFill>
              </a:rPr>
              <a:t>dorsal</a:t>
            </a:r>
            <a:r>
              <a:rPr lang="en-IN" sz="2900" dirty="0" smtClean="0"/>
              <a:t> axial-radial</a:t>
            </a:r>
          </a:p>
          <a:p>
            <a:pPr>
              <a:buNone/>
            </a:pPr>
            <a:endParaRPr lang="en-IN" sz="2900" dirty="0" smtClean="0"/>
          </a:p>
          <a:p>
            <a:r>
              <a:rPr lang="en-IN" sz="2900" dirty="0" smtClean="0"/>
              <a:t>5.medial </a:t>
            </a:r>
            <a:r>
              <a:rPr lang="en-IN" sz="2900" dirty="0" err="1" smtClean="0">
                <a:solidFill>
                  <a:srgbClr val="C00000"/>
                </a:solidFill>
              </a:rPr>
              <a:t>volar</a:t>
            </a:r>
            <a:r>
              <a:rPr lang="en-IN" sz="2900" dirty="0" smtClean="0"/>
              <a:t> </a:t>
            </a:r>
            <a:r>
              <a:rPr lang="en-IN" sz="2900" dirty="0" err="1" smtClean="0"/>
              <a:t>abaxial</a:t>
            </a:r>
            <a:r>
              <a:rPr lang="en-IN" sz="2900" dirty="0" smtClean="0"/>
              <a:t> -median</a:t>
            </a:r>
          </a:p>
          <a:p>
            <a:r>
              <a:rPr lang="en-IN" sz="2900" dirty="0" smtClean="0"/>
              <a:t>6.lateral </a:t>
            </a:r>
            <a:r>
              <a:rPr lang="en-IN" sz="2900" dirty="0" err="1" smtClean="0">
                <a:solidFill>
                  <a:srgbClr val="C00000"/>
                </a:solidFill>
              </a:rPr>
              <a:t>volar</a:t>
            </a:r>
            <a:r>
              <a:rPr lang="en-IN" sz="2900" dirty="0" smtClean="0"/>
              <a:t> </a:t>
            </a:r>
            <a:r>
              <a:rPr lang="en-IN" sz="2900" dirty="0" err="1" smtClean="0"/>
              <a:t>abaxial-ulnar</a:t>
            </a:r>
            <a:r>
              <a:rPr lang="en-IN" sz="2900" dirty="0" smtClean="0"/>
              <a:t> + median</a:t>
            </a:r>
          </a:p>
          <a:p>
            <a:r>
              <a:rPr lang="en-IN" sz="2900" dirty="0" smtClean="0"/>
              <a:t>7.medial </a:t>
            </a:r>
            <a:r>
              <a:rPr lang="en-IN" sz="2900" dirty="0" err="1" smtClean="0">
                <a:solidFill>
                  <a:srgbClr val="C00000"/>
                </a:solidFill>
              </a:rPr>
              <a:t>volar</a:t>
            </a:r>
            <a:r>
              <a:rPr lang="en-IN" sz="2900" dirty="0" smtClean="0"/>
              <a:t> axial- median</a:t>
            </a:r>
          </a:p>
          <a:p>
            <a:r>
              <a:rPr lang="en-IN" sz="2900" dirty="0" smtClean="0"/>
              <a:t>8.lateral </a:t>
            </a:r>
            <a:r>
              <a:rPr lang="en-IN" sz="2900" dirty="0" err="1" smtClean="0">
                <a:solidFill>
                  <a:srgbClr val="C00000"/>
                </a:solidFill>
              </a:rPr>
              <a:t>volar</a:t>
            </a:r>
            <a:r>
              <a:rPr lang="en-IN" sz="2900" dirty="0" smtClean="0"/>
              <a:t> axial- median</a:t>
            </a:r>
          </a:p>
          <a:p>
            <a:endParaRPr lang="en-IN" sz="2000" dirty="0" smtClean="0"/>
          </a:p>
          <a:p>
            <a:endParaRPr lang="en-IN" dirty="0"/>
          </a:p>
        </p:txBody>
      </p:sp>
      <p:sp>
        <p:nvSpPr>
          <p:cNvPr id="4" name="TextBox 3"/>
          <p:cNvSpPr txBox="1"/>
          <p:nvPr/>
        </p:nvSpPr>
        <p:spPr>
          <a:xfrm>
            <a:off x="8915400" y="3657600"/>
            <a:ext cx="184731" cy="369332"/>
          </a:xfrm>
          <a:prstGeom prst="rect">
            <a:avLst/>
          </a:prstGeom>
          <a:noFill/>
        </p:spPr>
        <p:txBody>
          <a:bodyPr wrap="none" rtlCol="0">
            <a:spAutoFit/>
          </a:bodyPr>
          <a:lstStyle/>
          <a:p>
            <a:endParaRPr lang="en-IN" dirty="0"/>
          </a:p>
        </p:txBody>
      </p:sp>
      <p:pic>
        <p:nvPicPr>
          <p:cNvPr id="1027" name="Picture 3"/>
          <p:cNvPicPr>
            <a:picLocks noChangeAspect="1" noChangeArrowheads="1"/>
          </p:cNvPicPr>
          <p:nvPr/>
        </p:nvPicPr>
        <p:blipFill>
          <a:blip r:embed="rId2"/>
          <a:srcRect r="35399" b="59416"/>
          <a:stretch>
            <a:fillRect/>
          </a:stretch>
        </p:blipFill>
        <p:spPr bwMode="auto">
          <a:xfrm>
            <a:off x="5867400" y="3886200"/>
            <a:ext cx="2633662" cy="2438400"/>
          </a:xfrm>
          <a:prstGeom prst="rect">
            <a:avLst/>
          </a:prstGeom>
          <a:noFill/>
          <a:ln w="9525">
            <a:noFill/>
            <a:miter lim="800000"/>
            <a:headEnd/>
            <a:tailEnd/>
          </a:ln>
          <a:effectLst/>
        </p:spPr>
      </p:pic>
      <p:cxnSp>
        <p:nvCxnSpPr>
          <p:cNvPr id="12" name="Straight Arrow Connector 11"/>
          <p:cNvCxnSpPr/>
          <p:nvPr/>
        </p:nvCxnSpPr>
        <p:spPr>
          <a:xfrm rot="16200000" flipH="1">
            <a:off x="6286500" y="4991100"/>
            <a:ext cx="457200" cy="381000"/>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flipH="1">
            <a:off x="6134100" y="5219700"/>
            <a:ext cx="457200" cy="381000"/>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pic>
        <p:nvPicPr>
          <p:cNvPr id="1028" name="Picture 4"/>
          <p:cNvPicPr>
            <a:picLocks noChangeAspect="1" noChangeArrowheads="1"/>
          </p:cNvPicPr>
          <p:nvPr/>
        </p:nvPicPr>
        <p:blipFill>
          <a:blip r:embed="rId3"/>
          <a:srcRect t="53959" r="1235"/>
          <a:stretch>
            <a:fillRect/>
          </a:stretch>
        </p:blipFill>
        <p:spPr bwMode="auto">
          <a:xfrm>
            <a:off x="6781800" y="2057400"/>
            <a:ext cx="2145248" cy="2105025"/>
          </a:xfrm>
          <a:prstGeom prst="rect">
            <a:avLst/>
          </a:prstGeom>
          <a:noFill/>
          <a:ln w="9525">
            <a:noFill/>
            <a:miter lim="800000"/>
            <a:headEnd/>
            <a:tailEnd/>
          </a:ln>
          <a:effectLst/>
        </p:spPr>
      </p:pic>
      <p:cxnSp>
        <p:nvCxnSpPr>
          <p:cNvPr id="16" name="Straight Arrow Connector 15"/>
          <p:cNvCxnSpPr/>
          <p:nvPr/>
        </p:nvCxnSpPr>
        <p:spPr>
          <a:xfrm rot="16200000" flipH="1">
            <a:off x="6591300" y="2552700"/>
            <a:ext cx="457200" cy="381000"/>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5400000">
            <a:off x="8153400" y="2743200"/>
            <a:ext cx="381000" cy="228600"/>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flipH="1">
            <a:off x="7048500" y="2705100"/>
            <a:ext cx="457200" cy="381000"/>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a:off x="7581900" y="2857500"/>
            <a:ext cx="457200" cy="76200"/>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6200000" flipV="1">
            <a:off x="6553200" y="6096000"/>
            <a:ext cx="381000" cy="76200"/>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flipH="1" flipV="1">
            <a:off x="6134100" y="6134100"/>
            <a:ext cx="304800" cy="228600"/>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534400" cy="5897563"/>
          </a:xfrm>
        </p:spPr>
        <p:txBody>
          <a:bodyPr>
            <a:normAutofit/>
          </a:bodyPr>
          <a:lstStyle/>
          <a:p>
            <a:r>
              <a:rPr lang="en-IN" sz="2700" dirty="0" smtClean="0"/>
              <a:t>As   </a:t>
            </a:r>
            <a:r>
              <a:rPr lang="en-IN" sz="2700" b="1" dirty="0" smtClean="0">
                <a:solidFill>
                  <a:srgbClr val="C00000"/>
                </a:solidFill>
              </a:rPr>
              <a:t>Radial nerve </a:t>
            </a:r>
            <a:r>
              <a:rPr lang="en-IN" sz="2700" dirty="0" smtClean="0"/>
              <a:t>innervate- </a:t>
            </a:r>
            <a:r>
              <a:rPr lang="en-IN" sz="2700" dirty="0" err="1" smtClean="0"/>
              <a:t>dorsomedial</a:t>
            </a:r>
            <a:r>
              <a:rPr lang="en-IN" sz="2700" dirty="0" smtClean="0"/>
              <a:t> aspect of digit,</a:t>
            </a:r>
            <a:r>
              <a:rPr lang="en-US" sz="2800" dirty="0" smtClean="0">
                <a:latin typeface="Times New Roman" pitchFamily="18" charset="0"/>
                <a:cs typeface="Times New Roman" pitchFamily="18" charset="0"/>
              </a:rPr>
              <a:t> </a:t>
            </a:r>
          </a:p>
          <a:p>
            <a:pPr>
              <a:buNone/>
            </a:pPr>
            <a:r>
              <a:rPr lang="en-IN" sz="2700" dirty="0" smtClean="0"/>
              <a:t>      	</a:t>
            </a:r>
            <a:r>
              <a:rPr lang="en-IN" sz="2700" b="1" dirty="0" err="1" smtClean="0">
                <a:solidFill>
                  <a:srgbClr val="C00000"/>
                </a:solidFill>
              </a:rPr>
              <a:t>Ulnar</a:t>
            </a:r>
            <a:r>
              <a:rPr lang="en-IN" sz="2700" dirty="0" smtClean="0"/>
              <a:t>- dorsal and </a:t>
            </a:r>
            <a:r>
              <a:rPr lang="en-IN" sz="2700" dirty="0" err="1" smtClean="0"/>
              <a:t>posteriolateral</a:t>
            </a:r>
            <a:r>
              <a:rPr lang="en-IN" sz="2700" dirty="0" smtClean="0"/>
              <a:t> aspect of digit,</a:t>
            </a:r>
          </a:p>
          <a:p>
            <a:pPr>
              <a:buNone/>
            </a:pPr>
            <a:r>
              <a:rPr lang="en-IN" sz="2700" dirty="0" smtClean="0"/>
              <a:t>     	Median- posterior aspect</a:t>
            </a:r>
          </a:p>
          <a:p>
            <a:pPr algn="ctr">
              <a:buNone/>
            </a:pPr>
            <a:r>
              <a:rPr lang="en-IN" sz="2700" dirty="0" smtClean="0">
                <a:solidFill>
                  <a:srgbClr val="C00000"/>
                </a:solidFill>
              </a:rPr>
              <a:t>Or</a:t>
            </a:r>
          </a:p>
          <a:p>
            <a:pPr algn="ctr">
              <a:buNone/>
            </a:pPr>
            <a:r>
              <a:rPr lang="en-IN" sz="2700" b="1" dirty="0" smtClean="0">
                <a:solidFill>
                  <a:srgbClr val="7030A0"/>
                </a:solidFill>
              </a:rPr>
              <a:t>1. Dorsal aspect of digits- radial nerve except one(</a:t>
            </a:r>
            <a:r>
              <a:rPr lang="en-IN" sz="2800" dirty="0" smtClean="0"/>
              <a:t>lateral dorsal </a:t>
            </a:r>
            <a:r>
              <a:rPr lang="en-IN" sz="2800" dirty="0" err="1" smtClean="0"/>
              <a:t>abaxial</a:t>
            </a:r>
            <a:r>
              <a:rPr lang="en-IN" sz="2800" dirty="0" smtClean="0"/>
              <a:t>- </a:t>
            </a:r>
            <a:r>
              <a:rPr lang="en-IN" sz="2800" dirty="0" err="1" smtClean="0"/>
              <a:t>ulnar</a:t>
            </a:r>
            <a:r>
              <a:rPr lang="en-IN" sz="2700" b="1" dirty="0" smtClean="0">
                <a:solidFill>
                  <a:srgbClr val="7030A0"/>
                </a:solidFill>
              </a:rPr>
              <a:t>)</a:t>
            </a:r>
          </a:p>
          <a:p>
            <a:pPr algn="ctr">
              <a:buNone/>
            </a:pPr>
            <a:r>
              <a:rPr lang="en-IN" sz="2700" b="1" dirty="0" smtClean="0">
                <a:solidFill>
                  <a:srgbClr val="7030A0"/>
                </a:solidFill>
              </a:rPr>
              <a:t>     2. </a:t>
            </a:r>
            <a:r>
              <a:rPr lang="en-IN" sz="2700" b="1" dirty="0" err="1" smtClean="0">
                <a:solidFill>
                  <a:srgbClr val="7030A0"/>
                </a:solidFill>
              </a:rPr>
              <a:t>Volar</a:t>
            </a:r>
            <a:r>
              <a:rPr lang="en-IN" sz="2700" b="1" dirty="0" smtClean="0">
                <a:solidFill>
                  <a:srgbClr val="7030A0"/>
                </a:solidFill>
              </a:rPr>
              <a:t>/palmer aspect of digits- median nerve except   one(</a:t>
            </a:r>
            <a:r>
              <a:rPr lang="en-IN" sz="2800" dirty="0" smtClean="0"/>
              <a:t>lateral </a:t>
            </a:r>
            <a:r>
              <a:rPr lang="en-IN" sz="2800" dirty="0" err="1" smtClean="0"/>
              <a:t>volar</a:t>
            </a:r>
            <a:r>
              <a:rPr lang="en-IN" sz="2800" dirty="0" smtClean="0"/>
              <a:t> </a:t>
            </a:r>
            <a:r>
              <a:rPr lang="en-IN" sz="2800" dirty="0" err="1" smtClean="0"/>
              <a:t>abaxial-ulnar</a:t>
            </a:r>
            <a:r>
              <a:rPr lang="en-IN" sz="2800" dirty="0" smtClean="0"/>
              <a:t> + median</a:t>
            </a:r>
            <a:r>
              <a:rPr lang="en-IN" sz="2800" b="1" dirty="0" smtClean="0">
                <a:solidFill>
                  <a:srgbClr val="7030A0"/>
                </a:solidFill>
              </a:rPr>
              <a:t>)</a:t>
            </a:r>
          </a:p>
          <a:p>
            <a:pPr algn="ctr">
              <a:buNone/>
            </a:pPr>
            <a:endParaRPr lang="en-IN" sz="2700" b="1" dirty="0" smtClean="0">
              <a:solidFill>
                <a:srgbClr val="7030A0"/>
              </a:solidFill>
            </a:endParaRPr>
          </a:p>
          <a:p>
            <a:pPr algn="ctr">
              <a:buNone/>
            </a:pPr>
            <a:endParaRPr lang="en-IN" sz="2700" dirty="0" smtClean="0">
              <a:solidFill>
                <a:srgbClr val="C00000"/>
              </a:solidFill>
            </a:endParaRPr>
          </a:p>
          <a:p>
            <a:endParaRPr lang="en-IN"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fontScale="90000"/>
          </a:bodyPr>
          <a:lstStyle/>
          <a:p>
            <a:r>
              <a:rPr lang="en-IN" b="1" dirty="0" smtClean="0">
                <a:solidFill>
                  <a:srgbClr val="FF0000"/>
                </a:solidFill>
              </a:rPr>
              <a:t>Radial nerve</a:t>
            </a:r>
            <a:endParaRPr lang="en-IN" b="1" dirty="0">
              <a:solidFill>
                <a:srgbClr val="FF0000"/>
              </a:solidFill>
            </a:endParaRPr>
          </a:p>
        </p:txBody>
      </p:sp>
      <p:sp>
        <p:nvSpPr>
          <p:cNvPr id="3" name="Content Placeholder 2"/>
          <p:cNvSpPr>
            <a:spLocks noGrp="1"/>
          </p:cNvSpPr>
          <p:nvPr>
            <p:ph idx="1"/>
          </p:nvPr>
        </p:nvSpPr>
        <p:spPr>
          <a:xfrm>
            <a:off x="0" y="762000"/>
            <a:ext cx="4724400" cy="6096000"/>
          </a:xfrm>
        </p:spPr>
        <p:txBody>
          <a:bodyPr>
            <a:normAutofit fontScale="85000" lnSpcReduction="20000"/>
          </a:bodyPr>
          <a:lstStyle/>
          <a:p>
            <a:r>
              <a:rPr lang="en-IN" dirty="0" smtClean="0"/>
              <a:t>Derived from posterior part of plexus.</a:t>
            </a:r>
          </a:p>
          <a:p>
            <a:r>
              <a:rPr lang="en-US" dirty="0" smtClean="0">
                <a:latin typeface="Times New Roman" pitchFamily="18" charset="0"/>
                <a:cs typeface="Times New Roman" pitchFamily="18" charset="0"/>
              </a:rPr>
              <a:t>It is </a:t>
            </a:r>
            <a:r>
              <a:rPr lang="en-US" b="1" dirty="0" smtClean="0">
                <a:latin typeface="Times New Roman" pitchFamily="18" charset="0"/>
                <a:cs typeface="Times New Roman" pitchFamily="18" charset="0"/>
              </a:rPr>
              <a:t>thickest nerve </a:t>
            </a:r>
            <a:r>
              <a:rPr lang="en-US" dirty="0" smtClean="0">
                <a:latin typeface="Times New Roman" pitchFamily="18" charset="0"/>
                <a:cs typeface="Times New Roman" pitchFamily="18" charset="0"/>
              </a:rPr>
              <a:t>of brachial plexus.</a:t>
            </a:r>
            <a:endParaRPr lang="en-IN" dirty="0" smtClean="0"/>
          </a:p>
          <a:p>
            <a:r>
              <a:rPr lang="en-IN" dirty="0" smtClean="0"/>
              <a:t>Descend down between long head of triceps   and </a:t>
            </a:r>
            <a:r>
              <a:rPr lang="en-IN" dirty="0" err="1" smtClean="0"/>
              <a:t>brachialis</a:t>
            </a:r>
            <a:r>
              <a:rPr lang="en-IN" dirty="0" smtClean="0"/>
              <a:t> muscle.</a:t>
            </a:r>
          </a:p>
          <a:p>
            <a:pPr>
              <a:buNone/>
            </a:pPr>
            <a:r>
              <a:rPr lang="en-IN" dirty="0" smtClean="0">
                <a:solidFill>
                  <a:srgbClr val="FF0000"/>
                </a:solidFill>
              </a:rPr>
              <a:t>Branches given to</a:t>
            </a:r>
          </a:p>
          <a:p>
            <a:pPr>
              <a:buNone/>
            </a:pPr>
            <a:r>
              <a:rPr lang="en-IN" dirty="0" smtClean="0"/>
              <a:t>1. To Lateral and medial head of triceps</a:t>
            </a:r>
          </a:p>
          <a:p>
            <a:pPr>
              <a:buNone/>
            </a:pPr>
            <a:r>
              <a:rPr lang="en-IN" dirty="0" smtClean="0"/>
              <a:t>2.  To Muscle </a:t>
            </a:r>
            <a:r>
              <a:rPr lang="en-IN" dirty="0" err="1" smtClean="0"/>
              <a:t>anconeus</a:t>
            </a:r>
            <a:r>
              <a:rPr lang="en-IN" dirty="0" smtClean="0"/>
              <a:t> </a:t>
            </a:r>
          </a:p>
          <a:p>
            <a:pPr>
              <a:buNone/>
            </a:pPr>
            <a:r>
              <a:rPr lang="en-IN" dirty="0" smtClean="0"/>
              <a:t>3. </a:t>
            </a:r>
            <a:r>
              <a:rPr lang="en-IN" dirty="0" smtClean="0">
                <a:solidFill>
                  <a:srgbClr val="FF0000"/>
                </a:solidFill>
              </a:rPr>
              <a:t>Large cutaneous branch- </a:t>
            </a:r>
            <a:r>
              <a:rPr lang="en-IN" dirty="0" smtClean="0"/>
              <a:t>crosses muscle </a:t>
            </a:r>
            <a:r>
              <a:rPr lang="en-IN" dirty="0" err="1" smtClean="0"/>
              <a:t>brachialis</a:t>
            </a:r>
            <a:r>
              <a:rPr lang="en-IN" dirty="0" smtClean="0"/>
              <a:t> and descends on dorsal surface of forearm, </a:t>
            </a:r>
            <a:r>
              <a:rPr lang="en-IN" dirty="0" err="1" smtClean="0"/>
              <a:t>carpus</a:t>
            </a:r>
            <a:r>
              <a:rPr lang="en-IN" dirty="0" smtClean="0"/>
              <a:t> and </a:t>
            </a:r>
            <a:r>
              <a:rPr lang="en-IN" b="1" dirty="0" smtClean="0"/>
              <a:t>continue as dorsal metacarpal nerve</a:t>
            </a:r>
          </a:p>
          <a:p>
            <a:pPr>
              <a:buNone/>
            </a:pPr>
            <a:endParaRPr lang="en-IN" dirty="0" smtClean="0"/>
          </a:p>
          <a:p>
            <a:pPr>
              <a:buNone/>
            </a:pPr>
            <a:endParaRPr lang="en-IN" dirty="0"/>
          </a:p>
        </p:txBody>
      </p:sp>
      <p:pic>
        <p:nvPicPr>
          <p:cNvPr id="4" name="Picture 2" descr="C:\Users\Dr. Abhinov\Downloads\WhatsApp Image 2021-05-07 at 7.56.33 PM.jpeg"/>
          <p:cNvPicPr>
            <a:picLocks noChangeAspect="1" noChangeArrowheads="1"/>
          </p:cNvPicPr>
          <p:nvPr/>
        </p:nvPicPr>
        <p:blipFill>
          <a:blip r:embed="rId2"/>
          <a:srcRect l="15792" t="3835" r="8650" b="12022"/>
          <a:stretch>
            <a:fillRect/>
          </a:stretch>
        </p:blipFill>
        <p:spPr bwMode="auto">
          <a:xfrm>
            <a:off x="4953000" y="914400"/>
            <a:ext cx="3927764" cy="56388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4876800" cy="6553200"/>
          </a:xfrm>
        </p:spPr>
        <p:txBody>
          <a:bodyPr>
            <a:normAutofit fontScale="85000" lnSpcReduction="20000"/>
          </a:bodyPr>
          <a:lstStyle/>
          <a:p>
            <a:pPr>
              <a:buNone/>
            </a:pPr>
            <a:r>
              <a:rPr lang="en-IN" dirty="0" smtClean="0">
                <a:solidFill>
                  <a:srgbClr val="C00000"/>
                </a:solidFill>
              </a:rPr>
              <a:t>Parent trunk passes downward in </a:t>
            </a:r>
            <a:r>
              <a:rPr lang="en-IN" dirty="0" err="1" smtClean="0">
                <a:solidFill>
                  <a:srgbClr val="C00000"/>
                </a:solidFill>
              </a:rPr>
              <a:t>musculospiral</a:t>
            </a:r>
            <a:r>
              <a:rPr lang="en-IN" dirty="0" smtClean="0">
                <a:solidFill>
                  <a:srgbClr val="C00000"/>
                </a:solidFill>
              </a:rPr>
              <a:t> </a:t>
            </a:r>
            <a:r>
              <a:rPr lang="en-IN" dirty="0" err="1" smtClean="0">
                <a:solidFill>
                  <a:srgbClr val="C00000"/>
                </a:solidFill>
              </a:rPr>
              <a:t>groove,crosses</a:t>
            </a:r>
            <a:r>
              <a:rPr lang="en-IN" dirty="0" smtClean="0">
                <a:solidFill>
                  <a:srgbClr val="C00000"/>
                </a:solidFill>
              </a:rPr>
              <a:t> flexure surface of elbow joint and supply extensor muscles of fore limb and flexor </a:t>
            </a:r>
            <a:r>
              <a:rPr lang="en-IN" dirty="0" err="1" smtClean="0">
                <a:solidFill>
                  <a:srgbClr val="C00000"/>
                </a:solidFill>
              </a:rPr>
              <a:t>ulnaris</a:t>
            </a:r>
            <a:r>
              <a:rPr lang="en-IN" dirty="0" smtClean="0">
                <a:solidFill>
                  <a:srgbClr val="C00000"/>
                </a:solidFill>
              </a:rPr>
              <a:t> </a:t>
            </a:r>
            <a:r>
              <a:rPr lang="en-IN" dirty="0" err="1" smtClean="0">
                <a:solidFill>
                  <a:srgbClr val="C00000"/>
                </a:solidFill>
              </a:rPr>
              <a:t>lateralis</a:t>
            </a:r>
            <a:r>
              <a:rPr lang="en-IN" dirty="0" smtClean="0">
                <a:solidFill>
                  <a:srgbClr val="C00000"/>
                </a:solidFill>
              </a:rPr>
              <a:t>.</a:t>
            </a:r>
          </a:p>
          <a:p>
            <a:pPr>
              <a:buNone/>
            </a:pPr>
            <a:r>
              <a:rPr lang="en-IN" dirty="0" smtClean="0">
                <a:solidFill>
                  <a:srgbClr val="C00000"/>
                </a:solidFill>
              </a:rPr>
              <a:t>Dorsal metacarpal nerve:</a:t>
            </a:r>
          </a:p>
          <a:p>
            <a:pPr>
              <a:buNone/>
            </a:pPr>
            <a:r>
              <a:rPr lang="en-IN" dirty="0" smtClean="0">
                <a:solidFill>
                  <a:srgbClr val="C00000"/>
                </a:solidFill>
              </a:rPr>
              <a:t>           </a:t>
            </a:r>
            <a:r>
              <a:rPr lang="en-IN" dirty="0" smtClean="0"/>
              <a:t> Divided into 2 branches</a:t>
            </a:r>
          </a:p>
          <a:p>
            <a:pPr marL="514350" indent="-514350">
              <a:buAutoNum type="arabicPeriod"/>
            </a:pPr>
            <a:r>
              <a:rPr lang="en-IN" dirty="0" smtClean="0">
                <a:solidFill>
                  <a:srgbClr val="00B050"/>
                </a:solidFill>
              </a:rPr>
              <a:t>Medial dorsal </a:t>
            </a:r>
            <a:r>
              <a:rPr lang="en-IN" dirty="0" err="1" smtClean="0">
                <a:solidFill>
                  <a:srgbClr val="00B050"/>
                </a:solidFill>
              </a:rPr>
              <a:t>abaxial</a:t>
            </a:r>
            <a:r>
              <a:rPr lang="en-IN" dirty="0" smtClean="0">
                <a:solidFill>
                  <a:srgbClr val="00B050"/>
                </a:solidFill>
              </a:rPr>
              <a:t> digital nerve:</a:t>
            </a:r>
            <a:r>
              <a:rPr lang="en-IN" dirty="0" smtClean="0"/>
              <a:t> arise near middle of metacarpus</a:t>
            </a:r>
          </a:p>
          <a:p>
            <a:pPr marL="514350" indent="-514350">
              <a:buAutoNum type="arabicPeriod"/>
            </a:pPr>
            <a:r>
              <a:rPr lang="en-IN" dirty="0" smtClean="0">
                <a:solidFill>
                  <a:srgbClr val="00B050"/>
                </a:solidFill>
              </a:rPr>
              <a:t>Dorsal axial digital nerve: </a:t>
            </a:r>
            <a:r>
              <a:rPr lang="en-IN" dirty="0" smtClean="0"/>
              <a:t>near fetlock further divided into</a:t>
            </a:r>
          </a:p>
          <a:p>
            <a:pPr marL="514350" indent="-514350">
              <a:buNone/>
            </a:pPr>
            <a:r>
              <a:rPr lang="en-IN" dirty="0" smtClean="0">
                <a:solidFill>
                  <a:srgbClr val="00B050"/>
                </a:solidFill>
              </a:rPr>
              <a:t>	</a:t>
            </a:r>
            <a:r>
              <a:rPr lang="en-IN" dirty="0" smtClean="0">
                <a:solidFill>
                  <a:srgbClr val="7030A0"/>
                </a:solidFill>
              </a:rPr>
              <a:t>A.</a:t>
            </a:r>
            <a:r>
              <a:rPr lang="en-IN" dirty="0" smtClean="0">
                <a:solidFill>
                  <a:srgbClr val="00B050"/>
                </a:solidFill>
              </a:rPr>
              <a:t> Medial dorsal axial digital       nerve</a:t>
            </a:r>
          </a:p>
          <a:p>
            <a:pPr marL="514350" indent="-514350">
              <a:buNone/>
            </a:pPr>
            <a:r>
              <a:rPr lang="en-IN" dirty="0" smtClean="0">
                <a:solidFill>
                  <a:srgbClr val="00B050"/>
                </a:solidFill>
              </a:rPr>
              <a:t>	</a:t>
            </a:r>
            <a:r>
              <a:rPr lang="en-IN" dirty="0" smtClean="0">
                <a:solidFill>
                  <a:srgbClr val="7030A0"/>
                </a:solidFill>
              </a:rPr>
              <a:t>B.</a:t>
            </a:r>
            <a:r>
              <a:rPr lang="en-IN" dirty="0" smtClean="0">
                <a:solidFill>
                  <a:srgbClr val="00B050"/>
                </a:solidFill>
              </a:rPr>
              <a:t> Lateral dorsal axial digital nerve</a:t>
            </a:r>
          </a:p>
        </p:txBody>
      </p:sp>
      <p:pic>
        <p:nvPicPr>
          <p:cNvPr id="4" name="Picture 2" descr="C:\Users\Dr. Abhinov\Downloads\WhatsApp Image 2021-05-07 at 7.56.33 PM.jpeg"/>
          <p:cNvPicPr>
            <a:picLocks noChangeAspect="1" noChangeArrowheads="1"/>
          </p:cNvPicPr>
          <p:nvPr/>
        </p:nvPicPr>
        <p:blipFill>
          <a:blip r:embed="rId2"/>
          <a:srcRect l="63016" t="54512" r="8650" b="12022"/>
          <a:stretch>
            <a:fillRect/>
          </a:stretch>
        </p:blipFill>
        <p:spPr bwMode="auto">
          <a:xfrm>
            <a:off x="5943600" y="3352800"/>
            <a:ext cx="2351314" cy="3048000"/>
          </a:xfrm>
          <a:prstGeom prst="rect">
            <a:avLst/>
          </a:prstGeom>
          <a:noFill/>
        </p:spPr>
      </p:pic>
      <p:pic>
        <p:nvPicPr>
          <p:cNvPr id="5" name="Picture 2" descr="C:\Users\Dr. Abhinov\Downloads\WhatsApp Image 2021-05-07 at 7.56.33 PM.jpeg"/>
          <p:cNvPicPr>
            <a:picLocks noChangeAspect="1" noChangeArrowheads="1"/>
          </p:cNvPicPr>
          <p:nvPr/>
        </p:nvPicPr>
        <p:blipFill>
          <a:blip r:embed="rId2"/>
          <a:srcRect l="28385" t="46863" r="35935" b="12022"/>
          <a:stretch>
            <a:fillRect/>
          </a:stretch>
        </p:blipFill>
        <p:spPr bwMode="auto">
          <a:xfrm>
            <a:off x="5791200" y="96370"/>
            <a:ext cx="2514600" cy="3180229"/>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r. Abhinov\Downloads\WhatsApp Image 2021-05-07 at 7.56.33 PM.jpeg"/>
          <p:cNvPicPr>
            <a:picLocks noGrp="1" noChangeAspect="1" noChangeArrowheads="1"/>
          </p:cNvPicPr>
          <p:nvPr>
            <p:ph idx="1"/>
          </p:nvPr>
        </p:nvPicPr>
        <p:blipFill>
          <a:blip r:embed="rId2"/>
          <a:srcRect l="7397" t="3835" r="8650" b="12022"/>
          <a:stretch>
            <a:fillRect/>
          </a:stretch>
        </p:blipFill>
        <p:spPr bwMode="auto">
          <a:xfrm>
            <a:off x="1524000" y="0"/>
            <a:ext cx="6096000" cy="67056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229600" cy="4525963"/>
          </a:xfrm>
        </p:spPr>
        <p:txBody>
          <a:bodyPr>
            <a:normAutofit/>
          </a:bodyPr>
          <a:lstStyle/>
          <a:p>
            <a:r>
              <a:rPr lang="en-US" b="1" dirty="0" smtClean="0">
                <a:latin typeface="Times New Roman" pitchFamily="18" charset="0"/>
                <a:cs typeface="Times New Roman" pitchFamily="18" charset="0"/>
              </a:rPr>
              <a:t>Radial Nerve Paralysis or Dropped elbow:</a:t>
            </a:r>
            <a:endParaRPr lang="en-US" dirty="0" smtClean="0">
              <a:latin typeface="Times New Roman" pitchFamily="18" charset="0"/>
              <a:cs typeface="Times New Roman" pitchFamily="18" charset="0"/>
            </a:endParaRPr>
          </a:p>
          <a:p>
            <a:pPr>
              <a:buNone/>
            </a:pPr>
            <a:r>
              <a:rPr lang="en-US" dirty="0" smtClean="0">
                <a:latin typeface="Times New Roman" pitchFamily="18" charset="0"/>
                <a:cs typeface="Times New Roman" pitchFamily="18" charset="0"/>
              </a:rPr>
              <a:t>   The condition caused due to trauma to the nerve by any reason. In this condition elbow seems dropped. For treating the condition the nerve stimulation by physical medicine is recommended.</a:t>
            </a:r>
          </a:p>
          <a:p>
            <a:endParaRPr lang="en-IN"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r. Abhinov\Downloads\WhatsApp Image 2021-05-07 at 7.56.32 PM (1).jpeg"/>
          <p:cNvPicPr>
            <a:picLocks noGrp="1" noChangeAspect="1" noChangeArrowheads="1"/>
          </p:cNvPicPr>
          <p:nvPr>
            <p:ph idx="1"/>
          </p:nvPr>
        </p:nvPicPr>
        <p:blipFill>
          <a:blip r:embed="rId2"/>
          <a:srcRect l="5155" t="1684" r="5155"/>
          <a:stretch>
            <a:fillRect/>
          </a:stretch>
        </p:blipFill>
        <p:spPr bwMode="auto">
          <a:xfrm>
            <a:off x="1752600" y="61726"/>
            <a:ext cx="5410200" cy="6620658"/>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study\myology\myo app pics\IMG20220502161536.jpg"/>
          <p:cNvPicPr>
            <a:picLocks noGrp="1" noChangeAspect="1" noChangeArrowheads="1"/>
          </p:cNvPicPr>
          <p:nvPr>
            <p:ph idx="1"/>
          </p:nvPr>
        </p:nvPicPr>
        <p:blipFill>
          <a:blip r:embed="rId2" cstate="print"/>
          <a:srcRect/>
          <a:stretch>
            <a:fillRect/>
          </a:stretch>
        </p:blipFill>
        <p:spPr bwMode="auto">
          <a:xfrm>
            <a:off x="2819400" y="457200"/>
            <a:ext cx="3394472" cy="4525963"/>
          </a:xfrm>
          <a:prstGeom prst="rect">
            <a:avLst/>
          </a:prstGeom>
          <a:noFill/>
        </p:spPr>
      </p:pic>
      <p:cxnSp>
        <p:nvCxnSpPr>
          <p:cNvPr id="8" name="Straight Connector 7"/>
          <p:cNvCxnSpPr/>
          <p:nvPr/>
        </p:nvCxnSpPr>
        <p:spPr>
          <a:xfrm>
            <a:off x="4953000" y="3048000"/>
            <a:ext cx="2209800" cy="158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953000" y="3276600"/>
            <a:ext cx="2209800" cy="158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953000" y="3657600"/>
            <a:ext cx="2209800" cy="158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724400" y="3962400"/>
            <a:ext cx="2362200" cy="158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185609" y="2875002"/>
            <a:ext cx="891591" cy="553998"/>
          </a:xfrm>
          <a:prstGeom prst="rect">
            <a:avLst/>
          </a:prstGeom>
          <a:noFill/>
        </p:spPr>
        <p:txBody>
          <a:bodyPr wrap="none" rtlCol="0">
            <a:spAutoFit/>
          </a:bodyPr>
          <a:lstStyle/>
          <a:p>
            <a:r>
              <a:rPr lang="en-GB" sz="1200" dirty="0" err="1" smtClean="0">
                <a:latin typeface="Times New Roman" pitchFamily="18" charset="0"/>
                <a:cs typeface="Times New Roman" pitchFamily="18" charset="0"/>
              </a:rPr>
              <a:t>Deltoideus</a:t>
            </a:r>
            <a:r>
              <a:rPr lang="en-GB" sz="1200" dirty="0" smtClean="0">
                <a:latin typeface="Times New Roman" pitchFamily="18" charset="0"/>
                <a:cs typeface="Times New Roman" pitchFamily="18" charset="0"/>
              </a:rPr>
              <a:t> </a:t>
            </a:r>
            <a:endParaRPr lang="en-GB" sz="1200" dirty="0" smtClean="0"/>
          </a:p>
          <a:p>
            <a:endParaRPr lang="en-GB" dirty="0"/>
          </a:p>
        </p:txBody>
      </p:sp>
      <p:sp>
        <p:nvSpPr>
          <p:cNvPr id="16" name="TextBox 15"/>
          <p:cNvSpPr txBox="1"/>
          <p:nvPr/>
        </p:nvSpPr>
        <p:spPr>
          <a:xfrm>
            <a:off x="7162800" y="3124200"/>
            <a:ext cx="920765" cy="276999"/>
          </a:xfrm>
          <a:prstGeom prst="rect">
            <a:avLst/>
          </a:prstGeom>
          <a:noFill/>
        </p:spPr>
        <p:txBody>
          <a:bodyPr wrap="none" rtlCol="0">
            <a:spAutoFit/>
          </a:bodyPr>
          <a:lstStyle/>
          <a:p>
            <a:r>
              <a:rPr lang="en-GB" sz="1200" dirty="0" err="1" smtClean="0"/>
              <a:t>Teres</a:t>
            </a:r>
            <a:r>
              <a:rPr lang="en-GB" sz="1200" dirty="0" smtClean="0"/>
              <a:t> minor</a:t>
            </a:r>
            <a:endParaRPr lang="en-GB" dirty="0"/>
          </a:p>
        </p:txBody>
      </p:sp>
      <p:sp>
        <p:nvSpPr>
          <p:cNvPr id="17" name="Rectangle 16"/>
          <p:cNvSpPr/>
          <p:nvPr/>
        </p:nvSpPr>
        <p:spPr>
          <a:xfrm>
            <a:off x="7162800" y="3505200"/>
            <a:ext cx="1571264" cy="276999"/>
          </a:xfrm>
          <a:prstGeom prst="rect">
            <a:avLst/>
          </a:prstGeom>
        </p:spPr>
        <p:txBody>
          <a:bodyPr wrap="none">
            <a:spAutoFit/>
          </a:bodyPr>
          <a:lstStyle/>
          <a:p>
            <a:r>
              <a:rPr lang="en-GB" sz="1200" dirty="0" smtClean="0">
                <a:latin typeface="Times New Roman" pitchFamily="18" charset="0"/>
                <a:cs typeface="Times New Roman" pitchFamily="18" charset="0"/>
              </a:rPr>
              <a:t>Lateral head of triceps</a:t>
            </a:r>
            <a:endParaRPr lang="en-GB" sz="1200" dirty="0">
              <a:latin typeface="Times New Roman" pitchFamily="18" charset="0"/>
              <a:cs typeface="Times New Roman" pitchFamily="18" charset="0"/>
            </a:endParaRPr>
          </a:p>
        </p:txBody>
      </p:sp>
      <p:sp>
        <p:nvSpPr>
          <p:cNvPr id="18" name="TextBox 17"/>
          <p:cNvSpPr txBox="1"/>
          <p:nvPr/>
        </p:nvSpPr>
        <p:spPr>
          <a:xfrm>
            <a:off x="7146958" y="3810000"/>
            <a:ext cx="777842" cy="276999"/>
          </a:xfrm>
          <a:prstGeom prst="rect">
            <a:avLst/>
          </a:prstGeom>
          <a:noFill/>
        </p:spPr>
        <p:txBody>
          <a:bodyPr wrap="none" rtlCol="0">
            <a:spAutoFit/>
          </a:bodyPr>
          <a:lstStyle/>
          <a:p>
            <a:r>
              <a:rPr lang="en-GB" sz="1200" dirty="0" err="1" smtClean="0"/>
              <a:t>Brachialis</a:t>
            </a:r>
            <a:endParaRPr lang="en-GB" dirty="0"/>
          </a:p>
        </p:txBody>
      </p:sp>
      <p:sp>
        <p:nvSpPr>
          <p:cNvPr id="12" name="TextBox 11"/>
          <p:cNvSpPr txBox="1"/>
          <p:nvPr/>
        </p:nvSpPr>
        <p:spPr>
          <a:xfrm>
            <a:off x="2438400" y="5715000"/>
            <a:ext cx="4343881" cy="461665"/>
          </a:xfrm>
          <a:prstGeom prst="rect">
            <a:avLst/>
          </a:prstGeom>
          <a:noFill/>
        </p:spPr>
        <p:txBody>
          <a:bodyPr wrap="none" rtlCol="0">
            <a:spAutoFit/>
          </a:bodyPr>
          <a:lstStyle/>
          <a:p>
            <a:r>
              <a:rPr lang="en-GB" sz="2400" b="1" dirty="0" smtClean="0">
                <a:solidFill>
                  <a:srgbClr val="C00000"/>
                </a:solidFill>
              </a:rPr>
              <a:t>Lateral aspect of shoulder &amp; arm</a:t>
            </a:r>
            <a:endParaRPr lang="en-GB" sz="2400" b="1" dirty="0">
              <a:solidFill>
                <a:srgbClr val="C00000"/>
              </a:solidFill>
            </a:endParaRPr>
          </a:p>
        </p:txBody>
      </p:sp>
    </p:spTree>
    <p:extLst>
      <p:ext uri="{BB962C8B-B14F-4D97-AF65-F5344CB8AC3E}">
        <p14:creationId xmlns:p14="http://schemas.microsoft.com/office/powerpoint/2010/main" val="41658081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487362"/>
          </a:xfrm>
        </p:spPr>
        <p:txBody>
          <a:bodyPr>
            <a:normAutofit fontScale="90000"/>
          </a:bodyPr>
          <a:lstStyle/>
          <a:p>
            <a:r>
              <a:rPr lang="en-IN" b="1" dirty="0" err="1" smtClean="0">
                <a:solidFill>
                  <a:srgbClr val="C00000"/>
                </a:solidFill>
              </a:rPr>
              <a:t>Ulnar</a:t>
            </a:r>
            <a:r>
              <a:rPr lang="en-IN" b="1" dirty="0" smtClean="0">
                <a:solidFill>
                  <a:srgbClr val="C00000"/>
                </a:solidFill>
              </a:rPr>
              <a:t> nerve</a:t>
            </a:r>
            <a:endParaRPr lang="en-IN" b="1" dirty="0">
              <a:solidFill>
                <a:srgbClr val="C00000"/>
              </a:solidFill>
            </a:endParaRPr>
          </a:p>
        </p:txBody>
      </p:sp>
      <p:sp>
        <p:nvSpPr>
          <p:cNvPr id="3" name="Content Placeholder 2"/>
          <p:cNvSpPr>
            <a:spLocks noGrp="1"/>
          </p:cNvSpPr>
          <p:nvPr>
            <p:ph idx="1"/>
          </p:nvPr>
        </p:nvSpPr>
        <p:spPr>
          <a:xfrm>
            <a:off x="228600" y="685800"/>
            <a:ext cx="4267200" cy="5943600"/>
          </a:xfrm>
        </p:spPr>
        <p:txBody>
          <a:bodyPr>
            <a:normAutofit fontScale="85000" lnSpcReduction="20000"/>
          </a:bodyPr>
          <a:lstStyle/>
          <a:p>
            <a:r>
              <a:rPr lang="en-IN" dirty="0" smtClean="0"/>
              <a:t>Arise with median nerve in a common sheath under deep pectoral muscle.</a:t>
            </a:r>
          </a:p>
          <a:p>
            <a:r>
              <a:rPr lang="en-IN" dirty="0" smtClean="0"/>
              <a:t>Separate from median near middle of arm</a:t>
            </a:r>
          </a:p>
          <a:p>
            <a:r>
              <a:rPr lang="en-IN" dirty="0" smtClean="0"/>
              <a:t>Runs over medial </a:t>
            </a:r>
            <a:r>
              <a:rPr lang="en-IN" dirty="0" err="1" smtClean="0"/>
              <a:t>epicondyle</a:t>
            </a:r>
            <a:r>
              <a:rPr lang="en-IN" dirty="0" smtClean="0"/>
              <a:t> of </a:t>
            </a:r>
            <a:r>
              <a:rPr lang="en-IN" dirty="0" err="1" smtClean="0"/>
              <a:t>humerus</a:t>
            </a:r>
            <a:r>
              <a:rPr lang="en-IN" dirty="0" smtClean="0"/>
              <a:t> under </a:t>
            </a:r>
            <a:r>
              <a:rPr lang="en-IN" b="1" dirty="0" err="1" smtClean="0">
                <a:solidFill>
                  <a:srgbClr val="7030A0"/>
                </a:solidFill>
              </a:rPr>
              <a:t>ulnar</a:t>
            </a:r>
            <a:r>
              <a:rPr lang="en-IN" b="1" dirty="0" smtClean="0">
                <a:solidFill>
                  <a:srgbClr val="7030A0"/>
                </a:solidFill>
              </a:rPr>
              <a:t> head of muscle flexor </a:t>
            </a:r>
            <a:r>
              <a:rPr lang="en-IN" b="1" dirty="0" err="1" smtClean="0">
                <a:solidFill>
                  <a:srgbClr val="7030A0"/>
                </a:solidFill>
              </a:rPr>
              <a:t>carpi</a:t>
            </a:r>
            <a:r>
              <a:rPr lang="en-IN" b="1" dirty="0" smtClean="0">
                <a:solidFill>
                  <a:srgbClr val="7030A0"/>
                </a:solidFill>
              </a:rPr>
              <a:t> </a:t>
            </a:r>
            <a:r>
              <a:rPr lang="en-IN" b="1" dirty="0" err="1" smtClean="0">
                <a:solidFill>
                  <a:srgbClr val="7030A0"/>
                </a:solidFill>
              </a:rPr>
              <a:t>ulnaris</a:t>
            </a:r>
            <a:r>
              <a:rPr lang="en-IN" b="1" dirty="0" smtClean="0">
                <a:solidFill>
                  <a:srgbClr val="7030A0"/>
                </a:solidFill>
              </a:rPr>
              <a:t> </a:t>
            </a:r>
            <a:r>
              <a:rPr lang="en-IN" dirty="0" smtClean="0"/>
              <a:t>to which it innervate.</a:t>
            </a:r>
          </a:p>
          <a:p>
            <a:pPr>
              <a:buNone/>
            </a:pPr>
            <a:r>
              <a:rPr lang="en-IN" dirty="0" smtClean="0"/>
              <a:t>				</a:t>
            </a:r>
            <a:r>
              <a:rPr lang="en-IN" dirty="0" smtClean="0">
                <a:solidFill>
                  <a:srgbClr val="C00000"/>
                </a:solidFill>
              </a:rPr>
              <a:t>Branches</a:t>
            </a:r>
          </a:p>
          <a:p>
            <a:pPr marL="514350" indent="-514350">
              <a:buAutoNum type="arabicPeriod"/>
            </a:pPr>
            <a:r>
              <a:rPr lang="en-IN" dirty="0" smtClean="0">
                <a:solidFill>
                  <a:srgbClr val="C00000"/>
                </a:solidFill>
              </a:rPr>
              <a:t>Posterior cutaneous nerve of forearm</a:t>
            </a:r>
          </a:p>
          <a:p>
            <a:pPr marL="514350" indent="-514350">
              <a:buAutoNum type="arabicPeriod"/>
            </a:pPr>
            <a:r>
              <a:rPr lang="en-IN" dirty="0" smtClean="0">
                <a:solidFill>
                  <a:srgbClr val="C00000"/>
                </a:solidFill>
              </a:rPr>
              <a:t>Medial cutaneous nerve of forearm </a:t>
            </a:r>
          </a:p>
          <a:p>
            <a:pPr marL="514350" indent="-514350">
              <a:buAutoNum type="arabicPeriod"/>
            </a:pPr>
            <a:endParaRPr lang="en-IN" dirty="0">
              <a:solidFill>
                <a:srgbClr val="C00000"/>
              </a:solidFill>
            </a:endParaRPr>
          </a:p>
        </p:txBody>
      </p:sp>
      <p:pic>
        <p:nvPicPr>
          <p:cNvPr id="4" name="Picture 2" descr="C:\Users\Dr. Abhinov\Downloads\WhatsApp Image 2021-05-07 at 7.56.32 PM (1).jpeg"/>
          <p:cNvPicPr>
            <a:picLocks noChangeAspect="1" noChangeArrowheads="1"/>
          </p:cNvPicPr>
          <p:nvPr/>
        </p:nvPicPr>
        <p:blipFill>
          <a:blip r:embed="rId2"/>
          <a:srcRect l="5155" t="1684" r="5155"/>
          <a:stretch>
            <a:fillRect/>
          </a:stretch>
        </p:blipFill>
        <p:spPr bwMode="auto">
          <a:xfrm>
            <a:off x="4800600" y="762000"/>
            <a:ext cx="4215275" cy="5158384"/>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839200" cy="6477000"/>
          </a:xfrm>
        </p:spPr>
        <p:txBody>
          <a:bodyPr/>
          <a:lstStyle/>
          <a:p>
            <a:pPr>
              <a:buNone/>
            </a:pPr>
            <a:r>
              <a:rPr lang="en-IN" dirty="0" smtClean="0">
                <a:solidFill>
                  <a:srgbClr val="C00000"/>
                </a:solidFill>
              </a:rPr>
              <a:t>Parent trunk-  </a:t>
            </a:r>
            <a:r>
              <a:rPr lang="en-IN" dirty="0" smtClean="0">
                <a:solidFill>
                  <a:srgbClr val="000000"/>
                </a:solidFill>
              </a:rPr>
              <a:t>give muscular branch as it crosses medial </a:t>
            </a:r>
            <a:r>
              <a:rPr lang="en-IN" dirty="0" err="1" smtClean="0">
                <a:solidFill>
                  <a:srgbClr val="000000"/>
                </a:solidFill>
              </a:rPr>
              <a:t>epicondyle</a:t>
            </a:r>
            <a:r>
              <a:rPr lang="en-IN" dirty="0" smtClean="0">
                <a:solidFill>
                  <a:srgbClr val="000000"/>
                </a:solidFill>
              </a:rPr>
              <a:t> of </a:t>
            </a:r>
            <a:r>
              <a:rPr lang="en-IN" dirty="0" err="1" smtClean="0">
                <a:solidFill>
                  <a:srgbClr val="000000"/>
                </a:solidFill>
              </a:rPr>
              <a:t>humerus</a:t>
            </a:r>
            <a:r>
              <a:rPr lang="en-IN" dirty="0" smtClean="0">
                <a:solidFill>
                  <a:srgbClr val="000000"/>
                </a:solidFill>
              </a:rPr>
              <a:t> and branches </a:t>
            </a:r>
            <a:r>
              <a:rPr lang="en-IN" dirty="0" smtClean="0">
                <a:solidFill>
                  <a:srgbClr val="7030A0"/>
                </a:solidFill>
              </a:rPr>
              <a:t>supply to flexor muscles as flexor </a:t>
            </a:r>
            <a:r>
              <a:rPr lang="en-IN" dirty="0" err="1" smtClean="0">
                <a:solidFill>
                  <a:srgbClr val="7030A0"/>
                </a:solidFill>
              </a:rPr>
              <a:t>carpi</a:t>
            </a:r>
            <a:r>
              <a:rPr lang="en-IN" dirty="0" smtClean="0">
                <a:solidFill>
                  <a:srgbClr val="7030A0"/>
                </a:solidFill>
              </a:rPr>
              <a:t> </a:t>
            </a:r>
            <a:r>
              <a:rPr lang="en-IN" dirty="0" err="1" smtClean="0">
                <a:solidFill>
                  <a:srgbClr val="7030A0"/>
                </a:solidFill>
              </a:rPr>
              <a:t>radialis</a:t>
            </a:r>
            <a:r>
              <a:rPr lang="en-IN" dirty="0" smtClean="0">
                <a:solidFill>
                  <a:srgbClr val="7030A0"/>
                </a:solidFill>
              </a:rPr>
              <a:t>, flexor </a:t>
            </a:r>
            <a:r>
              <a:rPr lang="en-IN" dirty="0" err="1" smtClean="0">
                <a:solidFill>
                  <a:srgbClr val="7030A0"/>
                </a:solidFill>
              </a:rPr>
              <a:t>carpi</a:t>
            </a:r>
            <a:r>
              <a:rPr lang="en-IN" dirty="0" smtClean="0">
                <a:solidFill>
                  <a:srgbClr val="7030A0"/>
                </a:solidFill>
              </a:rPr>
              <a:t> </a:t>
            </a:r>
            <a:r>
              <a:rPr lang="en-IN" dirty="0" err="1" smtClean="0">
                <a:solidFill>
                  <a:srgbClr val="7030A0"/>
                </a:solidFill>
              </a:rPr>
              <a:t>ulnaris</a:t>
            </a:r>
            <a:r>
              <a:rPr lang="en-IN" dirty="0" smtClean="0">
                <a:solidFill>
                  <a:srgbClr val="7030A0"/>
                </a:solidFill>
              </a:rPr>
              <a:t>, superficial digital flexor and </a:t>
            </a:r>
            <a:r>
              <a:rPr lang="en-IN" dirty="0" err="1" smtClean="0">
                <a:solidFill>
                  <a:srgbClr val="7030A0"/>
                </a:solidFill>
              </a:rPr>
              <a:t>ulnar</a:t>
            </a:r>
            <a:r>
              <a:rPr lang="en-IN" dirty="0" smtClean="0">
                <a:solidFill>
                  <a:srgbClr val="7030A0"/>
                </a:solidFill>
              </a:rPr>
              <a:t> head of deep digital flexor.</a:t>
            </a:r>
          </a:p>
          <a:p>
            <a:pPr>
              <a:buNone/>
            </a:pPr>
            <a:r>
              <a:rPr lang="en-IN" dirty="0" smtClean="0">
                <a:solidFill>
                  <a:srgbClr val="C00000"/>
                </a:solidFill>
              </a:rPr>
              <a:t>Divided into 3 branches a little above accessory carpal bone</a:t>
            </a:r>
          </a:p>
          <a:p>
            <a:pPr>
              <a:buNone/>
            </a:pPr>
            <a:r>
              <a:rPr lang="en-IN" dirty="0" smtClean="0"/>
              <a:t>1.Medial branch</a:t>
            </a:r>
          </a:p>
          <a:p>
            <a:pPr>
              <a:buNone/>
            </a:pPr>
            <a:r>
              <a:rPr lang="en-IN" dirty="0" smtClean="0"/>
              <a:t>2. Superficial branch</a:t>
            </a:r>
          </a:p>
          <a:p>
            <a:pPr>
              <a:buNone/>
            </a:pPr>
            <a:r>
              <a:rPr lang="en-IN" dirty="0" smtClean="0"/>
              <a:t>3. Deep branch</a:t>
            </a:r>
          </a:p>
          <a:p>
            <a:pPr>
              <a:buNone/>
            </a:pPr>
            <a:endParaRPr lang="en-IN" dirty="0">
              <a:solidFill>
                <a:srgbClr val="7030A0"/>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4267200" cy="6477000"/>
          </a:xfrm>
        </p:spPr>
        <p:txBody>
          <a:bodyPr>
            <a:normAutofit fontScale="77500" lnSpcReduction="20000"/>
          </a:bodyPr>
          <a:lstStyle/>
          <a:p>
            <a:pPr>
              <a:buNone/>
            </a:pPr>
            <a:r>
              <a:rPr lang="en-IN" dirty="0" smtClean="0">
                <a:solidFill>
                  <a:srgbClr val="C00000"/>
                </a:solidFill>
              </a:rPr>
              <a:t>1.Medial branch: </a:t>
            </a:r>
            <a:r>
              <a:rPr lang="en-IN" dirty="0" smtClean="0"/>
              <a:t>skin on </a:t>
            </a:r>
            <a:r>
              <a:rPr lang="en-IN" dirty="0" err="1" smtClean="0"/>
              <a:t>volar</a:t>
            </a:r>
            <a:r>
              <a:rPr lang="en-IN" dirty="0" smtClean="0"/>
              <a:t> surface of </a:t>
            </a:r>
            <a:r>
              <a:rPr lang="en-IN" dirty="0" err="1" smtClean="0"/>
              <a:t>carpus</a:t>
            </a:r>
            <a:endParaRPr lang="en-IN" dirty="0" smtClean="0"/>
          </a:p>
          <a:p>
            <a:pPr>
              <a:buNone/>
            </a:pPr>
            <a:r>
              <a:rPr lang="en-IN" dirty="0" smtClean="0">
                <a:solidFill>
                  <a:srgbClr val="C00000"/>
                </a:solidFill>
              </a:rPr>
              <a:t>2. Superficial branch: </a:t>
            </a:r>
            <a:r>
              <a:rPr lang="en-IN" dirty="0" smtClean="0"/>
              <a:t>passes downward on </a:t>
            </a:r>
            <a:r>
              <a:rPr lang="en-IN" b="1" dirty="0" smtClean="0">
                <a:solidFill>
                  <a:srgbClr val="7030A0"/>
                </a:solidFill>
              </a:rPr>
              <a:t>lateral surface of accessory carpal bone</a:t>
            </a:r>
            <a:r>
              <a:rPr lang="en-IN" dirty="0" smtClean="0"/>
              <a:t> and follow lateral border of metacarpal bone up to fetlock joint and continue as </a:t>
            </a:r>
            <a:r>
              <a:rPr lang="en-IN" b="1" dirty="0" smtClean="0">
                <a:solidFill>
                  <a:srgbClr val="7030A0"/>
                </a:solidFill>
              </a:rPr>
              <a:t>lateral dorsal </a:t>
            </a:r>
            <a:r>
              <a:rPr lang="en-IN" b="1" dirty="0" err="1" smtClean="0">
                <a:solidFill>
                  <a:srgbClr val="7030A0"/>
                </a:solidFill>
              </a:rPr>
              <a:t>abaxial</a:t>
            </a:r>
            <a:r>
              <a:rPr lang="en-IN" b="1" dirty="0" smtClean="0">
                <a:solidFill>
                  <a:srgbClr val="7030A0"/>
                </a:solidFill>
              </a:rPr>
              <a:t> digital nerve</a:t>
            </a:r>
          </a:p>
          <a:p>
            <a:pPr>
              <a:buNone/>
            </a:pPr>
            <a:r>
              <a:rPr lang="en-IN" dirty="0" smtClean="0">
                <a:solidFill>
                  <a:srgbClr val="C00000"/>
                </a:solidFill>
              </a:rPr>
              <a:t>3. Deep branch: </a:t>
            </a:r>
            <a:r>
              <a:rPr lang="en-IN" dirty="0" smtClean="0"/>
              <a:t>passes downward on </a:t>
            </a:r>
            <a:r>
              <a:rPr lang="en-IN" b="1" dirty="0" smtClean="0">
                <a:solidFill>
                  <a:srgbClr val="7030A0"/>
                </a:solidFill>
              </a:rPr>
              <a:t>medial surface of accessory carpal bone</a:t>
            </a:r>
            <a:r>
              <a:rPr lang="en-IN" dirty="0" smtClean="0"/>
              <a:t> and continue as deep lateral metacarpal nerve and at distal part of metacarpal it </a:t>
            </a:r>
            <a:r>
              <a:rPr lang="en-IN" b="1" dirty="0" smtClean="0">
                <a:solidFill>
                  <a:srgbClr val="7030A0"/>
                </a:solidFill>
              </a:rPr>
              <a:t>joins median nerve </a:t>
            </a:r>
            <a:r>
              <a:rPr lang="en-IN" dirty="0" smtClean="0"/>
              <a:t>to form </a:t>
            </a:r>
            <a:r>
              <a:rPr lang="en-IN" b="1" dirty="0" smtClean="0">
                <a:solidFill>
                  <a:srgbClr val="7030A0"/>
                </a:solidFill>
              </a:rPr>
              <a:t>lateral </a:t>
            </a:r>
            <a:r>
              <a:rPr lang="en-IN" b="1" dirty="0" err="1" smtClean="0">
                <a:solidFill>
                  <a:srgbClr val="7030A0"/>
                </a:solidFill>
              </a:rPr>
              <a:t>volar</a:t>
            </a:r>
            <a:r>
              <a:rPr lang="en-IN" b="1" dirty="0" smtClean="0">
                <a:solidFill>
                  <a:srgbClr val="7030A0"/>
                </a:solidFill>
              </a:rPr>
              <a:t> </a:t>
            </a:r>
            <a:r>
              <a:rPr lang="en-IN" b="1" dirty="0" err="1" smtClean="0">
                <a:solidFill>
                  <a:srgbClr val="7030A0"/>
                </a:solidFill>
              </a:rPr>
              <a:t>abaxial</a:t>
            </a:r>
            <a:r>
              <a:rPr lang="en-IN" b="1" dirty="0" smtClean="0">
                <a:solidFill>
                  <a:srgbClr val="7030A0"/>
                </a:solidFill>
              </a:rPr>
              <a:t> digital nerve</a:t>
            </a:r>
            <a:endParaRPr lang="en-IN" dirty="0" smtClean="0">
              <a:solidFill>
                <a:srgbClr val="C00000"/>
              </a:solidFill>
            </a:endParaRPr>
          </a:p>
          <a:p>
            <a:endParaRPr lang="en-IN" dirty="0"/>
          </a:p>
        </p:txBody>
      </p:sp>
      <p:pic>
        <p:nvPicPr>
          <p:cNvPr id="4" name="Picture 2" descr="C:\Users\Dr. Abhinov\Downloads\WhatsApp Image 2021-05-07 at 7.56.32 PM (1).jpeg"/>
          <p:cNvPicPr>
            <a:picLocks noChangeAspect="1" noChangeArrowheads="1"/>
          </p:cNvPicPr>
          <p:nvPr/>
        </p:nvPicPr>
        <p:blipFill>
          <a:blip r:embed="rId2"/>
          <a:srcRect l="43052" t="51688" r="6418"/>
          <a:stretch>
            <a:fillRect/>
          </a:stretch>
        </p:blipFill>
        <p:spPr bwMode="auto">
          <a:xfrm>
            <a:off x="4800600" y="990600"/>
            <a:ext cx="4238337" cy="452393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r. Abhinov\Downloads\WhatsApp Image 2021-05-07 at 7.56.32 PM (1).jpeg"/>
          <p:cNvPicPr>
            <a:picLocks noGrp="1" noChangeAspect="1" noChangeArrowheads="1"/>
          </p:cNvPicPr>
          <p:nvPr>
            <p:ph idx="1"/>
          </p:nvPr>
        </p:nvPicPr>
        <p:blipFill>
          <a:blip r:embed="rId2"/>
          <a:srcRect l="5155" t="1684" r="5155"/>
          <a:stretch>
            <a:fillRect/>
          </a:stretch>
        </p:blipFill>
        <p:spPr bwMode="auto">
          <a:xfrm>
            <a:off x="1752600" y="61726"/>
            <a:ext cx="5410200" cy="6620658"/>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9762"/>
          </a:xfrm>
        </p:spPr>
        <p:txBody>
          <a:bodyPr>
            <a:normAutofit fontScale="90000"/>
          </a:bodyPr>
          <a:lstStyle/>
          <a:p>
            <a:r>
              <a:rPr lang="en-IN" dirty="0" smtClean="0">
                <a:solidFill>
                  <a:srgbClr val="C00000"/>
                </a:solidFill>
              </a:rPr>
              <a:t>Median nerve</a:t>
            </a:r>
            <a:endParaRPr lang="en-IN" dirty="0">
              <a:solidFill>
                <a:srgbClr val="C00000"/>
              </a:solidFill>
            </a:endParaRPr>
          </a:p>
        </p:txBody>
      </p:sp>
      <p:sp>
        <p:nvSpPr>
          <p:cNvPr id="3" name="Content Placeholder 2"/>
          <p:cNvSpPr>
            <a:spLocks noGrp="1"/>
          </p:cNvSpPr>
          <p:nvPr>
            <p:ph idx="1"/>
          </p:nvPr>
        </p:nvSpPr>
        <p:spPr>
          <a:xfrm>
            <a:off x="228600" y="762000"/>
            <a:ext cx="4419600" cy="5486400"/>
          </a:xfrm>
        </p:spPr>
        <p:txBody>
          <a:bodyPr>
            <a:normAutofit fontScale="70000" lnSpcReduction="20000"/>
          </a:bodyPr>
          <a:lstStyle/>
          <a:p>
            <a:r>
              <a:rPr lang="en-IN" dirty="0" smtClean="0"/>
              <a:t>After separation from </a:t>
            </a:r>
            <a:r>
              <a:rPr lang="en-IN" dirty="0" err="1" smtClean="0"/>
              <a:t>ulnar</a:t>
            </a:r>
            <a:r>
              <a:rPr lang="en-IN" dirty="0" smtClean="0"/>
              <a:t> passes under M. </a:t>
            </a:r>
            <a:r>
              <a:rPr lang="en-IN" dirty="0" err="1" smtClean="0"/>
              <a:t>pronator</a:t>
            </a:r>
            <a:r>
              <a:rPr lang="en-IN" dirty="0" smtClean="0"/>
              <a:t> </a:t>
            </a:r>
            <a:r>
              <a:rPr lang="en-IN" dirty="0" err="1" smtClean="0"/>
              <a:t>teres</a:t>
            </a:r>
            <a:r>
              <a:rPr lang="en-IN" dirty="0" smtClean="0"/>
              <a:t> and goes to posterior surface of forearm and on  </a:t>
            </a:r>
            <a:r>
              <a:rPr lang="en-IN" dirty="0" err="1" smtClean="0"/>
              <a:t>metarpal</a:t>
            </a:r>
            <a:r>
              <a:rPr lang="en-IN" dirty="0" smtClean="0"/>
              <a:t> as </a:t>
            </a:r>
            <a:r>
              <a:rPr lang="en-IN" dirty="0" smtClean="0">
                <a:solidFill>
                  <a:srgbClr val="C00000"/>
                </a:solidFill>
              </a:rPr>
              <a:t>medial </a:t>
            </a:r>
            <a:r>
              <a:rPr lang="en-IN" dirty="0" err="1" smtClean="0">
                <a:solidFill>
                  <a:srgbClr val="C00000"/>
                </a:solidFill>
              </a:rPr>
              <a:t>volar</a:t>
            </a:r>
            <a:r>
              <a:rPr lang="en-IN" dirty="0" smtClean="0">
                <a:solidFill>
                  <a:srgbClr val="C00000"/>
                </a:solidFill>
              </a:rPr>
              <a:t> nerve</a:t>
            </a:r>
          </a:p>
          <a:p>
            <a:r>
              <a:rPr lang="en-IN" dirty="0" smtClean="0">
                <a:solidFill>
                  <a:srgbClr val="C00000"/>
                </a:solidFill>
              </a:rPr>
              <a:t>Before this gives following branches:</a:t>
            </a:r>
          </a:p>
          <a:p>
            <a:pPr marL="514350" indent="-514350">
              <a:buAutoNum type="arabicPeriod"/>
            </a:pPr>
            <a:r>
              <a:rPr lang="en-IN" dirty="0" err="1" smtClean="0">
                <a:solidFill>
                  <a:srgbClr val="C00000"/>
                </a:solidFill>
              </a:rPr>
              <a:t>Musculocutaneous</a:t>
            </a:r>
            <a:r>
              <a:rPr lang="en-IN" dirty="0" smtClean="0">
                <a:solidFill>
                  <a:srgbClr val="C00000"/>
                </a:solidFill>
              </a:rPr>
              <a:t> branch- </a:t>
            </a:r>
            <a:r>
              <a:rPr lang="en-IN" dirty="0" smtClean="0"/>
              <a:t>at middle of arm to </a:t>
            </a:r>
            <a:r>
              <a:rPr lang="en-IN" dirty="0" err="1" smtClean="0"/>
              <a:t>M.brachialis</a:t>
            </a:r>
            <a:r>
              <a:rPr lang="en-IN" dirty="0" smtClean="0"/>
              <a:t> and continue as dorsal cutaneous nerve of forearm</a:t>
            </a:r>
          </a:p>
          <a:p>
            <a:pPr marL="514350" indent="-514350">
              <a:buAutoNum type="arabicPeriod"/>
            </a:pPr>
            <a:r>
              <a:rPr lang="en-IN" dirty="0" smtClean="0">
                <a:solidFill>
                  <a:srgbClr val="C00000"/>
                </a:solidFill>
              </a:rPr>
              <a:t>Muscular branch- </a:t>
            </a:r>
            <a:r>
              <a:rPr lang="en-IN" dirty="0" smtClean="0"/>
              <a:t>at between </a:t>
            </a:r>
            <a:r>
              <a:rPr lang="en-IN" dirty="0" err="1" smtClean="0"/>
              <a:t>pronator</a:t>
            </a:r>
            <a:r>
              <a:rPr lang="en-IN" dirty="0" smtClean="0"/>
              <a:t> </a:t>
            </a:r>
            <a:r>
              <a:rPr lang="en-IN" dirty="0" err="1" smtClean="0"/>
              <a:t>teres</a:t>
            </a:r>
            <a:r>
              <a:rPr lang="en-IN" dirty="0" smtClean="0"/>
              <a:t> and radius bone and </a:t>
            </a:r>
            <a:r>
              <a:rPr lang="en-IN" b="1" dirty="0" smtClean="0">
                <a:solidFill>
                  <a:srgbClr val="7030A0"/>
                </a:solidFill>
              </a:rPr>
              <a:t>supply to humeral head of deep digital flexor</a:t>
            </a:r>
          </a:p>
          <a:p>
            <a:pPr marL="514350" indent="-514350">
              <a:buAutoNum type="arabicPeriod"/>
            </a:pPr>
            <a:r>
              <a:rPr lang="en-IN" dirty="0" err="1" smtClean="0">
                <a:solidFill>
                  <a:srgbClr val="C00000"/>
                </a:solidFill>
              </a:rPr>
              <a:t>Interosseous</a:t>
            </a:r>
            <a:r>
              <a:rPr lang="en-IN" dirty="0" smtClean="0">
                <a:solidFill>
                  <a:srgbClr val="C00000"/>
                </a:solidFill>
              </a:rPr>
              <a:t> branch- </a:t>
            </a:r>
            <a:r>
              <a:rPr lang="en-IN" dirty="0" smtClean="0"/>
              <a:t>enter in proximal </a:t>
            </a:r>
            <a:r>
              <a:rPr lang="en-IN" dirty="0" err="1" smtClean="0"/>
              <a:t>interosseous</a:t>
            </a:r>
            <a:r>
              <a:rPr lang="en-IN" dirty="0" smtClean="0"/>
              <a:t> space and </a:t>
            </a:r>
            <a:r>
              <a:rPr lang="en-IN" b="1" dirty="0" smtClean="0">
                <a:solidFill>
                  <a:srgbClr val="7030A0"/>
                </a:solidFill>
              </a:rPr>
              <a:t>supply radial head of deep digital flexor </a:t>
            </a:r>
            <a:endParaRPr lang="en-IN" b="1" dirty="0">
              <a:solidFill>
                <a:srgbClr val="7030A0"/>
              </a:solidFill>
            </a:endParaRPr>
          </a:p>
        </p:txBody>
      </p:sp>
      <p:pic>
        <p:nvPicPr>
          <p:cNvPr id="4" name="Picture 2" descr="C:\Users\Dr. Abhinov\Downloads\WhatsApp Image 2021-05-07 at 7.56.32 PM.jpeg"/>
          <p:cNvPicPr>
            <a:picLocks noChangeAspect="1" noChangeArrowheads="1"/>
          </p:cNvPicPr>
          <p:nvPr/>
        </p:nvPicPr>
        <p:blipFill>
          <a:blip r:embed="rId2"/>
          <a:srcRect t="5050" r="9639" b="4034"/>
          <a:stretch>
            <a:fillRect/>
          </a:stretch>
        </p:blipFill>
        <p:spPr bwMode="auto">
          <a:xfrm>
            <a:off x="4724400" y="609600"/>
            <a:ext cx="4264992" cy="5715000"/>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4419600" cy="5897563"/>
          </a:xfrm>
        </p:spPr>
        <p:txBody>
          <a:bodyPr>
            <a:normAutofit fontScale="85000" lnSpcReduction="10000"/>
          </a:bodyPr>
          <a:lstStyle/>
          <a:p>
            <a:r>
              <a:rPr lang="en-IN" dirty="0" smtClean="0">
                <a:solidFill>
                  <a:srgbClr val="C00000"/>
                </a:solidFill>
              </a:rPr>
              <a:t>Medial </a:t>
            </a:r>
            <a:r>
              <a:rPr lang="en-IN" dirty="0" err="1" smtClean="0">
                <a:solidFill>
                  <a:srgbClr val="C00000"/>
                </a:solidFill>
              </a:rPr>
              <a:t>volar</a:t>
            </a:r>
            <a:r>
              <a:rPr lang="en-IN" dirty="0" smtClean="0">
                <a:solidFill>
                  <a:srgbClr val="C00000"/>
                </a:solidFill>
              </a:rPr>
              <a:t> nerve:</a:t>
            </a:r>
          </a:p>
          <a:p>
            <a:pPr>
              <a:buNone/>
            </a:pPr>
            <a:r>
              <a:rPr lang="en-IN" dirty="0" smtClean="0"/>
              <a:t>It is continuation of median nerve. </a:t>
            </a:r>
          </a:p>
          <a:p>
            <a:pPr>
              <a:buNone/>
            </a:pPr>
            <a:r>
              <a:rPr lang="en-IN" dirty="0" smtClean="0"/>
              <a:t>At distal third of metacarpal divide </a:t>
            </a:r>
            <a:r>
              <a:rPr lang="en-IN" dirty="0" smtClean="0">
                <a:solidFill>
                  <a:srgbClr val="C00000"/>
                </a:solidFill>
              </a:rPr>
              <a:t>into 3 branches</a:t>
            </a:r>
          </a:p>
          <a:p>
            <a:pPr marL="514350" indent="-514350">
              <a:buAutoNum type="arabicPeriod"/>
            </a:pPr>
            <a:r>
              <a:rPr lang="en-IN" dirty="0" smtClean="0">
                <a:solidFill>
                  <a:srgbClr val="C00000"/>
                </a:solidFill>
              </a:rPr>
              <a:t>Medial branch</a:t>
            </a:r>
            <a:r>
              <a:rPr lang="en-IN" dirty="0" smtClean="0"/>
              <a:t>: continue as </a:t>
            </a:r>
            <a:r>
              <a:rPr lang="en-IN" b="1" dirty="0" smtClean="0">
                <a:solidFill>
                  <a:srgbClr val="7030A0"/>
                </a:solidFill>
              </a:rPr>
              <a:t>medial </a:t>
            </a:r>
            <a:r>
              <a:rPr lang="en-IN" b="1" dirty="0" err="1" smtClean="0">
                <a:solidFill>
                  <a:srgbClr val="7030A0"/>
                </a:solidFill>
              </a:rPr>
              <a:t>volar</a:t>
            </a:r>
            <a:r>
              <a:rPr lang="en-IN" b="1" dirty="0" smtClean="0">
                <a:solidFill>
                  <a:srgbClr val="7030A0"/>
                </a:solidFill>
              </a:rPr>
              <a:t> </a:t>
            </a:r>
            <a:r>
              <a:rPr lang="en-IN" b="1" dirty="0" err="1" smtClean="0">
                <a:solidFill>
                  <a:srgbClr val="7030A0"/>
                </a:solidFill>
              </a:rPr>
              <a:t>abaxial</a:t>
            </a:r>
            <a:r>
              <a:rPr lang="en-IN" b="1" dirty="0" smtClean="0">
                <a:solidFill>
                  <a:srgbClr val="7030A0"/>
                </a:solidFill>
              </a:rPr>
              <a:t> digital nerve</a:t>
            </a:r>
          </a:p>
          <a:p>
            <a:pPr marL="514350" indent="-514350">
              <a:buAutoNum type="arabicPeriod"/>
            </a:pPr>
            <a:r>
              <a:rPr lang="en-IN" dirty="0" smtClean="0">
                <a:solidFill>
                  <a:srgbClr val="C00000"/>
                </a:solidFill>
              </a:rPr>
              <a:t>Middle branch</a:t>
            </a:r>
            <a:r>
              <a:rPr lang="en-IN" dirty="0" smtClean="0"/>
              <a:t>: as </a:t>
            </a:r>
            <a:r>
              <a:rPr lang="en-IN" b="1" dirty="0" smtClean="0">
                <a:solidFill>
                  <a:srgbClr val="7030A0"/>
                </a:solidFill>
              </a:rPr>
              <a:t>middle </a:t>
            </a:r>
            <a:r>
              <a:rPr lang="en-IN" b="1" dirty="0" err="1" smtClean="0">
                <a:solidFill>
                  <a:srgbClr val="7030A0"/>
                </a:solidFill>
              </a:rPr>
              <a:t>volar</a:t>
            </a:r>
            <a:r>
              <a:rPr lang="en-IN" b="1" dirty="0" smtClean="0">
                <a:solidFill>
                  <a:srgbClr val="7030A0"/>
                </a:solidFill>
              </a:rPr>
              <a:t> axial </a:t>
            </a:r>
            <a:r>
              <a:rPr lang="en-IN" dirty="0" smtClean="0"/>
              <a:t>which further divided into </a:t>
            </a:r>
            <a:r>
              <a:rPr lang="en-IN" dirty="0" err="1" smtClean="0"/>
              <a:t>medail</a:t>
            </a:r>
            <a:r>
              <a:rPr lang="en-IN" dirty="0" smtClean="0"/>
              <a:t> and lateral branch</a:t>
            </a:r>
          </a:p>
          <a:p>
            <a:pPr marL="514350" indent="-514350">
              <a:buAutoNum type="arabicPeriod"/>
            </a:pPr>
            <a:r>
              <a:rPr lang="en-IN" dirty="0" smtClean="0">
                <a:solidFill>
                  <a:srgbClr val="C00000"/>
                </a:solidFill>
              </a:rPr>
              <a:t>Lateral branch</a:t>
            </a:r>
            <a:r>
              <a:rPr lang="en-IN" dirty="0" smtClean="0"/>
              <a:t>: as </a:t>
            </a:r>
            <a:r>
              <a:rPr lang="en-IN" b="1" dirty="0" smtClean="0">
                <a:solidFill>
                  <a:srgbClr val="7030A0"/>
                </a:solidFill>
              </a:rPr>
              <a:t>lateral </a:t>
            </a:r>
            <a:r>
              <a:rPr lang="en-IN" b="1" dirty="0" err="1" smtClean="0">
                <a:solidFill>
                  <a:srgbClr val="7030A0"/>
                </a:solidFill>
              </a:rPr>
              <a:t>volar</a:t>
            </a:r>
            <a:r>
              <a:rPr lang="en-IN" b="1" dirty="0" smtClean="0">
                <a:solidFill>
                  <a:srgbClr val="7030A0"/>
                </a:solidFill>
              </a:rPr>
              <a:t> </a:t>
            </a:r>
            <a:r>
              <a:rPr lang="en-IN" b="1" dirty="0" err="1" smtClean="0">
                <a:solidFill>
                  <a:srgbClr val="7030A0"/>
                </a:solidFill>
              </a:rPr>
              <a:t>abaxial</a:t>
            </a:r>
            <a:r>
              <a:rPr lang="en-IN" b="1" dirty="0" smtClean="0">
                <a:solidFill>
                  <a:srgbClr val="7030A0"/>
                </a:solidFill>
              </a:rPr>
              <a:t> with </a:t>
            </a:r>
            <a:r>
              <a:rPr lang="en-IN" b="1" dirty="0" err="1" smtClean="0">
                <a:solidFill>
                  <a:srgbClr val="7030A0"/>
                </a:solidFill>
              </a:rPr>
              <a:t>ulnar</a:t>
            </a:r>
            <a:endParaRPr lang="en-IN" b="1" dirty="0">
              <a:solidFill>
                <a:srgbClr val="7030A0"/>
              </a:solidFill>
            </a:endParaRPr>
          </a:p>
        </p:txBody>
      </p:sp>
      <p:pic>
        <p:nvPicPr>
          <p:cNvPr id="4" name="Picture 2" descr="C:\Users\Dr. Abhinov\Downloads\WhatsApp Image 2021-05-07 at 7.56.32 PM.jpeg"/>
          <p:cNvPicPr>
            <a:picLocks noChangeAspect="1" noChangeArrowheads="1"/>
          </p:cNvPicPr>
          <p:nvPr/>
        </p:nvPicPr>
        <p:blipFill>
          <a:blip r:embed="rId2"/>
          <a:srcRect l="50047" t="47477" r="11207" b="4034"/>
          <a:stretch>
            <a:fillRect/>
          </a:stretch>
        </p:blipFill>
        <p:spPr bwMode="auto">
          <a:xfrm>
            <a:off x="5105400" y="0"/>
            <a:ext cx="3810000" cy="6350000"/>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r. Abhinov\Downloads\WhatsApp Image 2021-05-07 at 7.56.32 PM.jpeg"/>
          <p:cNvPicPr>
            <a:picLocks noGrp="1" noChangeAspect="1" noChangeArrowheads="1"/>
          </p:cNvPicPr>
          <p:nvPr>
            <p:ph idx="1"/>
          </p:nvPr>
        </p:nvPicPr>
        <p:blipFill>
          <a:blip r:embed="rId2"/>
          <a:srcRect t="5050" r="9639" b="4034"/>
          <a:stretch>
            <a:fillRect/>
          </a:stretch>
        </p:blipFill>
        <p:spPr bwMode="auto">
          <a:xfrm>
            <a:off x="2133600" y="16791"/>
            <a:ext cx="5105400" cy="6841130"/>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Dr. Abhinov\Downloads\WhatsApp Image 2021-05-05 at 9.37.47 AM.jpeg"/>
          <p:cNvPicPr>
            <a:picLocks noGrp="1" noChangeAspect="1" noChangeArrowheads="1"/>
          </p:cNvPicPr>
          <p:nvPr>
            <p:ph idx="1"/>
          </p:nvPr>
        </p:nvPicPr>
        <p:blipFill>
          <a:blip r:embed="rId2"/>
          <a:srcRect l="9640" t="3368" r="5155" b="7401"/>
          <a:stretch>
            <a:fillRect/>
          </a:stretch>
        </p:blipFill>
        <p:spPr bwMode="auto">
          <a:xfrm>
            <a:off x="4267200" y="-76200"/>
            <a:ext cx="4670528" cy="6514106"/>
          </a:xfrm>
          <a:prstGeom prst="rect">
            <a:avLst/>
          </a:prstGeom>
          <a:noFill/>
        </p:spPr>
      </p:pic>
      <p:sp>
        <p:nvSpPr>
          <p:cNvPr id="3" name="TextBox 2"/>
          <p:cNvSpPr txBox="1"/>
          <p:nvPr/>
        </p:nvSpPr>
        <p:spPr>
          <a:xfrm>
            <a:off x="0" y="0"/>
            <a:ext cx="4425635" cy="2062103"/>
          </a:xfrm>
          <a:prstGeom prst="rect">
            <a:avLst/>
          </a:prstGeom>
          <a:noFill/>
        </p:spPr>
        <p:txBody>
          <a:bodyPr wrap="square" rtlCol="0">
            <a:spAutoFit/>
          </a:bodyPr>
          <a:lstStyle/>
          <a:p>
            <a:r>
              <a:rPr lang="en-IN" sz="3200" b="1" dirty="0" smtClean="0">
                <a:solidFill>
                  <a:srgbClr val="C00000"/>
                </a:solidFill>
              </a:rPr>
              <a:t>See through comparison</a:t>
            </a:r>
          </a:p>
          <a:p>
            <a:r>
              <a:rPr lang="en-IN" sz="3200" b="1" dirty="0" smtClean="0">
                <a:solidFill>
                  <a:srgbClr val="7030A0"/>
                </a:solidFill>
              </a:rPr>
              <a:t>Radial </a:t>
            </a:r>
          </a:p>
          <a:p>
            <a:r>
              <a:rPr lang="en-IN" sz="3200" b="1" dirty="0" err="1" smtClean="0">
                <a:solidFill>
                  <a:srgbClr val="7030A0"/>
                </a:solidFill>
              </a:rPr>
              <a:t>Ulnar</a:t>
            </a:r>
            <a:r>
              <a:rPr lang="en-IN" sz="3200" b="1" dirty="0" smtClean="0">
                <a:solidFill>
                  <a:srgbClr val="7030A0"/>
                </a:solidFill>
              </a:rPr>
              <a:t> </a:t>
            </a:r>
          </a:p>
          <a:p>
            <a:r>
              <a:rPr lang="en-IN" sz="3200" b="1" dirty="0" smtClean="0">
                <a:solidFill>
                  <a:srgbClr val="7030A0"/>
                </a:solidFill>
              </a:rPr>
              <a:t>Median </a:t>
            </a:r>
            <a:r>
              <a:rPr lang="en-IN" sz="3200" b="1" dirty="0" smtClean="0">
                <a:solidFill>
                  <a:srgbClr val="C00000"/>
                </a:solidFill>
              </a:rPr>
              <a:t> </a:t>
            </a:r>
            <a:endParaRPr lang="en-IN" sz="3200" b="1" dirty="0">
              <a:solidFill>
                <a:srgbClr val="C00000"/>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Dr. Abhinov\Downloads\WhatsApp Image 2021-05-05 at 9.37.48 AM (1).jpeg"/>
          <p:cNvPicPr>
            <a:picLocks noGrp="1" noChangeAspect="1" noChangeArrowheads="1"/>
          </p:cNvPicPr>
          <p:nvPr>
            <p:ph idx="1"/>
          </p:nvPr>
        </p:nvPicPr>
        <p:blipFill>
          <a:blip r:embed="rId2"/>
          <a:srcRect l="11882" t="5051" r="11882" b="5717"/>
          <a:stretch>
            <a:fillRect/>
          </a:stretch>
        </p:blipFill>
        <p:spPr bwMode="auto">
          <a:xfrm>
            <a:off x="4894052" y="685800"/>
            <a:ext cx="3959525" cy="6172200"/>
          </a:xfrm>
          <a:prstGeom prst="rect">
            <a:avLst/>
          </a:prstGeom>
          <a:noFill/>
        </p:spPr>
      </p:pic>
      <p:pic>
        <p:nvPicPr>
          <p:cNvPr id="5" name="Picture 2" descr="C:\Users\Dr. Abhinov\Downloads\WhatsApp Image 2021-05-05 at 9.37.48 AM.jpeg"/>
          <p:cNvPicPr>
            <a:picLocks noChangeAspect="1" noChangeArrowheads="1"/>
          </p:cNvPicPr>
          <p:nvPr/>
        </p:nvPicPr>
        <p:blipFill>
          <a:blip r:embed="rId3"/>
          <a:srcRect l="15696" t="8418" r="14795" b="666"/>
          <a:stretch>
            <a:fillRect/>
          </a:stretch>
        </p:blipFill>
        <p:spPr bwMode="auto">
          <a:xfrm>
            <a:off x="533400" y="609600"/>
            <a:ext cx="3352800" cy="5840361"/>
          </a:xfrm>
          <a:prstGeom prst="rect">
            <a:avLst/>
          </a:prstGeom>
          <a:noFill/>
        </p:spPr>
      </p:pic>
      <p:sp>
        <p:nvSpPr>
          <p:cNvPr id="4" name="TextBox 3"/>
          <p:cNvSpPr txBox="1"/>
          <p:nvPr/>
        </p:nvSpPr>
        <p:spPr>
          <a:xfrm>
            <a:off x="533400" y="2895600"/>
            <a:ext cx="1798634" cy="923330"/>
          </a:xfrm>
          <a:prstGeom prst="rect">
            <a:avLst/>
          </a:prstGeom>
          <a:noFill/>
        </p:spPr>
        <p:txBody>
          <a:bodyPr wrap="none" rtlCol="0">
            <a:spAutoFit/>
          </a:bodyPr>
          <a:lstStyle/>
          <a:p>
            <a:r>
              <a:rPr lang="en-IN" dirty="0" smtClean="0"/>
              <a:t>R-Dorsal </a:t>
            </a:r>
          </a:p>
          <a:p>
            <a:r>
              <a:rPr lang="en-IN" dirty="0" smtClean="0"/>
              <a:t>U-</a:t>
            </a:r>
            <a:r>
              <a:rPr lang="en-IN" dirty="0" err="1" smtClean="0"/>
              <a:t>Posteriolateral</a:t>
            </a:r>
            <a:endParaRPr lang="en-IN" dirty="0" smtClean="0"/>
          </a:p>
          <a:p>
            <a:r>
              <a:rPr lang="en-IN" dirty="0" smtClean="0"/>
              <a:t>M-posterior </a:t>
            </a:r>
            <a:endParaRPr lang="en-IN"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4525963"/>
          </a:xfrm>
        </p:spPr>
        <p:txBody>
          <a:bodyPr/>
          <a:lstStyle/>
          <a:p>
            <a:r>
              <a:rPr lang="en-IN" b="1" dirty="0" smtClean="0">
                <a:solidFill>
                  <a:srgbClr val="7030A0"/>
                </a:solidFill>
              </a:rPr>
              <a:t>Radial</a:t>
            </a:r>
            <a:r>
              <a:rPr lang="en-IN" dirty="0" smtClean="0"/>
              <a:t> – all </a:t>
            </a:r>
            <a:r>
              <a:rPr lang="en-IN" dirty="0" err="1" smtClean="0"/>
              <a:t>extersor</a:t>
            </a:r>
            <a:r>
              <a:rPr lang="en-IN" dirty="0" smtClean="0"/>
              <a:t> muscles and flexor </a:t>
            </a:r>
            <a:r>
              <a:rPr lang="en-IN" dirty="0" err="1" smtClean="0"/>
              <a:t>ulnaris</a:t>
            </a:r>
            <a:r>
              <a:rPr lang="en-IN" dirty="0" smtClean="0"/>
              <a:t> </a:t>
            </a:r>
            <a:r>
              <a:rPr lang="en-IN" dirty="0" err="1" smtClean="0"/>
              <a:t>lateralis</a:t>
            </a:r>
            <a:endParaRPr lang="en-IN" dirty="0" smtClean="0"/>
          </a:p>
          <a:p>
            <a:r>
              <a:rPr lang="en-IN" b="1" dirty="0" err="1" smtClean="0">
                <a:solidFill>
                  <a:srgbClr val="7030A0"/>
                </a:solidFill>
              </a:rPr>
              <a:t>Ulnar</a:t>
            </a:r>
            <a:r>
              <a:rPr lang="en-IN" b="1" dirty="0" smtClean="0">
                <a:solidFill>
                  <a:srgbClr val="7030A0"/>
                </a:solidFill>
              </a:rPr>
              <a:t> – </a:t>
            </a:r>
            <a:r>
              <a:rPr lang="en-IN" dirty="0" smtClean="0"/>
              <a:t>to all flexor muscles except flexor </a:t>
            </a:r>
            <a:r>
              <a:rPr lang="en-IN" dirty="0" err="1" smtClean="0"/>
              <a:t>ulnaris</a:t>
            </a:r>
            <a:r>
              <a:rPr lang="en-IN" dirty="0" smtClean="0"/>
              <a:t> </a:t>
            </a:r>
            <a:r>
              <a:rPr lang="en-IN" dirty="0" err="1" smtClean="0"/>
              <a:t>lateralis</a:t>
            </a:r>
            <a:r>
              <a:rPr lang="en-IN" dirty="0" smtClean="0"/>
              <a:t>, radial and humeral head of deep digital flexor</a:t>
            </a:r>
          </a:p>
          <a:p>
            <a:r>
              <a:rPr lang="en-IN" b="1" dirty="0" smtClean="0">
                <a:solidFill>
                  <a:srgbClr val="7030A0"/>
                </a:solidFill>
              </a:rPr>
              <a:t>Median -  </a:t>
            </a:r>
            <a:r>
              <a:rPr lang="en-IN" dirty="0" smtClean="0">
                <a:solidFill>
                  <a:srgbClr val="7030A0"/>
                </a:solidFill>
              </a:rPr>
              <a:t>to certain flexors as </a:t>
            </a:r>
            <a:r>
              <a:rPr lang="en-IN" dirty="0" smtClean="0"/>
              <a:t>radial and humeral head of deep digital </a:t>
            </a:r>
            <a:r>
              <a:rPr lang="en-IN" smtClean="0"/>
              <a:t>flexor muscles</a:t>
            </a:r>
            <a:endParaRPr lang="en-IN"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study\myology\1. Forelimb\medial\DSCN1596.JPG"/>
          <p:cNvPicPr>
            <a:picLocks noGrp="1" noChangeAspect="1" noChangeArrowheads="1"/>
          </p:cNvPicPr>
          <p:nvPr>
            <p:ph idx="1"/>
          </p:nvPr>
        </p:nvPicPr>
        <p:blipFill>
          <a:blip r:embed="rId2" cstate="print">
            <a:lum/>
          </a:blip>
          <a:srcRect l="3116" t="25227" r="9649"/>
          <a:stretch>
            <a:fillRect/>
          </a:stretch>
        </p:blipFill>
        <p:spPr bwMode="auto">
          <a:xfrm rot="5400000">
            <a:off x="1629831" y="1494369"/>
            <a:ext cx="5808139" cy="3733802"/>
          </a:xfrm>
          <a:prstGeom prst="rect">
            <a:avLst/>
          </a:prstGeom>
          <a:noFill/>
        </p:spPr>
      </p:pic>
      <p:cxnSp>
        <p:nvCxnSpPr>
          <p:cNvPr id="5" name="Straight Connector 4"/>
          <p:cNvCxnSpPr/>
          <p:nvPr/>
        </p:nvCxnSpPr>
        <p:spPr>
          <a:xfrm>
            <a:off x="5181600" y="2284412"/>
            <a:ext cx="1905000" cy="15398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074258" y="2341602"/>
            <a:ext cx="1079142" cy="553998"/>
          </a:xfrm>
          <a:prstGeom prst="rect">
            <a:avLst/>
          </a:prstGeom>
          <a:noFill/>
        </p:spPr>
        <p:txBody>
          <a:bodyPr wrap="none" rtlCol="0">
            <a:spAutoFit/>
          </a:bodyPr>
          <a:lstStyle/>
          <a:p>
            <a:r>
              <a:rPr lang="en-GB" sz="1200" dirty="0" err="1" smtClean="0">
                <a:latin typeface="Times New Roman" pitchFamily="18" charset="0"/>
                <a:cs typeface="Times New Roman" pitchFamily="18" charset="0"/>
              </a:rPr>
              <a:t>Subscapularis</a:t>
            </a:r>
            <a:r>
              <a:rPr lang="en-GB" sz="1200" dirty="0" smtClean="0">
                <a:latin typeface="Times New Roman" pitchFamily="18" charset="0"/>
                <a:cs typeface="Times New Roman" pitchFamily="18" charset="0"/>
              </a:rPr>
              <a:t> </a:t>
            </a:r>
            <a:endParaRPr lang="en-GB" sz="1200" dirty="0" smtClean="0"/>
          </a:p>
          <a:p>
            <a:endParaRPr lang="en-GB" dirty="0"/>
          </a:p>
        </p:txBody>
      </p:sp>
      <p:cxnSp>
        <p:nvCxnSpPr>
          <p:cNvPr id="8" name="Straight Connector 7"/>
          <p:cNvCxnSpPr/>
          <p:nvPr/>
        </p:nvCxnSpPr>
        <p:spPr>
          <a:xfrm>
            <a:off x="4953000" y="2514600"/>
            <a:ext cx="2133600" cy="158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724400" y="2590800"/>
            <a:ext cx="2362200" cy="3048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181600" y="4648200"/>
            <a:ext cx="1981200" cy="158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257800" y="4191000"/>
            <a:ext cx="1905000" cy="158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133600" y="2895600"/>
            <a:ext cx="1981200" cy="158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133600" y="4724400"/>
            <a:ext cx="1600200" cy="158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133600" y="4419600"/>
            <a:ext cx="2362200" cy="158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7226658" y="4018002"/>
            <a:ext cx="1308371" cy="553998"/>
          </a:xfrm>
          <a:prstGeom prst="rect">
            <a:avLst/>
          </a:prstGeom>
          <a:noFill/>
        </p:spPr>
        <p:txBody>
          <a:bodyPr wrap="none" rtlCol="0">
            <a:spAutoFit/>
          </a:bodyPr>
          <a:lstStyle/>
          <a:p>
            <a:r>
              <a:rPr lang="en-GB" sz="1200" dirty="0" err="1" smtClean="0">
                <a:latin typeface="Times New Roman" pitchFamily="18" charset="0"/>
                <a:cs typeface="Times New Roman" pitchFamily="18" charset="0"/>
              </a:rPr>
              <a:t>Coracobrachialis</a:t>
            </a:r>
            <a:r>
              <a:rPr lang="en-GB" sz="1200" dirty="0" smtClean="0">
                <a:latin typeface="Times New Roman" pitchFamily="18" charset="0"/>
                <a:cs typeface="Times New Roman" pitchFamily="18" charset="0"/>
              </a:rPr>
              <a:t>  </a:t>
            </a:r>
            <a:endParaRPr lang="en-GB" sz="1200" dirty="0" smtClean="0"/>
          </a:p>
          <a:p>
            <a:endParaRPr lang="en-GB" dirty="0"/>
          </a:p>
        </p:txBody>
      </p:sp>
      <p:sp>
        <p:nvSpPr>
          <p:cNvPr id="46" name="TextBox 45"/>
          <p:cNvSpPr txBox="1"/>
          <p:nvPr/>
        </p:nvSpPr>
        <p:spPr>
          <a:xfrm>
            <a:off x="7239000" y="4475202"/>
            <a:ext cx="888385" cy="553998"/>
          </a:xfrm>
          <a:prstGeom prst="rect">
            <a:avLst/>
          </a:prstGeom>
          <a:noFill/>
        </p:spPr>
        <p:txBody>
          <a:bodyPr wrap="none" rtlCol="0">
            <a:spAutoFit/>
          </a:bodyPr>
          <a:lstStyle/>
          <a:p>
            <a:r>
              <a:rPr lang="en-GB" sz="1200" dirty="0" err="1" smtClean="0">
                <a:latin typeface="Times New Roman" pitchFamily="18" charset="0"/>
                <a:cs typeface="Times New Roman" pitchFamily="18" charset="0"/>
              </a:rPr>
              <a:t>Brachialis</a:t>
            </a:r>
            <a:r>
              <a:rPr lang="en-GB" sz="1200" dirty="0" smtClean="0">
                <a:latin typeface="Times New Roman" pitchFamily="18" charset="0"/>
                <a:cs typeface="Times New Roman" pitchFamily="18" charset="0"/>
              </a:rPr>
              <a:t>  </a:t>
            </a:r>
            <a:endParaRPr lang="en-GB" sz="1200" dirty="0" smtClean="0"/>
          </a:p>
          <a:p>
            <a:endParaRPr lang="en-GB" dirty="0"/>
          </a:p>
        </p:txBody>
      </p:sp>
      <p:sp>
        <p:nvSpPr>
          <p:cNvPr id="48" name="TextBox 47"/>
          <p:cNvSpPr txBox="1"/>
          <p:nvPr/>
        </p:nvSpPr>
        <p:spPr>
          <a:xfrm>
            <a:off x="1295400" y="2722602"/>
            <a:ext cx="954557" cy="553998"/>
          </a:xfrm>
          <a:prstGeom prst="rect">
            <a:avLst/>
          </a:prstGeom>
          <a:noFill/>
        </p:spPr>
        <p:txBody>
          <a:bodyPr wrap="none" rtlCol="0">
            <a:spAutoFit/>
          </a:bodyPr>
          <a:lstStyle/>
          <a:p>
            <a:r>
              <a:rPr lang="en-GB" sz="1200" dirty="0" err="1" smtClean="0">
                <a:latin typeface="Times New Roman" pitchFamily="18" charset="0"/>
                <a:cs typeface="Times New Roman" pitchFamily="18" charset="0"/>
              </a:rPr>
              <a:t>Teres</a:t>
            </a:r>
            <a:r>
              <a:rPr lang="en-GB" sz="1200" dirty="0" smtClean="0">
                <a:latin typeface="Times New Roman" pitchFamily="18" charset="0"/>
                <a:cs typeface="Times New Roman" pitchFamily="18" charset="0"/>
              </a:rPr>
              <a:t> major </a:t>
            </a:r>
            <a:endParaRPr lang="en-GB" sz="1200" dirty="0" smtClean="0"/>
          </a:p>
          <a:p>
            <a:endParaRPr lang="en-GB" dirty="0"/>
          </a:p>
        </p:txBody>
      </p:sp>
      <p:sp>
        <p:nvSpPr>
          <p:cNvPr id="50" name="TextBox 49"/>
          <p:cNvSpPr txBox="1"/>
          <p:nvPr/>
        </p:nvSpPr>
        <p:spPr>
          <a:xfrm>
            <a:off x="1295400" y="4246602"/>
            <a:ext cx="800219" cy="553998"/>
          </a:xfrm>
          <a:prstGeom prst="rect">
            <a:avLst/>
          </a:prstGeom>
          <a:noFill/>
        </p:spPr>
        <p:txBody>
          <a:bodyPr wrap="none" rtlCol="0">
            <a:spAutoFit/>
          </a:bodyPr>
          <a:lstStyle/>
          <a:p>
            <a:r>
              <a:rPr lang="en-GB" sz="1200" dirty="0" err="1" smtClean="0">
                <a:latin typeface="Times New Roman" pitchFamily="18" charset="0"/>
                <a:cs typeface="Times New Roman" pitchFamily="18" charset="0"/>
              </a:rPr>
              <a:t>Anconeus</a:t>
            </a:r>
            <a:endParaRPr lang="en-GB" sz="1200" dirty="0" smtClean="0"/>
          </a:p>
          <a:p>
            <a:endParaRPr lang="en-GB" dirty="0"/>
          </a:p>
        </p:txBody>
      </p:sp>
      <p:sp>
        <p:nvSpPr>
          <p:cNvPr id="51" name="TextBox 50"/>
          <p:cNvSpPr txBox="1"/>
          <p:nvPr/>
        </p:nvSpPr>
        <p:spPr>
          <a:xfrm>
            <a:off x="609600" y="4551402"/>
            <a:ext cx="1569660" cy="553998"/>
          </a:xfrm>
          <a:prstGeom prst="rect">
            <a:avLst/>
          </a:prstGeom>
          <a:noFill/>
        </p:spPr>
        <p:txBody>
          <a:bodyPr wrap="none" rtlCol="0">
            <a:spAutoFit/>
          </a:bodyPr>
          <a:lstStyle/>
          <a:p>
            <a:r>
              <a:rPr lang="en-GB" sz="1200" dirty="0" smtClean="0">
                <a:latin typeface="Times New Roman" pitchFamily="18" charset="0"/>
                <a:cs typeface="Times New Roman" pitchFamily="18" charset="0"/>
              </a:rPr>
              <a:t>Medial head of triceps</a:t>
            </a:r>
            <a:endParaRPr lang="en-GB" sz="1200" dirty="0" smtClean="0"/>
          </a:p>
          <a:p>
            <a:endParaRPr lang="en-GB" dirty="0"/>
          </a:p>
        </p:txBody>
      </p:sp>
      <p:sp>
        <p:nvSpPr>
          <p:cNvPr id="17" name="TextBox 16"/>
          <p:cNvSpPr txBox="1"/>
          <p:nvPr/>
        </p:nvSpPr>
        <p:spPr>
          <a:xfrm>
            <a:off x="2438400" y="6243935"/>
            <a:ext cx="4368504" cy="461665"/>
          </a:xfrm>
          <a:prstGeom prst="rect">
            <a:avLst/>
          </a:prstGeom>
          <a:noFill/>
        </p:spPr>
        <p:txBody>
          <a:bodyPr wrap="none" rtlCol="0">
            <a:spAutoFit/>
          </a:bodyPr>
          <a:lstStyle/>
          <a:p>
            <a:r>
              <a:rPr lang="en-GB" sz="2400" b="1" dirty="0" smtClean="0">
                <a:solidFill>
                  <a:srgbClr val="C00000"/>
                </a:solidFill>
              </a:rPr>
              <a:t>Medial aspect of shoulder &amp; arm</a:t>
            </a:r>
            <a:endParaRPr lang="en-GB" sz="2400" b="1" dirty="0">
              <a:solidFill>
                <a:srgbClr val="C00000"/>
              </a:solidFill>
            </a:endParaRPr>
          </a:p>
        </p:txBody>
      </p:sp>
    </p:spTree>
    <p:extLst>
      <p:ext uri="{BB962C8B-B14F-4D97-AF65-F5344CB8AC3E}">
        <p14:creationId xmlns:p14="http://schemas.microsoft.com/office/powerpoint/2010/main" val="24242585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r. Abhinav\Desktop\1644031920833.jpg"/>
          <p:cNvPicPr>
            <a:picLocks noGrp="1" noChangeAspect="1" noChangeArrowheads="1"/>
          </p:cNvPicPr>
          <p:nvPr>
            <p:ph idx="1"/>
          </p:nvPr>
        </p:nvPicPr>
        <p:blipFill>
          <a:blip r:embed="rId2" cstate="print"/>
          <a:srcRect l="28891" t="-509" r="12957" b="2859"/>
          <a:stretch>
            <a:fillRect/>
          </a:stretch>
        </p:blipFill>
        <p:spPr bwMode="auto">
          <a:xfrm rot="5400000">
            <a:off x="923424" y="-684656"/>
            <a:ext cx="6800194" cy="8574157"/>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ctr">
              <a:buNone/>
            </a:pPr>
            <a:r>
              <a:rPr lang="en-IN" sz="16600" b="1" dirty="0" smtClean="0">
                <a:solidFill>
                  <a:srgbClr val="7030A0"/>
                </a:solidFill>
              </a:rPr>
              <a:t>Thanks</a:t>
            </a:r>
            <a:r>
              <a:rPr lang="en-IN" sz="8800" dirty="0" smtClean="0">
                <a:solidFill>
                  <a:srgbClr val="7030A0"/>
                </a:solidFill>
              </a:rPr>
              <a:t> </a:t>
            </a:r>
            <a:endParaRPr lang="en-IN" sz="8800" dirty="0">
              <a:solidFill>
                <a:srgbClr val="7030A0"/>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duotone>
              <a:schemeClr val="accent5">
                <a:shade val="45000"/>
                <a:satMod val="135000"/>
              </a:schemeClr>
              <a:prstClr val="white"/>
            </a:duotone>
          </a:blip>
          <a:srcRect b="35518"/>
          <a:stretch>
            <a:fillRect/>
          </a:stretch>
        </p:blipFill>
        <p:spPr bwMode="auto">
          <a:xfrm>
            <a:off x="0" y="-7167"/>
            <a:ext cx="9144000" cy="686516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609601"/>
            <a:ext cx="7543800" cy="914399"/>
          </a:xfrm>
          <a:solidFill>
            <a:srgbClr val="FFFF00"/>
          </a:solidFill>
          <a:ln w="28575">
            <a:solidFill>
              <a:srgbClr val="640000"/>
            </a:solidFill>
          </a:ln>
        </p:spPr>
        <p:txBody>
          <a:bodyPr/>
          <a:lstStyle/>
          <a:p>
            <a:r>
              <a:rPr lang="en-US" b="1" dirty="0" smtClean="0">
                <a:solidFill>
                  <a:srgbClr val="640000"/>
                </a:solidFill>
                <a:latin typeface="Algerian" pitchFamily="82" charset="0"/>
              </a:rPr>
              <a:t>BRACHIAL PLEXUS</a:t>
            </a:r>
            <a:endParaRPr lang="en-US" b="1" dirty="0">
              <a:solidFill>
                <a:srgbClr val="640000"/>
              </a:solidFill>
              <a:latin typeface="Algerian" pitchFamily="82" charset="0"/>
            </a:endParaRPr>
          </a:p>
        </p:txBody>
      </p:sp>
      <p:sp>
        <p:nvSpPr>
          <p:cNvPr id="3" name="Subtitle 2"/>
          <p:cNvSpPr>
            <a:spLocks noGrp="1"/>
          </p:cNvSpPr>
          <p:nvPr>
            <p:ph type="subTitle" idx="1"/>
          </p:nvPr>
        </p:nvSpPr>
        <p:spPr>
          <a:xfrm>
            <a:off x="685800" y="1905000"/>
            <a:ext cx="7620000" cy="3733800"/>
          </a:xfrm>
        </p:spPr>
        <p:txBody>
          <a:bodyPr>
            <a:noAutofit/>
          </a:bodyPr>
          <a:lstStyle/>
          <a:p>
            <a:pPr algn="l">
              <a:buFont typeface="Arial" pitchFamily="34" charset="0"/>
              <a:buChar char="•"/>
            </a:pPr>
            <a:r>
              <a:rPr lang="en-US" sz="1800" dirty="0" smtClean="0">
                <a:solidFill>
                  <a:srgbClr val="000000"/>
                </a:solidFill>
                <a:latin typeface="Times New Roman" pitchFamily="18" charset="0"/>
                <a:cs typeface="Times New Roman" pitchFamily="18" charset="0"/>
              </a:rPr>
              <a:t>This is a flat fasciculus of nerves placed between the medial face of the shoulder and the thoracic wall. </a:t>
            </a:r>
          </a:p>
          <a:p>
            <a:pPr algn="l">
              <a:buFont typeface="Arial" pitchFamily="34" charset="0"/>
              <a:buChar char="•"/>
            </a:pPr>
            <a:r>
              <a:rPr lang="en-US" sz="1800" dirty="0" smtClean="0">
                <a:solidFill>
                  <a:srgbClr val="000000"/>
                </a:solidFill>
                <a:latin typeface="Times New Roman" pitchFamily="18" charset="0"/>
                <a:cs typeface="Times New Roman" pitchFamily="18" charset="0"/>
              </a:rPr>
              <a:t>It is formed by the convergence of ventral primary branches of 6</a:t>
            </a:r>
            <a:r>
              <a:rPr lang="en-US" sz="1800" baseline="30000" dirty="0" smtClean="0">
                <a:solidFill>
                  <a:srgbClr val="000000"/>
                </a:solidFill>
                <a:latin typeface="Times New Roman" pitchFamily="18" charset="0"/>
                <a:cs typeface="Times New Roman" pitchFamily="18" charset="0"/>
              </a:rPr>
              <a:t>th</a:t>
            </a:r>
            <a:r>
              <a:rPr lang="en-US" sz="1800" dirty="0" smtClean="0">
                <a:solidFill>
                  <a:srgbClr val="000000"/>
                </a:solidFill>
                <a:latin typeface="Times New Roman" pitchFamily="18" charset="0"/>
                <a:cs typeface="Times New Roman" pitchFamily="18" charset="0"/>
              </a:rPr>
              <a:t> ,7</a:t>
            </a:r>
            <a:r>
              <a:rPr lang="en-US" sz="1800" baseline="30000" dirty="0" smtClean="0">
                <a:solidFill>
                  <a:srgbClr val="000000"/>
                </a:solidFill>
                <a:latin typeface="Times New Roman" pitchFamily="18" charset="0"/>
                <a:cs typeface="Times New Roman" pitchFamily="18" charset="0"/>
              </a:rPr>
              <a:t>th</a:t>
            </a:r>
            <a:r>
              <a:rPr lang="en-US" sz="1800" dirty="0" smtClean="0">
                <a:solidFill>
                  <a:srgbClr val="000000"/>
                </a:solidFill>
                <a:latin typeface="Times New Roman" pitchFamily="18" charset="0"/>
                <a:cs typeface="Times New Roman" pitchFamily="18" charset="0"/>
              </a:rPr>
              <a:t> and 8</a:t>
            </a:r>
            <a:r>
              <a:rPr lang="en-US" sz="1800" baseline="30000" dirty="0" smtClean="0">
                <a:solidFill>
                  <a:srgbClr val="000000"/>
                </a:solidFill>
                <a:latin typeface="Times New Roman" pitchFamily="18" charset="0"/>
                <a:cs typeface="Times New Roman" pitchFamily="18" charset="0"/>
              </a:rPr>
              <a:t>th</a:t>
            </a:r>
            <a:r>
              <a:rPr lang="en-US" sz="1800" dirty="0" smtClean="0">
                <a:solidFill>
                  <a:srgbClr val="000000"/>
                </a:solidFill>
                <a:latin typeface="Times New Roman" pitchFamily="18" charset="0"/>
                <a:cs typeface="Times New Roman" pitchFamily="18" charset="0"/>
              </a:rPr>
              <a:t> cervical and 1</a:t>
            </a:r>
            <a:r>
              <a:rPr lang="en-US" sz="1800" baseline="30000" dirty="0" smtClean="0">
                <a:solidFill>
                  <a:srgbClr val="000000"/>
                </a:solidFill>
                <a:latin typeface="Times New Roman" pitchFamily="18" charset="0"/>
                <a:cs typeface="Times New Roman" pitchFamily="18" charset="0"/>
              </a:rPr>
              <a:t>st</a:t>
            </a:r>
            <a:r>
              <a:rPr lang="en-US" sz="1800" dirty="0" smtClean="0">
                <a:solidFill>
                  <a:srgbClr val="000000"/>
                </a:solidFill>
                <a:latin typeface="Times New Roman" pitchFamily="18" charset="0"/>
                <a:cs typeface="Times New Roman" pitchFamily="18" charset="0"/>
              </a:rPr>
              <a:t> and 2</a:t>
            </a:r>
            <a:r>
              <a:rPr lang="en-US" sz="1800" baseline="30000" dirty="0" smtClean="0">
                <a:solidFill>
                  <a:srgbClr val="000000"/>
                </a:solidFill>
                <a:latin typeface="Times New Roman" pitchFamily="18" charset="0"/>
                <a:cs typeface="Times New Roman" pitchFamily="18" charset="0"/>
              </a:rPr>
              <a:t>nd</a:t>
            </a:r>
            <a:r>
              <a:rPr lang="en-US" sz="1800" dirty="0" smtClean="0">
                <a:solidFill>
                  <a:srgbClr val="000000"/>
                </a:solidFill>
                <a:latin typeface="Times New Roman" pitchFamily="18" charset="0"/>
                <a:cs typeface="Times New Roman" pitchFamily="18" charset="0"/>
              </a:rPr>
              <a:t> thoracic spinal nerves. The plexus appears as a wide, white band at first between the </a:t>
            </a:r>
            <a:r>
              <a:rPr lang="en-US" sz="1800" dirty="0" err="1" smtClean="0">
                <a:solidFill>
                  <a:srgbClr val="000000"/>
                </a:solidFill>
                <a:latin typeface="Times New Roman" pitchFamily="18" charset="0"/>
                <a:cs typeface="Times New Roman" pitchFamily="18" charset="0"/>
              </a:rPr>
              <a:t>scalenus</a:t>
            </a:r>
            <a:r>
              <a:rPr lang="en-US" sz="1800" dirty="0" smtClean="0">
                <a:solidFill>
                  <a:srgbClr val="000000"/>
                </a:solidFill>
                <a:latin typeface="Times New Roman" pitchFamily="18" charset="0"/>
                <a:cs typeface="Times New Roman" pitchFamily="18" charset="0"/>
              </a:rPr>
              <a:t> and </a:t>
            </a:r>
            <a:r>
              <a:rPr lang="en-US" sz="1800" dirty="0" err="1" smtClean="0">
                <a:solidFill>
                  <a:srgbClr val="000000"/>
                </a:solidFill>
                <a:latin typeface="Times New Roman" pitchFamily="18" charset="0"/>
                <a:cs typeface="Times New Roman" pitchFamily="18" charset="0"/>
              </a:rPr>
              <a:t>longus</a:t>
            </a:r>
            <a:r>
              <a:rPr lang="en-US" sz="1800" dirty="0" smtClean="0">
                <a:solidFill>
                  <a:srgbClr val="000000"/>
                </a:solidFill>
                <a:latin typeface="Times New Roman" pitchFamily="18" charset="0"/>
                <a:cs typeface="Times New Roman" pitchFamily="18" charset="0"/>
              </a:rPr>
              <a:t> coli and then between the two divisions of the </a:t>
            </a:r>
            <a:r>
              <a:rPr lang="en-US" sz="1800" dirty="0" err="1" smtClean="0">
                <a:solidFill>
                  <a:srgbClr val="000000"/>
                </a:solidFill>
                <a:latin typeface="Times New Roman" pitchFamily="18" charset="0"/>
                <a:cs typeface="Times New Roman" pitchFamily="18" charset="0"/>
              </a:rPr>
              <a:t>scalenus</a:t>
            </a:r>
            <a:r>
              <a:rPr lang="en-US" sz="1800" dirty="0" smtClean="0">
                <a:solidFill>
                  <a:srgbClr val="000000"/>
                </a:solidFill>
                <a:latin typeface="Times New Roman" pitchFamily="18" charset="0"/>
                <a:cs typeface="Times New Roman" pitchFamily="18" charset="0"/>
              </a:rPr>
              <a:t>. The </a:t>
            </a:r>
            <a:r>
              <a:rPr lang="en-US" sz="1800" dirty="0" err="1" smtClean="0">
                <a:solidFill>
                  <a:srgbClr val="000000"/>
                </a:solidFill>
                <a:latin typeface="Times New Roman" pitchFamily="18" charset="0"/>
                <a:cs typeface="Times New Roman" pitchFamily="18" charset="0"/>
              </a:rPr>
              <a:t>subscapularis</a:t>
            </a:r>
            <a:r>
              <a:rPr lang="en-US" sz="1800" dirty="0" smtClean="0">
                <a:solidFill>
                  <a:srgbClr val="000000"/>
                </a:solidFill>
                <a:latin typeface="Times New Roman" pitchFamily="18" charset="0"/>
                <a:cs typeface="Times New Roman" pitchFamily="18" charset="0"/>
              </a:rPr>
              <a:t> and deep pectoral muscles cover it. </a:t>
            </a:r>
          </a:p>
          <a:p>
            <a:pPr algn="l">
              <a:buFont typeface="Arial" pitchFamily="34" charset="0"/>
              <a:buChar char="•"/>
            </a:pPr>
            <a:r>
              <a:rPr lang="en-US" sz="1800" dirty="0" smtClean="0">
                <a:solidFill>
                  <a:srgbClr val="000000"/>
                </a:solidFill>
                <a:latin typeface="Times New Roman" pitchFamily="18" charset="0"/>
                <a:cs typeface="Times New Roman" pitchFamily="18" charset="0"/>
              </a:rPr>
              <a:t> Branches from the brachial plexus supply the muscles and integument of the forelimb and some of the muscles of shoulder girdle and chest wall.</a:t>
            </a:r>
          </a:p>
          <a:p>
            <a:pPr algn="l">
              <a:buFont typeface="Arial" pitchFamily="34" charset="0"/>
              <a:buChar char="•"/>
            </a:pPr>
            <a:r>
              <a:rPr lang="en-US" sz="1800" b="1" dirty="0" smtClean="0">
                <a:solidFill>
                  <a:srgbClr val="000000"/>
                </a:solidFill>
                <a:latin typeface="Times New Roman" pitchFamily="18" charset="0"/>
                <a:cs typeface="Times New Roman" pitchFamily="18" charset="0"/>
              </a:rPr>
              <a:t>Brachial plexus block: </a:t>
            </a:r>
            <a:r>
              <a:rPr lang="en-US" sz="1800" dirty="0" smtClean="0">
                <a:solidFill>
                  <a:srgbClr val="000000"/>
                </a:solidFill>
                <a:latin typeface="Times New Roman" pitchFamily="18" charset="0"/>
                <a:cs typeface="Times New Roman" pitchFamily="18" charset="0"/>
              </a:rPr>
              <a:t>the fore limb may be drawn backward then the needle is inserted in the triangular depression bounded by the </a:t>
            </a:r>
            <a:r>
              <a:rPr lang="en-US" sz="1800" dirty="0" err="1" smtClean="0">
                <a:solidFill>
                  <a:srgbClr val="000000"/>
                </a:solidFill>
                <a:latin typeface="Times New Roman" pitchFamily="18" charset="0"/>
                <a:cs typeface="Times New Roman" pitchFamily="18" charset="0"/>
              </a:rPr>
              <a:t>supraspinatus</a:t>
            </a:r>
            <a:r>
              <a:rPr lang="en-US" sz="1800" dirty="0" smtClean="0">
                <a:solidFill>
                  <a:srgbClr val="000000"/>
                </a:solidFill>
                <a:latin typeface="Times New Roman" pitchFamily="18" charset="0"/>
                <a:cs typeface="Times New Roman" pitchFamily="18" charset="0"/>
              </a:rPr>
              <a:t> muscle, thoracic wall to the spine of the scapula.</a:t>
            </a:r>
            <a:endParaRPr lang="en-US" sz="1800" dirty="0">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val 27"/>
          <p:cNvSpPr/>
          <p:nvPr/>
        </p:nvSpPr>
        <p:spPr>
          <a:xfrm>
            <a:off x="2286000" y="2743200"/>
            <a:ext cx="4343400" cy="914400"/>
          </a:xfrm>
          <a:prstGeom prst="ellipse">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idx="1"/>
          </p:nvPr>
        </p:nvSpPr>
        <p:spPr>
          <a:xfrm>
            <a:off x="457200" y="609600"/>
            <a:ext cx="8229600" cy="5745163"/>
          </a:xfrm>
          <a:ln cmpd="thickThin">
            <a:solidFill>
              <a:srgbClr val="C00000"/>
            </a:solidFill>
          </a:ln>
        </p:spPr>
        <p:txBody>
          <a:bodyPr/>
          <a:lstStyle/>
          <a:p>
            <a:pPr>
              <a:buNone/>
            </a:pPr>
            <a:r>
              <a:rPr lang="en-US" sz="2000" dirty="0" smtClean="0">
                <a:solidFill>
                  <a:srgbClr val="C00000"/>
                </a:solidFill>
                <a:latin typeface="Algerian" pitchFamily="82" charset="0"/>
              </a:rPr>
              <a:t>Dorsal branches </a:t>
            </a:r>
            <a:r>
              <a:rPr lang="en-US" sz="2000" dirty="0" smtClean="0"/>
              <a:t>(smaller)                          </a:t>
            </a:r>
            <a:r>
              <a:rPr lang="en-US" sz="2000" dirty="0" smtClean="0">
                <a:solidFill>
                  <a:srgbClr val="C00000"/>
                </a:solidFill>
                <a:latin typeface="Algerian" pitchFamily="82" charset="0"/>
              </a:rPr>
              <a:t>Ventral branches </a:t>
            </a:r>
            <a:r>
              <a:rPr lang="en-US" sz="2000" dirty="0" smtClean="0"/>
              <a:t>(larger)</a:t>
            </a:r>
            <a:endParaRPr lang="en-US" sz="2800" dirty="0" smtClean="0"/>
          </a:p>
          <a:p>
            <a:pPr>
              <a:buNone/>
            </a:pPr>
            <a:r>
              <a:rPr lang="en-US" sz="1800" dirty="0" smtClean="0">
                <a:solidFill>
                  <a:srgbClr val="0070C0"/>
                </a:solidFill>
                <a:latin typeface="Times New Roman" pitchFamily="18" charset="0"/>
                <a:cs typeface="Times New Roman" pitchFamily="18" charset="0"/>
              </a:rPr>
              <a:t>Dorsal region of the body </a:t>
            </a:r>
            <a:r>
              <a:rPr lang="en-US" sz="1800" dirty="0" smtClean="0">
                <a:latin typeface="Times New Roman" pitchFamily="18" charset="0"/>
                <a:cs typeface="Times New Roman" pitchFamily="18" charset="0"/>
              </a:rPr>
              <a:t>                                                       </a:t>
            </a:r>
            <a:r>
              <a:rPr lang="en-US" sz="1800" dirty="0" smtClean="0">
                <a:solidFill>
                  <a:srgbClr val="0070C0"/>
                </a:solidFill>
                <a:latin typeface="Times New Roman" pitchFamily="18" charset="0"/>
                <a:cs typeface="Times New Roman" pitchFamily="18" charset="0"/>
              </a:rPr>
              <a:t>Ventral region of the body</a:t>
            </a:r>
          </a:p>
          <a:p>
            <a:pPr algn="ctr">
              <a:buNone/>
            </a:pPr>
            <a:endParaRPr lang="en-US" dirty="0" smtClean="0"/>
          </a:p>
          <a:p>
            <a:pPr algn="ctr">
              <a:buNone/>
            </a:pPr>
            <a:r>
              <a:rPr lang="en-US" b="1" dirty="0" smtClean="0">
                <a:solidFill>
                  <a:schemeClr val="accent3">
                    <a:lumMod val="50000"/>
                  </a:schemeClr>
                </a:solidFill>
                <a:latin typeface="Algerian" pitchFamily="82" charset="0"/>
              </a:rPr>
              <a:t>Spinal nerves</a:t>
            </a:r>
          </a:p>
          <a:p>
            <a:pPr algn="ctr">
              <a:buNone/>
            </a:pPr>
            <a:r>
              <a:rPr lang="en-US" dirty="0" smtClean="0"/>
              <a:t>                                                            </a:t>
            </a:r>
          </a:p>
          <a:p>
            <a:pPr>
              <a:buNone/>
            </a:pPr>
            <a:r>
              <a:rPr lang="en-US" sz="2000" dirty="0" smtClean="0">
                <a:solidFill>
                  <a:srgbClr val="0070C0"/>
                </a:solidFill>
                <a:latin typeface="Algerian" pitchFamily="82" charset="0"/>
              </a:rPr>
              <a:t>        Dorsal root              </a:t>
            </a:r>
            <a:r>
              <a:rPr lang="en-US" sz="1200" b="1" dirty="0" err="1" smtClean="0">
                <a:solidFill>
                  <a:schemeClr val="accent3">
                    <a:lumMod val="50000"/>
                  </a:schemeClr>
                </a:solidFill>
              </a:rPr>
              <a:t>intervertebral</a:t>
            </a:r>
            <a:r>
              <a:rPr lang="en-US" sz="1200" b="1" dirty="0" smtClean="0">
                <a:solidFill>
                  <a:schemeClr val="accent3">
                    <a:lumMod val="50000"/>
                  </a:schemeClr>
                </a:solidFill>
              </a:rPr>
              <a:t> foramen</a:t>
            </a:r>
            <a:r>
              <a:rPr lang="en-US" sz="1200" dirty="0" smtClean="0"/>
              <a:t> </a:t>
            </a:r>
            <a:r>
              <a:rPr lang="en-US" dirty="0" smtClean="0"/>
              <a:t>         </a:t>
            </a:r>
            <a:r>
              <a:rPr lang="en-US" sz="2000" dirty="0" smtClean="0">
                <a:solidFill>
                  <a:srgbClr val="0070C0"/>
                </a:solidFill>
                <a:latin typeface="Algerian" pitchFamily="82" charset="0"/>
              </a:rPr>
              <a:t>Ventral root </a:t>
            </a:r>
            <a:endParaRPr lang="en-US" dirty="0" smtClean="0">
              <a:solidFill>
                <a:srgbClr val="0070C0"/>
              </a:solidFill>
              <a:latin typeface="Algerian" pitchFamily="82" charset="0"/>
            </a:endParaRPr>
          </a:p>
          <a:p>
            <a:pPr>
              <a:buNone/>
            </a:pPr>
            <a:r>
              <a:rPr lang="en-US" sz="2000" dirty="0" smtClean="0">
                <a:solidFill>
                  <a:srgbClr val="002060"/>
                </a:solidFill>
                <a:latin typeface="Times New Roman" pitchFamily="18" charset="0"/>
                <a:cs typeface="Times New Roman" pitchFamily="18" charset="0"/>
              </a:rPr>
              <a:t>(afferent: cell process)                                                  (efferent: cell axons)</a:t>
            </a:r>
          </a:p>
          <a:p>
            <a:pPr>
              <a:buNone/>
            </a:pPr>
            <a:r>
              <a:rPr lang="en-US" sz="2000" dirty="0" smtClean="0">
                <a:solidFill>
                  <a:srgbClr val="002060"/>
                </a:solidFill>
                <a:latin typeface="Times New Roman" pitchFamily="18" charset="0"/>
                <a:cs typeface="Times New Roman" pitchFamily="18" charset="0"/>
              </a:rPr>
              <a:t>                                       </a:t>
            </a:r>
            <a:endParaRPr lang="en-US" dirty="0" smtClean="0"/>
          </a:p>
          <a:p>
            <a:pPr algn="ctr">
              <a:buNone/>
            </a:pPr>
            <a:r>
              <a:rPr lang="en-US" sz="3600" b="1" dirty="0" smtClean="0">
                <a:solidFill>
                  <a:srgbClr val="C00000"/>
                </a:solidFill>
                <a:latin typeface="Algerian" pitchFamily="82" charset="0"/>
              </a:rPr>
              <a:t>Spinal cord</a:t>
            </a:r>
          </a:p>
        </p:txBody>
      </p:sp>
      <p:cxnSp>
        <p:nvCxnSpPr>
          <p:cNvPr id="6" name="Curved Connector 5"/>
          <p:cNvCxnSpPr/>
          <p:nvPr/>
        </p:nvCxnSpPr>
        <p:spPr>
          <a:xfrm rot="5400000">
            <a:off x="5295900" y="3619500"/>
            <a:ext cx="990600" cy="762000"/>
          </a:xfrm>
          <a:prstGeom prst="curved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9" name="Curved Connector 8"/>
          <p:cNvCxnSpPr/>
          <p:nvPr/>
        </p:nvCxnSpPr>
        <p:spPr>
          <a:xfrm rot="16200000" flipV="1">
            <a:off x="3276600" y="1143000"/>
            <a:ext cx="762000" cy="609600"/>
          </a:xfrm>
          <a:prstGeom prst="curved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6" name="Curved Connector 15"/>
          <p:cNvCxnSpPr/>
          <p:nvPr/>
        </p:nvCxnSpPr>
        <p:spPr>
          <a:xfrm rot="16200000" flipH="1">
            <a:off x="2438400" y="3581400"/>
            <a:ext cx="990600" cy="838200"/>
          </a:xfrm>
          <a:prstGeom prst="curved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7" name="Curved Connector 16"/>
          <p:cNvCxnSpPr/>
          <p:nvPr/>
        </p:nvCxnSpPr>
        <p:spPr>
          <a:xfrm rot="5400000" flipH="1" flipV="1">
            <a:off x="2514600" y="2438400"/>
            <a:ext cx="914400" cy="914400"/>
          </a:xfrm>
          <a:prstGeom prst="curved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2" name="Curved Connector 31"/>
          <p:cNvCxnSpPr/>
          <p:nvPr/>
        </p:nvCxnSpPr>
        <p:spPr>
          <a:xfrm rot="5400000" flipH="1" flipV="1">
            <a:off x="5143500" y="1104900"/>
            <a:ext cx="838200" cy="762000"/>
          </a:xfrm>
          <a:prstGeom prst="curved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3" name="Curved Connector 32"/>
          <p:cNvCxnSpPr/>
          <p:nvPr/>
        </p:nvCxnSpPr>
        <p:spPr>
          <a:xfrm rot="16200000" flipV="1">
            <a:off x="5410200" y="2438400"/>
            <a:ext cx="838200" cy="685800"/>
          </a:xfrm>
          <a:prstGeom prst="curved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5715000" cy="1143000"/>
          </a:xfrm>
        </p:spPr>
        <p:txBody>
          <a:bodyPr/>
          <a:lstStyle/>
          <a:p>
            <a:r>
              <a:rPr lang="en-US" b="1" dirty="0" smtClean="0">
                <a:solidFill>
                  <a:srgbClr val="C00000"/>
                </a:solidFill>
                <a:latin typeface="Algerian" pitchFamily="82" charset="0"/>
              </a:rPr>
              <a:t>SPINAL NERVES (OX) </a:t>
            </a:r>
            <a:endParaRPr lang="en-US" b="1" dirty="0">
              <a:solidFill>
                <a:srgbClr val="C00000"/>
              </a:solidFill>
              <a:latin typeface="Algerian" pitchFamily="82" charset="0"/>
            </a:endParaRPr>
          </a:p>
        </p:txBody>
      </p:sp>
      <p:sp>
        <p:nvSpPr>
          <p:cNvPr id="5" name="Content Placeholder 4"/>
          <p:cNvSpPr>
            <a:spLocks noGrp="1"/>
          </p:cNvSpPr>
          <p:nvPr>
            <p:ph idx="1"/>
          </p:nvPr>
        </p:nvSpPr>
        <p:spPr>
          <a:xfrm>
            <a:off x="0" y="1143000"/>
            <a:ext cx="6096000" cy="4525963"/>
          </a:xfrm>
        </p:spPr>
        <p:txBody>
          <a:bodyPr>
            <a:normAutofit/>
          </a:bodyPr>
          <a:lstStyle/>
          <a:p>
            <a:pPr marL="514350" indent="-514350"/>
            <a:r>
              <a:rPr lang="en-US" sz="2800" dirty="0" smtClean="0">
                <a:solidFill>
                  <a:srgbClr val="0070C0"/>
                </a:solidFill>
                <a:latin typeface="Algerian" pitchFamily="82" charset="0"/>
              </a:rPr>
              <a:t>Leave the cord in pairs (37)</a:t>
            </a:r>
          </a:p>
          <a:p>
            <a:pPr marL="514350" indent="-514350">
              <a:buFont typeface="+mj-lt"/>
              <a:buAutoNum type="arabicPeriod"/>
            </a:pPr>
            <a:r>
              <a:rPr lang="en-US" sz="2800" dirty="0" smtClean="0">
                <a:solidFill>
                  <a:srgbClr val="0070C0"/>
                </a:solidFill>
                <a:latin typeface="Algerian" pitchFamily="82" charset="0"/>
              </a:rPr>
              <a:t>Cervical : 8</a:t>
            </a:r>
          </a:p>
          <a:p>
            <a:pPr marL="514350" indent="-514350">
              <a:buFont typeface="+mj-lt"/>
              <a:buAutoNum type="arabicPeriod"/>
            </a:pPr>
            <a:r>
              <a:rPr lang="en-US" sz="2800" dirty="0" smtClean="0">
                <a:solidFill>
                  <a:srgbClr val="0070C0"/>
                </a:solidFill>
                <a:latin typeface="Algerian" pitchFamily="82" charset="0"/>
              </a:rPr>
              <a:t>Thoracic: 13</a:t>
            </a:r>
          </a:p>
          <a:p>
            <a:pPr marL="514350" indent="-514350">
              <a:buFont typeface="+mj-lt"/>
              <a:buAutoNum type="arabicPeriod"/>
            </a:pPr>
            <a:r>
              <a:rPr lang="en-US" sz="2800" dirty="0" smtClean="0">
                <a:solidFill>
                  <a:srgbClr val="0070C0"/>
                </a:solidFill>
                <a:latin typeface="Algerian" pitchFamily="82" charset="0"/>
              </a:rPr>
              <a:t>Lumbar: 6</a:t>
            </a:r>
          </a:p>
          <a:p>
            <a:pPr marL="514350" indent="-514350">
              <a:buFont typeface="+mj-lt"/>
              <a:buAutoNum type="arabicPeriod"/>
            </a:pPr>
            <a:r>
              <a:rPr lang="en-US" sz="2800" dirty="0" smtClean="0">
                <a:solidFill>
                  <a:srgbClr val="0070C0"/>
                </a:solidFill>
                <a:latin typeface="Algerian" pitchFamily="82" charset="0"/>
              </a:rPr>
              <a:t>Sacral: 5</a:t>
            </a:r>
          </a:p>
          <a:p>
            <a:pPr marL="514350" indent="-514350">
              <a:buFont typeface="+mj-lt"/>
              <a:buAutoNum type="arabicPeriod"/>
            </a:pPr>
            <a:r>
              <a:rPr lang="en-US" sz="2800" dirty="0" err="1" smtClean="0">
                <a:solidFill>
                  <a:srgbClr val="0070C0"/>
                </a:solidFill>
                <a:latin typeface="Algerian" pitchFamily="82" charset="0"/>
              </a:rPr>
              <a:t>Coccygeal</a:t>
            </a:r>
            <a:r>
              <a:rPr lang="en-US" sz="2800" dirty="0" smtClean="0">
                <a:solidFill>
                  <a:srgbClr val="0070C0"/>
                </a:solidFill>
                <a:latin typeface="Algerian" pitchFamily="82" charset="0"/>
              </a:rPr>
              <a:t>: 5</a:t>
            </a:r>
          </a:p>
          <a:p>
            <a:pPr marL="514350" indent="-514350"/>
            <a:endParaRPr lang="en-US" sz="2800" dirty="0">
              <a:solidFill>
                <a:srgbClr val="0070C0"/>
              </a:solidFill>
              <a:latin typeface="Algerian" pitchFamily="82" charset="0"/>
            </a:endParaRPr>
          </a:p>
        </p:txBody>
      </p:sp>
      <p:pic>
        <p:nvPicPr>
          <p:cNvPr id="2051" name="Picture 3"/>
          <p:cNvPicPr>
            <a:picLocks noChangeAspect="1" noChangeArrowheads="1"/>
          </p:cNvPicPr>
          <p:nvPr/>
        </p:nvPicPr>
        <p:blipFill>
          <a:blip r:embed="rId2" cstate="print">
            <a:lum bright="10000" contrast="20000"/>
          </a:blip>
          <a:srcRect l="5956" t="3431" r="42930" b="16095"/>
          <a:stretch>
            <a:fillRect/>
          </a:stretch>
        </p:blipFill>
        <p:spPr bwMode="auto">
          <a:xfrm>
            <a:off x="5867400" y="0"/>
            <a:ext cx="338328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60438"/>
          </a:xfrm>
        </p:spPr>
        <p:txBody>
          <a:bodyPr/>
          <a:lstStyle/>
          <a:p>
            <a:r>
              <a:rPr lang="en-US" b="1" dirty="0" smtClean="0">
                <a:solidFill>
                  <a:srgbClr val="C00000"/>
                </a:solidFill>
                <a:latin typeface="Algerian" pitchFamily="82" charset="0"/>
              </a:rPr>
              <a:t>Brachial plexus</a:t>
            </a:r>
            <a:endParaRPr lang="en-US" b="1" dirty="0">
              <a:solidFill>
                <a:srgbClr val="C00000"/>
              </a:solidFill>
              <a:latin typeface="Algerian" pitchFamily="82" charset="0"/>
            </a:endParaRPr>
          </a:p>
        </p:txBody>
      </p:sp>
      <p:pic>
        <p:nvPicPr>
          <p:cNvPr id="3074" name="Picture 2"/>
          <p:cNvPicPr>
            <a:picLocks noGrp="1" noChangeAspect="1" noChangeArrowheads="1"/>
          </p:cNvPicPr>
          <p:nvPr>
            <p:ph idx="1"/>
          </p:nvPr>
        </p:nvPicPr>
        <p:blipFill>
          <a:blip r:embed="rId2" cstate="print">
            <a:lum bright="30000" contrast="40000"/>
          </a:blip>
          <a:srcRect l="10856" t="13469" r="29733"/>
          <a:stretch>
            <a:fillRect/>
          </a:stretch>
        </p:blipFill>
        <p:spPr bwMode="auto">
          <a:xfrm>
            <a:off x="609599" y="914400"/>
            <a:ext cx="7681843" cy="5638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b="39081"/>
          <a:stretch>
            <a:fillRect/>
          </a:stretch>
        </p:blipFill>
        <p:spPr bwMode="auto">
          <a:xfrm>
            <a:off x="207988" y="0"/>
            <a:ext cx="8882610" cy="5562600"/>
          </a:xfrm>
          <a:prstGeom prst="rect">
            <a:avLst/>
          </a:prstGeom>
          <a:noFill/>
          <a:ln w="9525">
            <a:noFill/>
            <a:miter lim="800000"/>
            <a:headEnd/>
            <a:tailEnd/>
          </a:ln>
          <a:effectLst/>
        </p:spPr>
      </p:pic>
      <p:pic>
        <p:nvPicPr>
          <p:cNvPr id="4" name="Picture 2"/>
          <p:cNvPicPr>
            <a:picLocks noChangeAspect="1" noChangeArrowheads="1"/>
          </p:cNvPicPr>
          <p:nvPr/>
        </p:nvPicPr>
        <p:blipFill>
          <a:blip r:embed="rId2"/>
          <a:srcRect t="83908"/>
          <a:stretch>
            <a:fillRect/>
          </a:stretch>
        </p:blipFill>
        <p:spPr bwMode="auto">
          <a:xfrm>
            <a:off x="207988" y="5562600"/>
            <a:ext cx="8882610" cy="1066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52400" y="609600"/>
          <a:ext cx="8736306" cy="3108960"/>
        </p:xfrm>
        <a:graphic>
          <a:graphicData uri="http://schemas.openxmlformats.org/drawingml/2006/table">
            <a:tbl>
              <a:tblPr/>
              <a:tblGrid>
                <a:gridCol w="1524000"/>
                <a:gridCol w="1066800"/>
                <a:gridCol w="4648200"/>
                <a:gridCol w="1497306"/>
              </a:tblGrid>
              <a:tr h="304800">
                <a:tc>
                  <a:txBody>
                    <a:bodyPr/>
                    <a:lstStyle/>
                    <a:p>
                      <a:pPr marL="0" marR="0" algn="ctr">
                        <a:lnSpc>
                          <a:spcPct val="115000"/>
                        </a:lnSpc>
                        <a:spcBef>
                          <a:spcPts val="0"/>
                        </a:spcBef>
                        <a:spcAft>
                          <a:spcPts val="0"/>
                        </a:spcAft>
                      </a:pPr>
                      <a:r>
                        <a:rPr lang="en-US" sz="1400" b="1" dirty="0">
                          <a:latin typeface="Times New Roman"/>
                          <a:ea typeface="Times New Roman"/>
                          <a:cs typeface="Mangal"/>
                        </a:rPr>
                        <a:t>NANE OF NERVE</a:t>
                      </a:r>
                      <a:endParaRPr lang="en-US" sz="1400" b="1" dirty="0">
                        <a:latin typeface="Calibri"/>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a:latin typeface="Times New Roman"/>
                          <a:ea typeface="Times New Roman"/>
                          <a:cs typeface="Mangal"/>
                        </a:rPr>
                        <a:t>ORIGIN</a:t>
                      </a:r>
                      <a:endParaRPr lang="en-US" sz="1400" b="1">
                        <a:latin typeface="Calibri"/>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latin typeface="Times New Roman"/>
                          <a:ea typeface="Times New Roman"/>
                          <a:cs typeface="Mangal"/>
                        </a:rPr>
                        <a:t>COURSE</a:t>
                      </a:r>
                      <a:endParaRPr lang="en-US" sz="1400" b="1" dirty="0">
                        <a:latin typeface="Calibri"/>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latin typeface="Times New Roman"/>
                          <a:ea typeface="Times New Roman"/>
                          <a:cs typeface="Mangal"/>
                        </a:rPr>
                        <a:t>DISTRIBUTION</a:t>
                      </a:r>
                      <a:endParaRPr lang="en-US" sz="1400" b="1" dirty="0">
                        <a:latin typeface="Calibri"/>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7293">
                <a:tc>
                  <a:txBody>
                    <a:bodyPr/>
                    <a:lstStyle/>
                    <a:p>
                      <a:pPr marL="0" marR="0" algn="just">
                        <a:lnSpc>
                          <a:spcPct val="115000"/>
                        </a:lnSpc>
                        <a:spcBef>
                          <a:spcPts val="0"/>
                        </a:spcBef>
                        <a:spcAft>
                          <a:spcPts val="0"/>
                        </a:spcAft>
                      </a:pPr>
                      <a:r>
                        <a:rPr lang="en-US" sz="2000" dirty="0" err="1">
                          <a:latin typeface="Times New Roman"/>
                          <a:ea typeface="Times New Roman"/>
                          <a:cs typeface="Mangal"/>
                        </a:rPr>
                        <a:t>Suprascapular</a:t>
                      </a:r>
                      <a:endParaRPr lang="en-US" sz="2000" dirty="0">
                        <a:latin typeface="Calibri"/>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2000" dirty="0" err="1">
                          <a:latin typeface="Times New Roman"/>
                          <a:ea typeface="Times New Roman"/>
                          <a:cs typeface="Mangal"/>
                        </a:rPr>
                        <a:t>Anaterior</a:t>
                      </a:r>
                      <a:r>
                        <a:rPr lang="en-US" sz="2000" dirty="0">
                          <a:latin typeface="Times New Roman"/>
                          <a:ea typeface="Times New Roman"/>
                          <a:cs typeface="Mangal"/>
                        </a:rPr>
                        <a:t> band</a:t>
                      </a:r>
                      <a:endParaRPr lang="en-US" sz="2000" dirty="0">
                        <a:latin typeface="Calibri"/>
                        <a:ea typeface="Times New Roman"/>
                        <a:cs typeface="Mangal"/>
                      </a:endParaRPr>
                    </a:p>
                    <a:p>
                      <a:pPr marL="0" marR="0" algn="just">
                        <a:lnSpc>
                          <a:spcPct val="115000"/>
                        </a:lnSpc>
                        <a:spcBef>
                          <a:spcPts val="0"/>
                        </a:spcBef>
                        <a:spcAft>
                          <a:spcPts val="0"/>
                        </a:spcAft>
                      </a:pPr>
                      <a:r>
                        <a:rPr lang="en-US" sz="2000" dirty="0">
                          <a:latin typeface="Times New Roman"/>
                          <a:ea typeface="Times New Roman"/>
                          <a:cs typeface="Mangal"/>
                        </a:rPr>
                        <a:t> 6C+7C</a:t>
                      </a:r>
                      <a:endParaRPr lang="en-US" sz="2000" dirty="0">
                        <a:latin typeface="Calibri"/>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2000" dirty="0">
                          <a:latin typeface="Times New Roman"/>
                          <a:ea typeface="Times New Roman"/>
                          <a:cs typeface="Mangal"/>
                        </a:rPr>
                        <a:t>Passes forward on medial aspect of scapula and disappears between </a:t>
                      </a:r>
                      <a:r>
                        <a:rPr lang="en-US" sz="2000" dirty="0" err="1">
                          <a:latin typeface="Times New Roman"/>
                          <a:ea typeface="Times New Roman"/>
                          <a:cs typeface="Mangal"/>
                        </a:rPr>
                        <a:t>subscapularis</a:t>
                      </a:r>
                      <a:r>
                        <a:rPr lang="en-US" sz="2000" dirty="0">
                          <a:latin typeface="Times New Roman"/>
                          <a:ea typeface="Times New Roman"/>
                          <a:cs typeface="Mangal"/>
                        </a:rPr>
                        <a:t> and </a:t>
                      </a:r>
                      <a:r>
                        <a:rPr lang="en-US" sz="2000" dirty="0" err="1">
                          <a:latin typeface="Times New Roman"/>
                          <a:ea typeface="Times New Roman"/>
                          <a:cs typeface="Mangal"/>
                        </a:rPr>
                        <a:t>supraspinatus</a:t>
                      </a:r>
                      <a:r>
                        <a:rPr lang="en-US" sz="2000" dirty="0">
                          <a:latin typeface="Times New Roman"/>
                          <a:ea typeface="Times New Roman"/>
                          <a:cs typeface="Mangal"/>
                        </a:rPr>
                        <a:t>, then crosses anterior border of scapula and turns backwards and enters the </a:t>
                      </a:r>
                      <a:r>
                        <a:rPr lang="en-US" sz="2000" dirty="0" err="1">
                          <a:latin typeface="Times New Roman"/>
                          <a:ea typeface="Times New Roman"/>
                          <a:cs typeface="Mangal"/>
                        </a:rPr>
                        <a:t>infraspinatus</a:t>
                      </a:r>
                      <a:r>
                        <a:rPr lang="en-US" sz="2000" dirty="0">
                          <a:latin typeface="Times New Roman"/>
                          <a:ea typeface="Times New Roman"/>
                          <a:cs typeface="Mangal"/>
                        </a:rPr>
                        <a:t> muscle.</a:t>
                      </a:r>
                      <a:endParaRPr lang="en-US" sz="2000" dirty="0">
                        <a:latin typeface="Calibri"/>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2000" dirty="0">
                          <a:latin typeface="Times New Roman"/>
                          <a:ea typeface="Times New Roman"/>
                          <a:cs typeface="Mangal"/>
                        </a:rPr>
                        <a:t>Supra &amp; infra </a:t>
                      </a:r>
                      <a:r>
                        <a:rPr lang="en-US" sz="2000" dirty="0" err="1">
                          <a:latin typeface="Times New Roman"/>
                          <a:ea typeface="Times New Roman"/>
                          <a:cs typeface="Mangal"/>
                        </a:rPr>
                        <a:t>spinatus</a:t>
                      </a:r>
                      <a:r>
                        <a:rPr lang="en-US" sz="2000" dirty="0">
                          <a:latin typeface="Times New Roman"/>
                          <a:ea typeface="Times New Roman"/>
                          <a:cs typeface="Mangal"/>
                        </a:rPr>
                        <a:t> muscles</a:t>
                      </a:r>
                      <a:endParaRPr lang="en-US" sz="2000" dirty="0">
                        <a:latin typeface="Calibri"/>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4862">
                <a:tc>
                  <a:txBody>
                    <a:bodyPr/>
                    <a:lstStyle/>
                    <a:p>
                      <a:pPr marL="0" marR="0" algn="just">
                        <a:lnSpc>
                          <a:spcPct val="115000"/>
                        </a:lnSpc>
                        <a:spcBef>
                          <a:spcPts val="0"/>
                        </a:spcBef>
                        <a:spcAft>
                          <a:spcPts val="0"/>
                        </a:spcAft>
                      </a:pPr>
                      <a:r>
                        <a:rPr lang="en-US" sz="2000" dirty="0" err="1">
                          <a:latin typeface="Times New Roman"/>
                          <a:ea typeface="Times New Roman"/>
                          <a:cs typeface="Mangal"/>
                        </a:rPr>
                        <a:t>Subscapular</a:t>
                      </a:r>
                      <a:r>
                        <a:rPr lang="en-US" sz="2000" dirty="0">
                          <a:latin typeface="Times New Roman"/>
                          <a:ea typeface="Times New Roman"/>
                          <a:cs typeface="Mangal"/>
                        </a:rPr>
                        <a:t> </a:t>
                      </a:r>
                      <a:endParaRPr lang="en-US" sz="2000" dirty="0">
                        <a:latin typeface="Calibri"/>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2000" dirty="0" err="1">
                          <a:latin typeface="Times New Roman"/>
                          <a:ea typeface="Times New Roman"/>
                          <a:cs typeface="Mangal"/>
                        </a:rPr>
                        <a:t>Anaterior</a:t>
                      </a:r>
                      <a:r>
                        <a:rPr lang="en-US" sz="2000" dirty="0">
                          <a:latin typeface="Times New Roman"/>
                          <a:ea typeface="Times New Roman"/>
                          <a:cs typeface="Mangal"/>
                        </a:rPr>
                        <a:t> band 6C+7C</a:t>
                      </a:r>
                      <a:endParaRPr lang="en-US" sz="2000" dirty="0">
                        <a:latin typeface="Calibri"/>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2000" dirty="0">
                          <a:latin typeface="Times New Roman"/>
                          <a:ea typeface="Times New Roman"/>
                          <a:cs typeface="Mangal"/>
                        </a:rPr>
                        <a:t>Its two branches enter the medial surface of </a:t>
                      </a:r>
                      <a:r>
                        <a:rPr lang="en-US" sz="2000" dirty="0" err="1">
                          <a:latin typeface="Times New Roman"/>
                          <a:ea typeface="Times New Roman"/>
                          <a:cs typeface="Mangal"/>
                        </a:rPr>
                        <a:t>subscapularis</a:t>
                      </a:r>
                      <a:r>
                        <a:rPr lang="en-US" sz="2000" dirty="0">
                          <a:latin typeface="Times New Roman"/>
                          <a:ea typeface="Times New Roman"/>
                          <a:cs typeface="Mangal"/>
                        </a:rPr>
                        <a:t> muscle</a:t>
                      </a:r>
                      <a:endParaRPr lang="en-US" sz="2000" dirty="0">
                        <a:latin typeface="Calibri"/>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2000" dirty="0" err="1">
                          <a:latin typeface="Times New Roman"/>
                          <a:ea typeface="Times New Roman"/>
                          <a:cs typeface="Mangal"/>
                        </a:rPr>
                        <a:t>Subscapularis</a:t>
                      </a:r>
                      <a:r>
                        <a:rPr lang="en-US" sz="2000" dirty="0">
                          <a:latin typeface="Times New Roman"/>
                          <a:ea typeface="Times New Roman"/>
                          <a:cs typeface="Mangal"/>
                        </a:rPr>
                        <a:t> muscle</a:t>
                      </a:r>
                      <a:endParaRPr lang="en-US" sz="2000" dirty="0">
                        <a:latin typeface="Calibri"/>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9937" name="Rectangle 1"/>
          <p:cNvSpPr>
            <a:spLocks noChangeArrowheads="1"/>
          </p:cNvSpPr>
          <p:nvPr/>
        </p:nvSpPr>
        <p:spPr bwMode="auto">
          <a:xfrm>
            <a:off x="304800" y="4114800"/>
            <a:ext cx="8458200" cy="1631216"/>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42900"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Suprascapular</a:t>
            </a: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Nerve Paralysis- Shoulder Sweeny/Shoulder Slip:</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34290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It occurs due to injury in </a:t>
            </a:r>
            <a:r>
              <a:rPr kumimoji="0" lang="en-US"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suprascapular</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nerve resulting in atrophy of </a:t>
            </a:r>
            <a:r>
              <a:rPr kumimoji="0" lang="en-US"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supraspinatus</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and </a:t>
            </a:r>
            <a:r>
              <a:rPr kumimoji="0" lang="en-US"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infraspinatus</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muscles. It results in instability to weight bearing on shoulder. To treat the condition surgically decompression of </a:t>
            </a:r>
            <a:r>
              <a:rPr kumimoji="0" lang="en-US"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suprascapular</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nerve is required.</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04801" y="228600"/>
          <a:ext cx="8686798" cy="4556760"/>
        </p:xfrm>
        <a:graphic>
          <a:graphicData uri="http://schemas.openxmlformats.org/drawingml/2006/table">
            <a:tbl>
              <a:tblPr/>
              <a:tblGrid>
                <a:gridCol w="76199"/>
                <a:gridCol w="762000"/>
                <a:gridCol w="1143000"/>
                <a:gridCol w="5257800"/>
                <a:gridCol w="1447799"/>
              </a:tblGrid>
              <a:tr h="4267200">
                <a:tc>
                  <a:txBody>
                    <a:bodyPr/>
                    <a:lstStyle/>
                    <a:p>
                      <a:pPr marL="342900" marR="0" lvl="0" indent="-342900" algn="just">
                        <a:lnSpc>
                          <a:spcPct val="115000"/>
                        </a:lnSpc>
                        <a:spcBef>
                          <a:spcPts val="0"/>
                        </a:spcBef>
                        <a:spcAft>
                          <a:spcPts val="0"/>
                        </a:spcAft>
                        <a:buFont typeface="+mj-lt"/>
                        <a:buNone/>
                        <a:tabLst>
                          <a:tab pos="114300" algn="l"/>
                        </a:tabLst>
                      </a:pPr>
                      <a:endParaRPr lang="en-US" sz="2000" dirty="0">
                        <a:latin typeface="Times New Roman"/>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2000" dirty="0">
                          <a:latin typeface="Times New Roman"/>
                          <a:ea typeface="Times New Roman"/>
                          <a:cs typeface="Mangal"/>
                        </a:rPr>
                        <a:t>Radial </a:t>
                      </a:r>
                      <a:endParaRPr lang="en-US" sz="2000" dirty="0">
                        <a:latin typeface="Calibri"/>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2000">
                          <a:latin typeface="Times New Roman"/>
                          <a:ea typeface="Times New Roman"/>
                          <a:cs typeface="Mangal"/>
                        </a:rPr>
                        <a:t>Posterior part 7C+8C+1T</a:t>
                      </a:r>
                      <a:endParaRPr lang="en-US" sz="2000">
                        <a:latin typeface="Calibri"/>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2000" dirty="0">
                          <a:latin typeface="Times New Roman"/>
                          <a:ea typeface="Times New Roman"/>
                          <a:cs typeface="Mangal"/>
                        </a:rPr>
                        <a:t>Passes downward lateral to </a:t>
                      </a:r>
                      <a:r>
                        <a:rPr lang="en-US" sz="2000" dirty="0" err="1">
                          <a:latin typeface="Times New Roman"/>
                          <a:ea typeface="Times New Roman"/>
                          <a:cs typeface="Mangal"/>
                        </a:rPr>
                        <a:t>subscapular</a:t>
                      </a:r>
                      <a:r>
                        <a:rPr lang="en-US" sz="2000" dirty="0">
                          <a:latin typeface="Times New Roman"/>
                          <a:ea typeface="Times New Roman"/>
                          <a:cs typeface="Mangal"/>
                        </a:rPr>
                        <a:t> vein and </a:t>
                      </a:r>
                      <a:r>
                        <a:rPr lang="en-US" sz="2000" dirty="0" err="1">
                          <a:latin typeface="Times New Roman"/>
                          <a:ea typeface="Times New Roman"/>
                          <a:cs typeface="Mangal"/>
                        </a:rPr>
                        <a:t>thoracodorsal</a:t>
                      </a:r>
                      <a:r>
                        <a:rPr lang="en-US" sz="2000" dirty="0">
                          <a:latin typeface="Times New Roman"/>
                          <a:ea typeface="Times New Roman"/>
                          <a:cs typeface="Mangal"/>
                        </a:rPr>
                        <a:t> vessel and nerve and disappears between triceps </a:t>
                      </a:r>
                      <a:r>
                        <a:rPr lang="en-US" sz="2000" dirty="0" err="1">
                          <a:latin typeface="Times New Roman"/>
                          <a:ea typeface="Times New Roman"/>
                          <a:cs typeface="Mangal"/>
                        </a:rPr>
                        <a:t>brachi</a:t>
                      </a:r>
                      <a:r>
                        <a:rPr lang="en-US" sz="2000" dirty="0">
                          <a:latin typeface="Times New Roman"/>
                          <a:ea typeface="Times New Roman"/>
                          <a:cs typeface="Mangal"/>
                        </a:rPr>
                        <a:t> muscle and </a:t>
                      </a:r>
                      <a:r>
                        <a:rPr lang="en-US" sz="2000" dirty="0" err="1">
                          <a:latin typeface="Times New Roman"/>
                          <a:ea typeface="Times New Roman"/>
                          <a:cs typeface="Mangal"/>
                        </a:rPr>
                        <a:t>humerus</a:t>
                      </a:r>
                      <a:r>
                        <a:rPr lang="en-US" sz="2000" dirty="0">
                          <a:latin typeface="Times New Roman"/>
                          <a:ea typeface="Times New Roman"/>
                          <a:cs typeface="Mangal"/>
                        </a:rPr>
                        <a:t>. Then continues downward between long head of triceps and </a:t>
                      </a:r>
                      <a:r>
                        <a:rPr lang="en-US" sz="2000" dirty="0" err="1">
                          <a:latin typeface="Times New Roman"/>
                          <a:ea typeface="Times New Roman"/>
                          <a:cs typeface="Mangal"/>
                        </a:rPr>
                        <a:t>brachialis</a:t>
                      </a:r>
                      <a:r>
                        <a:rPr lang="en-US" sz="2000" dirty="0">
                          <a:latin typeface="Times New Roman"/>
                          <a:ea typeface="Times New Roman"/>
                          <a:cs typeface="Mangal"/>
                        </a:rPr>
                        <a:t> muscle near the upper part of lateral </a:t>
                      </a:r>
                      <a:r>
                        <a:rPr lang="en-US" sz="2000" dirty="0" err="1">
                          <a:latin typeface="Times New Roman"/>
                          <a:ea typeface="Times New Roman"/>
                          <a:cs typeface="Mangal"/>
                        </a:rPr>
                        <a:t>supracondyloid</a:t>
                      </a:r>
                      <a:r>
                        <a:rPr lang="en-US" sz="2000" dirty="0">
                          <a:latin typeface="Times New Roman"/>
                          <a:ea typeface="Times New Roman"/>
                          <a:cs typeface="Mangal"/>
                        </a:rPr>
                        <a:t> crest. It is accompanied by muscular branch of </a:t>
                      </a:r>
                      <a:r>
                        <a:rPr lang="en-US" sz="2000" dirty="0" err="1">
                          <a:latin typeface="Times New Roman"/>
                          <a:ea typeface="Times New Roman"/>
                          <a:cs typeface="Mangal"/>
                        </a:rPr>
                        <a:t>subscapular</a:t>
                      </a:r>
                      <a:r>
                        <a:rPr lang="en-US" sz="2000" dirty="0">
                          <a:latin typeface="Times New Roman"/>
                          <a:ea typeface="Times New Roman"/>
                          <a:cs typeface="Mangal"/>
                        </a:rPr>
                        <a:t> artery. A large </a:t>
                      </a:r>
                      <a:r>
                        <a:rPr lang="en-US" sz="2000" dirty="0" err="1">
                          <a:latin typeface="Times New Roman"/>
                          <a:ea typeface="Times New Roman"/>
                          <a:cs typeface="Mangal"/>
                        </a:rPr>
                        <a:t>cutaneous</a:t>
                      </a:r>
                      <a:r>
                        <a:rPr lang="en-US" sz="2000" dirty="0">
                          <a:latin typeface="Times New Roman"/>
                          <a:ea typeface="Times New Roman"/>
                          <a:cs typeface="Mangal"/>
                        </a:rPr>
                        <a:t> branch crosses the </a:t>
                      </a:r>
                      <a:r>
                        <a:rPr lang="en-US" sz="2000" dirty="0" err="1">
                          <a:latin typeface="Times New Roman"/>
                          <a:ea typeface="Times New Roman"/>
                          <a:cs typeface="Mangal"/>
                        </a:rPr>
                        <a:t>brachialis</a:t>
                      </a:r>
                      <a:r>
                        <a:rPr lang="en-US" sz="2000" dirty="0">
                          <a:latin typeface="Times New Roman"/>
                          <a:ea typeface="Times New Roman"/>
                          <a:cs typeface="Mangal"/>
                        </a:rPr>
                        <a:t> muscle adjacent to the origin of extensor </a:t>
                      </a:r>
                      <a:r>
                        <a:rPr lang="en-US" sz="2000" dirty="0" err="1">
                          <a:latin typeface="Times New Roman"/>
                          <a:ea typeface="Times New Roman"/>
                          <a:cs typeface="Mangal"/>
                        </a:rPr>
                        <a:t>carpi</a:t>
                      </a:r>
                      <a:r>
                        <a:rPr lang="en-US" sz="2000" dirty="0">
                          <a:latin typeface="Times New Roman"/>
                          <a:ea typeface="Times New Roman"/>
                          <a:cs typeface="Mangal"/>
                        </a:rPr>
                        <a:t> </a:t>
                      </a:r>
                      <a:r>
                        <a:rPr lang="en-US" sz="2000" dirty="0" err="1">
                          <a:latin typeface="Times New Roman"/>
                          <a:ea typeface="Times New Roman"/>
                          <a:cs typeface="Mangal"/>
                        </a:rPr>
                        <a:t>radialis</a:t>
                      </a:r>
                      <a:r>
                        <a:rPr lang="en-US" sz="2000" dirty="0">
                          <a:latin typeface="Times New Roman"/>
                          <a:ea typeface="Times New Roman"/>
                          <a:cs typeface="Mangal"/>
                        </a:rPr>
                        <a:t> and under the lateral head of triceps</a:t>
                      </a:r>
                      <a:r>
                        <a:rPr lang="en-US" sz="2000" dirty="0" smtClean="0">
                          <a:latin typeface="Times New Roman"/>
                          <a:ea typeface="Times New Roman"/>
                          <a:cs typeface="Mangal"/>
                        </a:rPr>
                        <a:t>. It descends </a:t>
                      </a:r>
                      <a:r>
                        <a:rPr lang="en-US" sz="2000" dirty="0">
                          <a:latin typeface="Times New Roman"/>
                          <a:ea typeface="Times New Roman"/>
                          <a:cs typeface="Mangal"/>
                        </a:rPr>
                        <a:t>under the deep fascia on dorsal surface of forearm and crosses the </a:t>
                      </a:r>
                      <a:r>
                        <a:rPr lang="en-US" sz="2000" dirty="0" err="1">
                          <a:latin typeface="Times New Roman"/>
                          <a:ea typeface="Times New Roman"/>
                          <a:cs typeface="Mangal"/>
                        </a:rPr>
                        <a:t>carpus</a:t>
                      </a:r>
                      <a:r>
                        <a:rPr lang="en-US" sz="2000" dirty="0">
                          <a:latin typeface="Times New Roman"/>
                          <a:ea typeface="Times New Roman"/>
                          <a:cs typeface="Mangal"/>
                        </a:rPr>
                        <a:t> and metacarpus. Above the fetlock it divides in to three dorsal digital nerves.</a:t>
                      </a:r>
                      <a:endParaRPr lang="en-US" sz="2000" dirty="0">
                        <a:latin typeface="Calibri"/>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2000" dirty="0">
                          <a:latin typeface="Times New Roman"/>
                          <a:ea typeface="Times New Roman"/>
                          <a:cs typeface="Mangal"/>
                        </a:rPr>
                        <a:t>Triceps </a:t>
                      </a:r>
                      <a:r>
                        <a:rPr lang="en-US" sz="2000" dirty="0" err="1">
                          <a:latin typeface="Times New Roman"/>
                          <a:ea typeface="Times New Roman"/>
                          <a:cs typeface="Mangal"/>
                        </a:rPr>
                        <a:t>brachi</a:t>
                      </a:r>
                      <a:r>
                        <a:rPr lang="en-US" sz="2000" dirty="0">
                          <a:latin typeface="Times New Roman"/>
                          <a:ea typeface="Times New Roman"/>
                          <a:cs typeface="Mangal"/>
                        </a:rPr>
                        <a:t>, </a:t>
                      </a:r>
                      <a:r>
                        <a:rPr lang="en-US" sz="2000" dirty="0" err="1">
                          <a:latin typeface="Times New Roman"/>
                          <a:ea typeface="Times New Roman"/>
                          <a:cs typeface="Mangal"/>
                        </a:rPr>
                        <a:t>anconeus</a:t>
                      </a:r>
                      <a:r>
                        <a:rPr lang="en-US" sz="2000" dirty="0">
                          <a:latin typeface="Times New Roman"/>
                          <a:ea typeface="Times New Roman"/>
                          <a:cs typeface="Mangal"/>
                        </a:rPr>
                        <a:t>, </a:t>
                      </a:r>
                      <a:r>
                        <a:rPr lang="en-US" sz="2000" dirty="0" err="1">
                          <a:latin typeface="Times New Roman"/>
                          <a:ea typeface="Times New Roman"/>
                          <a:cs typeface="Mangal"/>
                        </a:rPr>
                        <a:t>brachialis</a:t>
                      </a:r>
                      <a:r>
                        <a:rPr lang="en-US" sz="2000" dirty="0">
                          <a:latin typeface="Times New Roman"/>
                          <a:ea typeface="Times New Roman"/>
                          <a:cs typeface="Mangal"/>
                        </a:rPr>
                        <a:t> extensor muscles of </a:t>
                      </a:r>
                      <a:r>
                        <a:rPr lang="en-US" sz="2000" dirty="0" err="1">
                          <a:latin typeface="Times New Roman"/>
                          <a:ea typeface="Times New Roman"/>
                          <a:cs typeface="Mangal"/>
                        </a:rPr>
                        <a:t>carpus</a:t>
                      </a:r>
                      <a:r>
                        <a:rPr lang="en-US" sz="2000" dirty="0">
                          <a:latin typeface="Times New Roman"/>
                          <a:ea typeface="Times New Roman"/>
                          <a:cs typeface="Mangal"/>
                        </a:rPr>
                        <a:t> and digits, </a:t>
                      </a:r>
                      <a:r>
                        <a:rPr lang="en-US" sz="2000" dirty="0" err="1">
                          <a:latin typeface="Times New Roman"/>
                          <a:ea typeface="Times New Roman"/>
                          <a:cs typeface="Mangal"/>
                        </a:rPr>
                        <a:t>ulnaris</a:t>
                      </a:r>
                      <a:r>
                        <a:rPr lang="en-US" sz="2000" dirty="0">
                          <a:latin typeface="Times New Roman"/>
                          <a:ea typeface="Times New Roman"/>
                          <a:cs typeface="Mangal"/>
                        </a:rPr>
                        <a:t> </a:t>
                      </a:r>
                      <a:r>
                        <a:rPr lang="en-US" sz="2000" dirty="0" err="1">
                          <a:latin typeface="Times New Roman"/>
                          <a:ea typeface="Times New Roman"/>
                          <a:cs typeface="Mangal"/>
                        </a:rPr>
                        <a:t>lateralis</a:t>
                      </a:r>
                      <a:endParaRPr lang="en-US" sz="2000" dirty="0">
                        <a:latin typeface="Calibri"/>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8369" name="Rectangle 1"/>
          <p:cNvSpPr>
            <a:spLocks noChangeArrowheads="1"/>
          </p:cNvSpPr>
          <p:nvPr/>
        </p:nvSpPr>
        <p:spPr bwMode="auto">
          <a:xfrm>
            <a:off x="228600" y="5105400"/>
            <a:ext cx="8458200" cy="1477328"/>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Radial Nerve Paralysis or Dropped elbow:</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It is thickest nerve of brachial plexus, innervating AII the extensor muscles of forelimb and </a:t>
            </a:r>
            <a:r>
              <a:rPr kumimoji="0" lang="en-US"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ulnaris</a:t>
            </a:r>
            <a:r>
              <a:rPr kumimoji="0" lang="en-US"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lateralis</a:t>
            </a:r>
            <a:r>
              <a:rPr kumimoji="0" lang="en-US"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(flexor). The condition caused due to trauma to the nerve by any reason. In this condition elbow seems dropped. For treating the condition the nerve stimulation by physical medicine is recommended.</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446838"/>
            <a:ext cx="8229600" cy="334962"/>
          </a:xfrm>
        </p:spPr>
        <p:txBody>
          <a:bodyPr>
            <a:noAutofit/>
          </a:bodyPr>
          <a:lstStyle/>
          <a:p>
            <a:r>
              <a:rPr lang="en-GB" sz="2400" b="1" dirty="0" smtClean="0">
                <a:solidFill>
                  <a:srgbClr val="C00000"/>
                </a:solidFill>
              </a:rPr>
              <a:t>Muscles of Extensor group of fore limb</a:t>
            </a:r>
            <a:endParaRPr lang="en-GB" sz="2400" b="1" dirty="0">
              <a:solidFill>
                <a:srgbClr val="C00000"/>
              </a:solidFill>
            </a:endParaRPr>
          </a:p>
        </p:txBody>
      </p:sp>
      <p:pic>
        <p:nvPicPr>
          <p:cNvPr id="2051" name="Picture 3" descr="D:\study\myology\myology basic file\fore ext. flex\DSCN1755.JPG"/>
          <p:cNvPicPr>
            <a:picLocks noGrp="1" noChangeAspect="1" noChangeArrowheads="1"/>
          </p:cNvPicPr>
          <p:nvPr>
            <p:ph idx="1"/>
          </p:nvPr>
        </p:nvPicPr>
        <p:blipFill>
          <a:blip r:embed="rId2" cstate="print"/>
          <a:srcRect t="13469" b="15819"/>
          <a:stretch>
            <a:fillRect/>
          </a:stretch>
        </p:blipFill>
        <p:spPr bwMode="auto">
          <a:xfrm rot="16200000">
            <a:off x="1707091" y="1874309"/>
            <a:ext cx="6034617" cy="3200399"/>
          </a:xfrm>
          <a:prstGeom prst="rect">
            <a:avLst/>
          </a:prstGeom>
          <a:noFill/>
        </p:spPr>
      </p:pic>
      <p:cxnSp>
        <p:nvCxnSpPr>
          <p:cNvPr id="4" name="Straight Connector 3"/>
          <p:cNvCxnSpPr/>
          <p:nvPr/>
        </p:nvCxnSpPr>
        <p:spPr>
          <a:xfrm>
            <a:off x="2590800" y="3048000"/>
            <a:ext cx="1600200" cy="158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990600" y="2875002"/>
            <a:ext cx="1612942" cy="553998"/>
          </a:xfrm>
          <a:prstGeom prst="rect">
            <a:avLst/>
          </a:prstGeom>
          <a:noFill/>
        </p:spPr>
        <p:txBody>
          <a:bodyPr wrap="none" rtlCol="0">
            <a:spAutoFit/>
          </a:bodyPr>
          <a:lstStyle/>
          <a:p>
            <a:r>
              <a:rPr lang="en-GB" sz="1200" dirty="0" smtClean="0">
                <a:latin typeface="Times New Roman" pitchFamily="18" charset="0"/>
                <a:cs typeface="Times New Roman" pitchFamily="18" charset="0"/>
              </a:rPr>
              <a:t>Extensor </a:t>
            </a:r>
            <a:r>
              <a:rPr lang="en-GB" sz="1200" dirty="0" err="1" smtClean="0">
                <a:latin typeface="Times New Roman" pitchFamily="18" charset="0"/>
                <a:cs typeface="Times New Roman" pitchFamily="18" charset="0"/>
              </a:rPr>
              <a:t>carpi</a:t>
            </a:r>
            <a:r>
              <a:rPr lang="en-GB" sz="1200" dirty="0" smtClean="0">
                <a:latin typeface="Times New Roman" pitchFamily="18" charset="0"/>
                <a:cs typeface="Times New Roman" pitchFamily="18" charset="0"/>
              </a:rPr>
              <a:t> </a:t>
            </a:r>
            <a:r>
              <a:rPr lang="en-GB" sz="1200" dirty="0" err="1" smtClean="0">
                <a:latin typeface="Times New Roman" pitchFamily="18" charset="0"/>
                <a:cs typeface="Times New Roman" pitchFamily="18" charset="0"/>
              </a:rPr>
              <a:t>radialis</a:t>
            </a:r>
            <a:r>
              <a:rPr lang="en-GB" sz="1200" dirty="0" smtClean="0">
                <a:latin typeface="Times New Roman" pitchFamily="18" charset="0"/>
                <a:cs typeface="Times New Roman" pitchFamily="18" charset="0"/>
              </a:rPr>
              <a:t> </a:t>
            </a:r>
            <a:endParaRPr lang="en-GB" sz="1200" dirty="0" smtClean="0"/>
          </a:p>
          <a:p>
            <a:endParaRPr lang="en-GB" dirty="0"/>
          </a:p>
        </p:txBody>
      </p:sp>
      <p:cxnSp>
        <p:nvCxnSpPr>
          <p:cNvPr id="7" name="Straight Connector 6"/>
          <p:cNvCxnSpPr/>
          <p:nvPr/>
        </p:nvCxnSpPr>
        <p:spPr>
          <a:xfrm>
            <a:off x="2590800" y="4418012"/>
            <a:ext cx="1752600" cy="158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334000" y="2971800"/>
            <a:ext cx="1600200" cy="158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029200" y="3505200"/>
            <a:ext cx="1828800" cy="158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800600" y="4038600"/>
            <a:ext cx="2057400" cy="158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667000" y="3886200"/>
            <a:ext cx="1828800" cy="158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78717" y="4246602"/>
            <a:ext cx="1688283" cy="553998"/>
          </a:xfrm>
          <a:prstGeom prst="rect">
            <a:avLst/>
          </a:prstGeom>
          <a:noFill/>
        </p:spPr>
        <p:txBody>
          <a:bodyPr wrap="none" rtlCol="0">
            <a:spAutoFit/>
          </a:bodyPr>
          <a:lstStyle/>
          <a:p>
            <a:r>
              <a:rPr lang="en-GB" sz="1200" dirty="0" smtClean="0">
                <a:latin typeface="Times New Roman" pitchFamily="18" charset="0"/>
                <a:cs typeface="Times New Roman" pitchFamily="18" charset="0"/>
              </a:rPr>
              <a:t>Extensor </a:t>
            </a:r>
            <a:r>
              <a:rPr lang="en-GB" sz="1200" dirty="0" err="1" smtClean="0">
                <a:latin typeface="Times New Roman" pitchFamily="18" charset="0"/>
                <a:cs typeface="Times New Roman" pitchFamily="18" charset="0"/>
              </a:rPr>
              <a:t>carpi</a:t>
            </a:r>
            <a:r>
              <a:rPr lang="en-GB" sz="1200" dirty="0" smtClean="0">
                <a:latin typeface="Times New Roman" pitchFamily="18" charset="0"/>
                <a:cs typeface="Times New Roman" pitchFamily="18" charset="0"/>
              </a:rPr>
              <a:t> </a:t>
            </a:r>
            <a:r>
              <a:rPr lang="en-GB" sz="1200" dirty="0" err="1" smtClean="0">
                <a:latin typeface="Times New Roman" pitchFamily="18" charset="0"/>
                <a:cs typeface="Times New Roman" pitchFamily="18" charset="0"/>
              </a:rPr>
              <a:t>obliquus</a:t>
            </a:r>
            <a:r>
              <a:rPr lang="en-GB" sz="1200" dirty="0" smtClean="0">
                <a:latin typeface="Times New Roman" pitchFamily="18" charset="0"/>
                <a:cs typeface="Times New Roman" pitchFamily="18" charset="0"/>
              </a:rPr>
              <a:t> </a:t>
            </a:r>
            <a:endParaRPr lang="en-GB" sz="1200" dirty="0" smtClean="0"/>
          </a:p>
          <a:p>
            <a:endParaRPr lang="en-GB" dirty="0"/>
          </a:p>
        </p:txBody>
      </p:sp>
      <p:sp>
        <p:nvSpPr>
          <p:cNvPr id="17" name="TextBox 16"/>
          <p:cNvSpPr txBox="1"/>
          <p:nvPr/>
        </p:nvSpPr>
        <p:spPr>
          <a:xfrm>
            <a:off x="6934200" y="2819400"/>
            <a:ext cx="1574470" cy="553998"/>
          </a:xfrm>
          <a:prstGeom prst="rect">
            <a:avLst/>
          </a:prstGeom>
          <a:noFill/>
        </p:spPr>
        <p:txBody>
          <a:bodyPr wrap="none" rtlCol="0">
            <a:spAutoFit/>
          </a:bodyPr>
          <a:lstStyle/>
          <a:p>
            <a:r>
              <a:rPr lang="en-GB" sz="1200" dirty="0" smtClean="0">
                <a:latin typeface="Times New Roman" pitchFamily="18" charset="0"/>
                <a:cs typeface="Times New Roman" pitchFamily="18" charset="0"/>
              </a:rPr>
              <a:t>Flexor </a:t>
            </a:r>
            <a:r>
              <a:rPr lang="en-GB" sz="1200" dirty="0" err="1" smtClean="0">
                <a:latin typeface="Times New Roman" pitchFamily="18" charset="0"/>
                <a:cs typeface="Times New Roman" pitchFamily="18" charset="0"/>
              </a:rPr>
              <a:t>ulnaris</a:t>
            </a:r>
            <a:r>
              <a:rPr lang="en-GB" sz="1200" dirty="0" smtClean="0">
                <a:latin typeface="Times New Roman" pitchFamily="18" charset="0"/>
                <a:cs typeface="Times New Roman" pitchFamily="18" charset="0"/>
              </a:rPr>
              <a:t> </a:t>
            </a:r>
            <a:r>
              <a:rPr lang="en-GB" sz="1200" dirty="0" err="1" smtClean="0">
                <a:latin typeface="Times New Roman" pitchFamily="18" charset="0"/>
                <a:cs typeface="Times New Roman" pitchFamily="18" charset="0"/>
              </a:rPr>
              <a:t>lateralis</a:t>
            </a:r>
            <a:endParaRPr lang="en-GB" sz="1200" dirty="0" smtClean="0"/>
          </a:p>
          <a:p>
            <a:endParaRPr lang="en-GB" dirty="0"/>
          </a:p>
        </p:txBody>
      </p:sp>
      <p:sp>
        <p:nvSpPr>
          <p:cNvPr id="18" name="TextBox 17"/>
          <p:cNvSpPr txBox="1"/>
          <p:nvPr/>
        </p:nvSpPr>
        <p:spPr>
          <a:xfrm>
            <a:off x="6923061" y="3352800"/>
            <a:ext cx="1611339" cy="553998"/>
          </a:xfrm>
          <a:prstGeom prst="rect">
            <a:avLst/>
          </a:prstGeom>
          <a:noFill/>
        </p:spPr>
        <p:txBody>
          <a:bodyPr wrap="none" rtlCol="0">
            <a:spAutoFit/>
          </a:bodyPr>
          <a:lstStyle/>
          <a:p>
            <a:r>
              <a:rPr lang="en-GB" sz="1200" dirty="0" smtClean="0">
                <a:latin typeface="Times New Roman" pitchFamily="18" charset="0"/>
                <a:cs typeface="Times New Roman" pitchFamily="18" charset="0"/>
              </a:rPr>
              <a:t>Lateral digital extensor</a:t>
            </a:r>
            <a:endParaRPr lang="en-GB" sz="1200" dirty="0" smtClean="0"/>
          </a:p>
          <a:p>
            <a:endParaRPr lang="en-GB" dirty="0"/>
          </a:p>
        </p:txBody>
      </p:sp>
      <p:sp>
        <p:nvSpPr>
          <p:cNvPr id="19" name="TextBox 18"/>
          <p:cNvSpPr txBox="1"/>
          <p:nvPr/>
        </p:nvSpPr>
        <p:spPr>
          <a:xfrm>
            <a:off x="6858000" y="3886200"/>
            <a:ext cx="1792478" cy="553998"/>
          </a:xfrm>
          <a:prstGeom prst="rect">
            <a:avLst/>
          </a:prstGeom>
          <a:noFill/>
        </p:spPr>
        <p:txBody>
          <a:bodyPr wrap="none" rtlCol="0">
            <a:spAutoFit/>
          </a:bodyPr>
          <a:lstStyle/>
          <a:p>
            <a:r>
              <a:rPr lang="en-GB" sz="1200" dirty="0" smtClean="0">
                <a:latin typeface="Times New Roman" pitchFamily="18" charset="0"/>
                <a:cs typeface="Times New Roman" pitchFamily="18" charset="0"/>
              </a:rPr>
              <a:t>Common  digital extensor</a:t>
            </a:r>
            <a:endParaRPr lang="en-GB" sz="1200" dirty="0" smtClean="0"/>
          </a:p>
          <a:p>
            <a:endParaRPr lang="en-GB" dirty="0"/>
          </a:p>
        </p:txBody>
      </p:sp>
      <p:sp>
        <p:nvSpPr>
          <p:cNvPr id="31" name="TextBox 30"/>
          <p:cNvSpPr txBox="1"/>
          <p:nvPr/>
        </p:nvSpPr>
        <p:spPr>
          <a:xfrm>
            <a:off x="990600" y="3713202"/>
            <a:ext cx="1656223" cy="553998"/>
          </a:xfrm>
          <a:prstGeom prst="rect">
            <a:avLst/>
          </a:prstGeom>
          <a:noFill/>
        </p:spPr>
        <p:txBody>
          <a:bodyPr wrap="none" rtlCol="0">
            <a:spAutoFit/>
          </a:bodyPr>
          <a:lstStyle/>
          <a:p>
            <a:r>
              <a:rPr lang="en-GB" sz="1200" dirty="0" smtClean="0">
                <a:latin typeface="Times New Roman" pitchFamily="18" charset="0"/>
                <a:cs typeface="Times New Roman" pitchFamily="18" charset="0"/>
              </a:rPr>
              <a:t>Medial  digital extensor</a:t>
            </a:r>
            <a:endParaRPr lang="en-GB" sz="1200" dirty="0" smtClean="0"/>
          </a:p>
          <a:p>
            <a:endParaRPr lang="en-GB" dirty="0"/>
          </a:p>
        </p:txBody>
      </p:sp>
    </p:spTree>
    <p:extLst>
      <p:ext uri="{BB962C8B-B14F-4D97-AF65-F5344CB8AC3E}">
        <p14:creationId xmlns:p14="http://schemas.microsoft.com/office/powerpoint/2010/main" val="127307018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228600" y="228600"/>
          <a:ext cx="8610599" cy="4267200"/>
        </p:xfrm>
        <a:graphic>
          <a:graphicData uri="http://schemas.openxmlformats.org/drawingml/2006/table">
            <a:tbl>
              <a:tblPr/>
              <a:tblGrid>
                <a:gridCol w="76199"/>
                <a:gridCol w="1371601"/>
                <a:gridCol w="1219200"/>
                <a:gridCol w="4267200"/>
                <a:gridCol w="1676399"/>
              </a:tblGrid>
              <a:tr h="2630819">
                <a:tc>
                  <a:txBody>
                    <a:bodyPr/>
                    <a:lstStyle/>
                    <a:p>
                      <a:pPr marL="342900" marR="0" lvl="0" indent="-342900" algn="l">
                        <a:lnSpc>
                          <a:spcPct val="115000"/>
                        </a:lnSpc>
                        <a:spcBef>
                          <a:spcPts val="0"/>
                        </a:spcBef>
                        <a:spcAft>
                          <a:spcPts val="0"/>
                        </a:spcAft>
                        <a:buFont typeface="+mj-lt"/>
                        <a:buAutoNum type="arabicPeriod"/>
                        <a:tabLst>
                          <a:tab pos="114300" algn="l"/>
                        </a:tabLst>
                      </a:pPr>
                      <a:endParaRPr lang="en-US" sz="1800" dirty="0">
                        <a:latin typeface="Times New Roman"/>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800">
                          <a:latin typeface="Times New Roman"/>
                          <a:ea typeface="Times New Roman"/>
                          <a:cs typeface="Mangal"/>
                        </a:rPr>
                        <a:t>Axillary nerve</a:t>
                      </a:r>
                      <a:endParaRPr lang="en-US" sz="1800">
                        <a:latin typeface="Calibri"/>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800" dirty="0" err="1">
                          <a:latin typeface="Times New Roman"/>
                          <a:ea typeface="Times New Roman"/>
                          <a:cs typeface="Mangal"/>
                        </a:rPr>
                        <a:t>Anaterior</a:t>
                      </a:r>
                      <a:r>
                        <a:rPr lang="en-US" sz="1800" dirty="0">
                          <a:latin typeface="Times New Roman"/>
                          <a:ea typeface="Times New Roman"/>
                          <a:cs typeface="Mangal"/>
                        </a:rPr>
                        <a:t>  and posterior band </a:t>
                      </a:r>
                      <a:r>
                        <a:rPr lang="en-US" sz="1800" dirty="0" smtClean="0">
                          <a:latin typeface="Times New Roman"/>
                          <a:ea typeface="Times New Roman"/>
                          <a:cs typeface="Mangal"/>
                        </a:rPr>
                        <a:t>7C+8C</a:t>
                      </a:r>
                      <a:endParaRPr lang="en-US" sz="1800" dirty="0">
                        <a:latin typeface="Calibri"/>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800" dirty="0">
                          <a:latin typeface="Times New Roman"/>
                          <a:ea typeface="Times New Roman"/>
                          <a:cs typeface="Mangal"/>
                        </a:rPr>
                        <a:t>It crosses the insertion of </a:t>
                      </a:r>
                      <a:r>
                        <a:rPr lang="en-US" sz="1800" dirty="0" err="1">
                          <a:latin typeface="Times New Roman"/>
                          <a:ea typeface="Times New Roman"/>
                          <a:cs typeface="Mangal"/>
                        </a:rPr>
                        <a:t>subscapularis</a:t>
                      </a:r>
                      <a:r>
                        <a:rPr lang="en-US" sz="1800" dirty="0">
                          <a:latin typeface="Times New Roman"/>
                          <a:ea typeface="Times New Roman"/>
                          <a:cs typeface="Mangal"/>
                        </a:rPr>
                        <a:t> muscle then passes laterally between </a:t>
                      </a:r>
                      <a:r>
                        <a:rPr lang="en-US" sz="1800" dirty="0" err="1">
                          <a:latin typeface="Times New Roman"/>
                          <a:ea typeface="Times New Roman"/>
                          <a:cs typeface="Mangal"/>
                        </a:rPr>
                        <a:t>subscapularis</a:t>
                      </a:r>
                      <a:r>
                        <a:rPr lang="en-US" sz="1800" dirty="0">
                          <a:latin typeface="Times New Roman"/>
                          <a:ea typeface="Times New Roman"/>
                          <a:cs typeface="Mangal"/>
                        </a:rPr>
                        <a:t> muscle and vessel posterior to shoulder joint. Then in deep face of </a:t>
                      </a:r>
                      <a:r>
                        <a:rPr lang="en-US" sz="1800" dirty="0" err="1">
                          <a:latin typeface="Times New Roman"/>
                          <a:ea typeface="Times New Roman"/>
                          <a:cs typeface="Mangal"/>
                        </a:rPr>
                        <a:t>deltoideus</a:t>
                      </a:r>
                      <a:r>
                        <a:rPr lang="en-US" sz="1800" dirty="0">
                          <a:latin typeface="Times New Roman"/>
                          <a:ea typeface="Times New Roman"/>
                          <a:cs typeface="Mangal"/>
                        </a:rPr>
                        <a:t> muscle divides in to several branches. </a:t>
                      </a:r>
                      <a:r>
                        <a:rPr lang="en-US" sz="1800" dirty="0" err="1">
                          <a:latin typeface="Times New Roman"/>
                          <a:ea typeface="Times New Roman"/>
                          <a:cs typeface="Mangal"/>
                        </a:rPr>
                        <a:t>Cutaneous</a:t>
                      </a:r>
                      <a:r>
                        <a:rPr lang="en-US" sz="1800" dirty="0">
                          <a:latin typeface="Times New Roman"/>
                          <a:ea typeface="Times New Roman"/>
                          <a:cs typeface="Mangal"/>
                        </a:rPr>
                        <a:t> branch immerges below the </a:t>
                      </a:r>
                      <a:r>
                        <a:rPr lang="en-US" sz="1800" dirty="0" err="1">
                          <a:latin typeface="Times New Roman"/>
                          <a:ea typeface="Times New Roman"/>
                          <a:cs typeface="Mangal"/>
                        </a:rPr>
                        <a:t>deltoideus</a:t>
                      </a:r>
                      <a:r>
                        <a:rPr lang="en-US" sz="1800" dirty="0">
                          <a:latin typeface="Times New Roman"/>
                          <a:ea typeface="Times New Roman"/>
                          <a:cs typeface="Mangal"/>
                        </a:rPr>
                        <a:t> and </a:t>
                      </a:r>
                      <a:r>
                        <a:rPr lang="en-US" sz="1800" dirty="0" err="1">
                          <a:latin typeface="Times New Roman"/>
                          <a:ea typeface="Times New Roman"/>
                          <a:cs typeface="Mangal"/>
                        </a:rPr>
                        <a:t>anastmoses</a:t>
                      </a:r>
                      <a:r>
                        <a:rPr lang="en-US" sz="1800" dirty="0">
                          <a:latin typeface="Times New Roman"/>
                          <a:ea typeface="Times New Roman"/>
                          <a:cs typeface="Mangal"/>
                        </a:rPr>
                        <a:t> with similar branch of radial nerve.</a:t>
                      </a:r>
                      <a:endParaRPr lang="en-US" sz="1800" dirty="0">
                        <a:latin typeface="Calibri"/>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800" dirty="0" err="1">
                          <a:latin typeface="Times New Roman"/>
                          <a:ea typeface="Times New Roman"/>
                          <a:cs typeface="Mangal"/>
                        </a:rPr>
                        <a:t>Deltoideus</a:t>
                      </a:r>
                      <a:r>
                        <a:rPr lang="en-US" sz="1800" dirty="0">
                          <a:latin typeface="Times New Roman"/>
                          <a:ea typeface="Times New Roman"/>
                          <a:cs typeface="Mangal"/>
                        </a:rPr>
                        <a:t>, </a:t>
                      </a:r>
                      <a:r>
                        <a:rPr lang="en-US" sz="1800" dirty="0" err="1">
                          <a:latin typeface="Times New Roman"/>
                          <a:ea typeface="Times New Roman"/>
                          <a:cs typeface="Mangal"/>
                        </a:rPr>
                        <a:t>teres</a:t>
                      </a:r>
                      <a:r>
                        <a:rPr lang="en-US" sz="1800" dirty="0">
                          <a:latin typeface="Times New Roman"/>
                          <a:ea typeface="Times New Roman"/>
                          <a:cs typeface="Mangal"/>
                        </a:rPr>
                        <a:t> minor, </a:t>
                      </a:r>
                      <a:r>
                        <a:rPr lang="en-US" sz="1800" dirty="0" err="1" smtClean="0">
                          <a:latin typeface="Times New Roman"/>
                          <a:ea typeface="Times New Roman"/>
                          <a:cs typeface="Mangal"/>
                        </a:rPr>
                        <a:t>brachio-cephalicus</a:t>
                      </a:r>
                      <a:r>
                        <a:rPr lang="en-US" sz="1800" dirty="0">
                          <a:latin typeface="Times New Roman"/>
                          <a:ea typeface="Times New Roman"/>
                          <a:cs typeface="Mangal"/>
                        </a:rPr>
                        <a:t>, skin on anterior surface of fore arm</a:t>
                      </a:r>
                      <a:endParaRPr lang="en-US" sz="1800" dirty="0">
                        <a:latin typeface="Calibri"/>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36381">
                <a:tc>
                  <a:txBody>
                    <a:bodyPr/>
                    <a:lstStyle/>
                    <a:p>
                      <a:pPr marL="342900" marR="0" lvl="0" indent="-342900" algn="l">
                        <a:lnSpc>
                          <a:spcPct val="115000"/>
                        </a:lnSpc>
                        <a:spcBef>
                          <a:spcPts val="0"/>
                        </a:spcBef>
                        <a:spcAft>
                          <a:spcPts val="0"/>
                        </a:spcAft>
                        <a:buFont typeface="+mj-lt"/>
                        <a:buAutoNum type="arabicPeriod"/>
                        <a:tabLst>
                          <a:tab pos="114300" algn="l"/>
                        </a:tabLst>
                      </a:pPr>
                      <a:endParaRPr lang="en-US" sz="1800">
                        <a:latin typeface="Times New Roman"/>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800">
                          <a:latin typeface="Times New Roman"/>
                          <a:ea typeface="Times New Roman"/>
                          <a:cs typeface="Mangal"/>
                        </a:rPr>
                        <a:t>Thoracodorsal </a:t>
                      </a:r>
                      <a:endParaRPr lang="en-US" sz="1800">
                        <a:latin typeface="Calibri"/>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800" dirty="0" err="1">
                          <a:latin typeface="Times New Roman"/>
                          <a:ea typeface="Times New Roman"/>
                          <a:cs typeface="Mangal"/>
                        </a:rPr>
                        <a:t>Anaterior</a:t>
                      </a:r>
                      <a:r>
                        <a:rPr lang="en-US" sz="1800" dirty="0">
                          <a:latin typeface="Times New Roman"/>
                          <a:ea typeface="Times New Roman"/>
                          <a:cs typeface="Mangal"/>
                        </a:rPr>
                        <a:t>  and posterior bands 7C+8C</a:t>
                      </a:r>
                      <a:endParaRPr lang="en-US" sz="1800" dirty="0">
                        <a:latin typeface="Calibri"/>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800" dirty="0">
                          <a:latin typeface="Times New Roman"/>
                          <a:ea typeface="Times New Roman"/>
                          <a:cs typeface="Mangal"/>
                        </a:rPr>
                        <a:t>It passes backward to the deep surface of </a:t>
                      </a:r>
                      <a:r>
                        <a:rPr lang="en-US" sz="1800" dirty="0" err="1">
                          <a:latin typeface="Times New Roman"/>
                          <a:ea typeface="Times New Roman"/>
                          <a:cs typeface="Mangal"/>
                        </a:rPr>
                        <a:t>lattissimus</a:t>
                      </a:r>
                      <a:r>
                        <a:rPr lang="en-US" sz="1800" dirty="0">
                          <a:latin typeface="Times New Roman"/>
                          <a:ea typeface="Times New Roman"/>
                          <a:cs typeface="Mangal"/>
                        </a:rPr>
                        <a:t> </a:t>
                      </a:r>
                      <a:r>
                        <a:rPr lang="en-US" sz="1800" dirty="0" err="1">
                          <a:latin typeface="Times New Roman"/>
                          <a:ea typeface="Times New Roman"/>
                          <a:cs typeface="Mangal"/>
                        </a:rPr>
                        <a:t>dorsi</a:t>
                      </a:r>
                      <a:r>
                        <a:rPr lang="en-US" sz="1800" dirty="0">
                          <a:latin typeface="Times New Roman"/>
                          <a:ea typeface="Times New Roman"/>
                          <a:cs typeface="Mangal"/>
                        </a:rPr>
                        <a:t> muscle and ramifies; the terminal branches follow the </a:t>
                      </a:r>
                      <a:r>
                        <a:rPr lang="en-US" sz="1800" dirty="0" err="1">
                          <a:latin typeface="Times New Roman"/>
                          <a:ea typeface="Times New Roman"/>
                          <a:cs typeface="Mangal"/>
                        </a:rPr>
                        <a:t>thoracodorsal</a:t>
                      </a:r>
                      <a:r>
                        <a:rPr lang="en-US" sz="1800" dirty="0">
                          <a:latin typeface="Times New Roman"/>
                          <a:ea typeface="Times New Roman"/>
                          <a:cs typeface="Mangal"/>
                        </a:rPr>
                        <a:t> vessel on muscle.</a:t>
                      </a:r>
                      <a:endParaRPr lang="en-US" sz="1800" dirty="0">
                        <a:latin typeface="Calibri"/>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800" dirty="0" err="1">
                          <a:latin typeface="Times New Roman"/>
                          <a:ea typeface="Times New Roman"/>
                          <a:cs typeface="Mangal"/>
                        </a:rPr>
                        <a:t>lattissimus</a:t>
                      </a:r>
                      <a:r>
                        <a:rPr lang="en-US" sz="1800" dirty="0">
                          <a:latin typeface="Times New Roman"/>
                          <a:ea typeface="Times New Roman"/>
                          <a:cs typeface="Mangal"/>
                        </a:rPr>
                        <a:t> </a:t>
                      </a:r>
                      <a:r>
                        <a:rPr lang="en-US" sz="1800" dirty="0" err="1">
                          <a:latin typeface="Times New Roman"/>
                          <a:ea typeface="Times New Roman"/>
                          <a:cs typeface="Mangal"/>
                        </a:rPr>
                        <a:t>dorsi</a:t>
                      </a:r>
                      <a:r>
                        <a:rPr lang="en-US" sz="1800" dirty="0">
                          <a:latin typeface="Times New Roman"/>
                          <a:ea typeface="Times New Roman"/>
                          <a:cs typeface="Mangal"/>
                        </a:rPr>
                        <a:t> muscle</a:t>
                      </a:r>
                      <a:endParaRPr lang="en-US" sz="1800" dirty="0">
                        <a:latin typeface="Calibri"/>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cxnSp>
        <p:nvCxnSpPr>
          <p:cNvPr id="12" name="Straight Arrow Connector 11"/>
          <p:cNvCxnSpPr/>
          <p:nvPr/>
        </p:nvCxnSpPr>
        <p:spPr>
          <a:xfrm rot="5400000">
            <a:off x="1143794" y="5028406"/>
            <a:ext cx="913606" cy="79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600200" y="4800600"/>
            <a:ext cx="1219200" cy="307777"/>
          </a:xfrm>
          <a:prstGeom prst="rect">
            <a:avLst/>
          </a:prstGeom>
          <a:noFill/>
        </p:spPr>
        <p:txBody>
          <a:bodyPr wrap="square" rtlCol="0">
            <a:spAutoFit/>
          </a:bodyPr>
          <a:lstStyle/>
          <a:p>
            <a:r>
              <a:rPr lang="en-US" sz="1400" b="1" dirty="0" err="1" smtClean="0"/>
              <a:t>Axillary</a:t>
            </a:r>
            <a:r>
              <a:rPr lang="en-US" sz="1400" b="1" dirty="0" smtClean="0"/>
              <a:t> nerve</a:t>
            </a:r>
            <a:endParaRPr lang="en-US" sz="1400" b="1" dirty="0"/>
          </a:p>
        </p:txBody>
      </p:sp>
      <p:cxnSp>
        <p:nvCxnSpPr>
          <p:cNvPr id="18" name="Curved Connector 17"/>
          <p:cNvCxnSpPr/>
          <p:nvPr/>
        </p:nvCxnSpPr>
        <p:spPr>
          <a:xfrm rot="5400000">
            <a:off x="495300" y="5143500"/>
            <a:ext cx="1600200" cy="609600"/>
          </a:xfrm>
          <a:prstGeom prst="curved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52400" y="5105400"/>
            <a:ext cx="1219200" cy="738664"/>
          </a:xfrm>
          <a:prstGeom prst="rect">
            <a:avLst/>
          </a:prstGeom>
          <a:noFill/>
        </p:spPr>
        <p:txBody>
          <a:bodyPr wrap="square" rtlCol="0">
            <a:spAutoFit/>
          </a:bodyPr>
          <a:lstStyle/>
          <a:p>
            <a:r>
              <a:rPr lang="en-US" sz="1400" dirty="0" err="1" smtClean="0"/>
              <a:t>Cutaneous</a:t>
            </a:r>
            <a:r>
              <a:rPr lang="en-US" sz="1400" dirty="0" smtClean="0"/>
              <a:t> branch of </a:t>
            </a:r>
            <a:r>
              <a:rPr lang="en-US" sz="1400" dirty="0" err="1" smtClean="0"/>
              <a:t>axillary</a:t>
            </a:r>
            <a:endParaRPr lang="en-US" sz="1400" dirty="0"/>
          </a:p>
        </p:txBody>
      </p:sp>
      <p:cxnSp>
        <p:nvCxnSpPr>
          <p:cNvPr id="29" name="Curved Connector 28"/>
          <p:cNvCxnSpPr/>
          <p:nvPr/>
        </p:nvCxnSpPr>
        <p:spPr>
          <a:xfrm rot="10800000" flipV="1">
            <a:off x="1371600" y="5410200"/>
            <a:ext cx="1295400" cy="990600"/>
          </a:xfrm>
          <a:prstGeom prst="curved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057400" y="5562600"/>
            <a:ext cx="1219200" cy="738664"/>
          </a:xfrm>
          <a:prstGeom prst="rect">
            <a:avLst/>
          </a:prstGeom>
          <a:noFill/>
        </p:spPr>
        <p:txBody>
          <a:bodyPr wrap="square" rtlCol="0">
            <a:spAutoFit/>
          </a:bodyPr>
          <a:lstStyle/>
          <a:p>
            <a:r>
              <a:rPr lang="en-US" sz="1400" dirty="0" err="1" smtClean="0"/>
              <a:t>Cutaneous</a:t>
            </a:r>
            <a:r>
              <a:rPr lang="en-US" sz="1400" dirty="0" smtClean="0"/>
              <a:t> branch of radial</a:t>
            </a:r>
            <a:endParaRPr lang="en-US" sz="1400" dirty="0"/>
          </a:p>
        </p:txBody>
      </p:sp>
      <p:sp>
        <p:nvSpPr>
          <p:cNvPr id="38" name="Oval 37"/>
          <p:cNvSpPr/>
          <p:nvPr/>
        </p:nvSpPr>
        <p:spPr>
          <a:xfrm>
            <a:off x="228600" y="6096000"/>
            <a:ext cx="14478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smtClean="0">
                <a:solidFill>
                  <a:schemeClr val="tx1"/>
                </a:solidFill>
              </a:rPr>
              <a:t>anastomoses</a:t>
            </a:r>
            <a:endParaRPr lang="en-US" sz="1200" dirty="0">
              <a:solidFill>
                <a:schemeClr val="tx1"/>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52400" y="304800"/>
          <a:ext cx="8839199" cy="2057400"/>
        </p:xfrm>
        <a:graphic>
          <a:graphicData uri="http://schemas.openxmlformats.org/drawingml/2006/table">
            <a:tbl>
              <a:tblPr/>
              <a:tblGrid>
                <a:gridCol w="76200"/>
                <a:gridCol w="990600"/>
                <a:gridCol w="838200"/>
                <a:gridCol w="5245180"/>
                <a:gridCol w="1689019"/>
              </a:tblGrid>
              <a:tr h="2057400">
                <a:tc>
                  <a:txBody>
                    <a:bodyPr/>
                    <a:lstStyle/>
                    <a:p>
                      <a:pPr marL="342900" marR="0" lvl="0" indent="-342900" algn="l">
                        <a:lnSpc>
                          <a:spcPct val="115000"/>
                        </a:lnSpc>
                        <a:spcBef>
                          <a:spcPts val="0"/>
                        </a:spcBef>
                        <a:spcAft>
                          <a:spcPts val="0"/>
                        </a:spcAft>
                        <a:buFont typeface="+mj-lt"/>
                        <a:buAutoNum type="arabicPeriod"/>
                        <a:tabLst>
                          <a:tab pos="114300" algn="l"/>
                        </a:tabLst>
                      </a:pPr>
                      <a:endParaRPr lang="en-US" sz="1800" dirty="0">
                        <a:latin typeface="Times New Roman"/>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800">
                          <a:latin typeface="Times New Roman"/>
                          <a:ea typeface="Times New Roman"/>
                          <a:cs typeface="Mangal"/>
                        </a:rPr>
                        <a:t>Musculocutaneous </a:t>
                      </a:r>
                      <a:endParaRPr lang="en-US" sz="1800">
                        <a:latin typeface="Calibri"/>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800">
                          <a:latin typeface="Times New Roman"/>
                          <a:ea typeface="Times New Roman"/>
                          <a:cs typeface="Mangal"/>
                        </a:rPr>
                        <a:t>Anterior part 6C+7C+8C</a:t>
                      </a:r>
                      <a:endParaRPr lang="en-US" sz="1800">
                        <a:latin typeface="Calibri"/>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800">
                          <a:latin typeface="Times New Roman"/>
                          <a:ea typeface="Times New Roman"/>
                          <a:cs typeface="Mangal"/>
                        </a:rPr>
                        <a:t>It crosses the lateral surface of brachial artery, gives off large branch which joins with median nerve forming a loop below the artery. Then it continues forward to the Coracobrachialis and then enters to the posteromedial surface of biceps brachi muscle.</a:t>
                      </a:r>
                      <a:endParaRPr lang="en-US" sz="1800">
                        <a:latin typeface="Calibri"/>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800" dirty="0" err="1">
                          <a:latin typeface="Times New Roman"/>
                          <a:ea typeface="Times New Roman"/>
                          <a:cs typeface="Mangal"/>
                        </a:rPr>
                        <a:t>Coracobrachialis</a:t>
                      </a:r>
                      <a:r>
                        <a:rPr lang="en-US" sz="1800" dirty="0">
                          <a:latin typeface="Times New Roman"/>
                          <a:ea typeface="Times New Roman"/>
                          <a:cs typeface="Mangal"/>
                        </a:rPr>
                        <a:t> biceps </a:t>
                      </a:r>
                      <a:r>
                        <a:rPr lang="en-US" sz="1800" dirty="0" err="1" smtClean="0">
                          <a:latin typeface="Times New Roman"/>
                          <a:ea typeface="Times New Roman"/>
                          <a:cs typeface="Mangal"/>
                        </a:rPr>
                        <a:t>brachii</a:t>
                      </a:r>
                      <a:r>
                        <a:rPr lang="en-US" sz="1800" dirty="0" smtClean="0">
                          <a:latin typeface="Times New Roman"/>
                          <a:ea typeface="Times New Roman"/>
                          <a:cs typeface="Mangal"/>
                        </a:rPr>
                        <a:t>, </a:t>
                      </a:r>
                      <a:r>
                        <a:rPr lang="en-US" sz="1800" dirty="0" err="1" smtClean="0">
                          <a:latin typeface="Times New Roman"/>
                          <a:ea typeface="Times New Roman"/>
                          <a:cs typeface="Mangal"/>
                        </a:rPr>
                        <a:t>brachialis</a:t>
                      </a:r>
                      <a:endParaRPr lang="en-US" sz="1800" dirty="0">
                        <a:latin typeface="Calibri"/>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8839199" cy="6624828"/>
        </p:xfrm>
        <a:graphic>
          <a:graphicData uri="http://schemas.openxmlformats.org/drawingml/2006/table">
            <a:tbl>
              <a:tblPr/>
              <a:tblGrid>
                <a:gridCol w="76200"/>
                <a:gridCol w="990600"/>
                <a:gridCol w="838200"/>
                <a:gridCol w="5245180"/>
                <a:gridCol w="1689019"/>
              </a:tblGrid>
              <a:tr h="5745480">
                <a:tc>
                  <a:txBody>
                    <a:bodyPr/>
                    <a:lstStyle/>
                    <a:p>
                      <a:pPr marL="342900" marR="0" lvl="0" indent="-342900" algn="ctr">
                        <a:lnSpc>
                          <a:spcPct val="115000"/>
                        </a:lnSpc>
                        <a:spcBef>
                          <a:spcPts val="0"/>
                        </a:spcBef>
                        <a:spcAft>
                          <a:spcPts val="0"/>
                        </a:spcAft>
                        <a:buFont typeface="+mj-lt"/>
                        <a:buAutoNum type="arabicPeriod"/>
                        <a:tabLst>
                          <a:tab pos="114300" algn="l"/>
                        </a:tabLst>
                      </a:pPr>
                      <a:endParaRPr lang="en-US" sz="1400" dirty="0">
                        <a:latin typeface="Times New Roman"/>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Times New Roman"/>
                          <a:ea typeface="Times New Roman"/>
                          <a:cs typeface="Mangal"/>
                        </a:rPr>
                        <a:t>Ulnar </a:t>
                      </a:r>
                      <a:endParaRPr lang="en-US" sz="1400">
                        <a:latin typeface="Calibri"/>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Times New Roman"/>
                          <a:ea typeface="Times New Roman"/>
                          <a:cs typeface="Mangal"/>
                        </a:rPr>
                        <a:t>8C+1T+2T</a:t>
                      </a:r>
                      <a:endParaRPr lang="en-US" sz="1400">
                        <a:latin typeface="Calibri"/>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latin typeface="Times New Roman"/>
                          <a:ea typeface="Times New Roman"/>
                          <a:cs typeface="Mangal"/>
                        </a:rPr>
                        <a:t>It arises and follows the posterior border of median nerve, enclosed in </a:t>
                      </a:r>
                      <a:r>
                        <a:rPr lang="en-US" sz="1400" dirty="0" smtClean="0">
                          <a:latin typeface="Times New Roman"/>
                          <a:ea typeface="Times New Roman"/>
                          <a:cs typeface="Mangal"/>
                        </a:rPr>
                        <a:t>a common </a:t>
                      </a:r>
                      <a:r>
                        <a:rPr lang="en-US" sz="1400" dirty="0">
                          <a:latin typeface="Times New Roman"/>
                          <a:ea typeface="Times New Roman"/>
                          <a:cs typeface="Mangal"/>
                        </a:rPr>
                        <a:t>sheath, under the deep pectoral muscle. At the middle of arm </a:t>
                      </a:r>
                      <a:r>
                        <a:rPr lang="en-US" sz="1400" dirty="0" smtClean="0">
                          <a:latin typeface="Times New Roman"/>
                          <a:ea typeface="Times New Roman"/>
                          <a:cs typeface="Mangal"/>
                        </a:rPr>
                        <a:t>it is </a:t>
                      </a:r>
                      <a:r>
                        <a:rPr lang="en-US" sz="1400" dirty="0">
                          <a:latin typeface="Times New Roman"/>
                          <a:ea typeface="Times New Roman"/>
                          <a:cs typeface="Mangal"/>
                        </a:rPr>
                        <a:t>separated from the median nerve and passes downward and backward to the medial </a:t>
                      </a:r>
                      <a:r>
                        <a:rPr lang="en-US" sz="1400" dirty="0" err="1">
                          <a:latin typeface="Times New Roman"/>
                          <a:ea typeface="Times New Roman"/>
                          <a:cs typeface="Mangal"/>
                        </a:rPr>
                        <a:t>epicondyle</a:t>
                      </a:r>
                      <a:r>
                        <a:rPr lang="en-US" sz="1400" dirty="0">
                          <a:latin typeface="Times New Roman"/>
                          <a:ea typeface="Times New Roman"/>
                          <a:cs typeface="Mangal"/>
                        </a:rPr>
                        <a:t> of the </a:t>
                      </a:r>
                      <a:r>
                        <a:rPr lang="en-US" sz="1400" dirty="0" err="1">
                          <a:latin typeface="Times New Roman"/>
                          <a:ea typeface="Times New Roman"/>
                          <a:cs typeface="Mangal"/>
                        </a:rPr>
                        <a:t>humerus</a:t>
                      </a:r>
                      <a:r>
                        <a:rPr lang="en-US" sz="1400" dirty="0">
                          <a:latin typeface="Times New Roman"/>
                          <a:ea typeface="Times New Roman"/>
                          <a:cs typeface="Mangal"/>
                        </a:rPr>
                        <a:t> where it turns </a:t>
                      </a:r>
                      <a:r>
                        <a:rPr lang="en-US" sz="1400" dirty="0" smtClean="0">
                          <a:latin typeface="Times New Roman"/>
                          <a:ea typeface="Times New Roman"/>
                          <a:cs typeface="Mangal"/>
                        </a:rPr>
                        <a:t>downwards </a:t>
                      </a:r>
                      <a:r>
                        <a:rPr lang="en-US" sz="1400" dirty="0">
                          <a:latin typeface="Times New Roman"/>
                          <a:ea typeface="Times New Roman"/>
                          <a:cs typeface="Mangal"/>
                        </a:rPr>
                        <a:t>under the </a:t>
                      </a:r>
                      <a:r>
                        <a:rPr lang="en-US" sz="1400" dirty="0" err="1">
                          <a:latin typeface="Times New Roman"/>
                          <a:ea typeface="Times New Roman"/>
                          <a:cs typeface="Mangal"/>
                        </a:rPr>
                        <a:t>ulnar</a:t>
                      </a:r>
                      <a:r>
                        <a:rPr lang="en-US" sz="1400" dirty="0">
                          <a:latin typeface="Times New Roman"/>
                          <a:ea typeface="Times New Roman"/>
                          <a:cs typeface="Mangal"/>
                        </a:rPr>
                        <a:t> head of </a:t>
                      </a:r>
                      <a:r>
                        <a:rPr lang="en-US" sz="1400" dirty="0" smtClean="0">
                          <a:latin typeface="Times New Roman"/>
                          <a:ea typeface="Times New Roman"/>
                          <a:cs typeface="Mangal"/>
                        </a:rPr>
                        <a:t>deep digital flexor. </a:t>
                      </a:r>
                      <a:r>
                        <a:rPr lang="en-US" sz="1400" dirty="0">
                          <a:latin typeface="Times New Roman"/>
                          <a:ea typeface="Times New Roman"/>
                          <a:cs typeface="Mangal"/>
                        </a:rPr>
                        <a:t>The posterior </a:t>
                      </a:r>
                      <a:r>
                        <a:rPr lang="en-US" sz="1400" dirty="0" err="1">
                          <a:latin typeface="Times New Roman"/>
                          <a:ea typeface="Times New Roman"/>
                          <a:cs typeface="Mangal"/>
                        </a:rPr>
                        <a:t>cutaneous</a:t>
                      </a:r>
                      <a:r>
                        <a:rPr lang="en-US" sz="1400" dirty="0">
                          <a:latin typeface="Times New Roman"/>
                          <a:ea typeface="Times New Roman"/>
                          <a:cs typeface="Mangal"/>
                        </a:rPr>
                        <a:t> nerve of the fore arm arises from </a:t>
                      </a:r>
                      <a:r>
                        <a:rPr lang="en-US" sz="1400" dirty="0" err="1">
                          <a:latin typeface="Times New Roman"/>
                          <a:ea typeface="Times New Roman"/>
                          <a:cs typeface="Mangal"/>
                        </a:rPr>
                        <a:t>ulnar</a:t>
                      </a:r>
                      <a:r>
                        <a:rPr lang="en-US" sz="1400" dirty="0">
                          <a:latin typeface="Times New Roman"/>
                          <a:ea typeface="Times New Roman"/>
                          <a:cs typeface="Mangal"/>
                        </a:rPr>
                        <a:t> above the elbow joint. It follows the parent trunk over the medial </a:t>
                      </a:r>
                      <a:r>
                        <a:rPr lang="en-US" sz="1400" dirty="0" err="1">
                          <a:latin typeface="Times New Roman"/>
                          <a:ea typeface="Times New Roman"/>
                          <a:cs typeface="Mangal"/>
                        </a:rPr>
                        <a:t>epicondyle</a:t>
                      </a:r>
                      <a:r>
                        <a:rPr lang="en-US" sz="1400" dirty="0">
                          <a:latin typeface="Times New Roman"/>
                          <a:ea typeface="Times New Roman"/>
                          <a:cs typeface="Mangal"/>
                        </a:rPr>
                        <a:t> and divides into </a:t>
                      </a:r>
                      <a:r>
                        <a:rPr lang="en-US" sz="1400" dirty="0" smtClean="0">
                          <a:latin typeface="Times New Roman"/>
                          <a:ea typeface="Times New Roman"/>
                          <a:cs typeface="Mangal"/>
                        </a:rPr>
                        <a:t>several branches which supply skin on the posterior and adjacent parts of the medial and </a:t>
                      </a:r>
                      <a:r>
                        <a:rPr lang="en-US" sz="1400" dirty="0">
                          <a:latin typeface="Times New Roman"/>
                          <a:ea typeface="Times New Roman"/>
                          <a:cs typeface="Mangal"/>
                        </a:rPr>
                        <a:t>lateral surface of the fore arm. A second branch, the medial </a:t>
                      </a:r>
                      <a:r>
                        <a:rPr lang="en-US" sz="1400" dirty="0" err="1">
                          <a:latin typeface="Times New Roman"/>
                          <a:ea typeface="Times New Roman"/>
                          <a:cs typeface="Mangal"/>
                        </a:rPr>
                        <a:t>cutaneous</a:t>
                      </a:r>
                      <a:r>
                        <a:rPr lang="en-US" sz="1400" dirty="0">
                          <a:latin typeface="Times New Roman"/>
                          <a:ea typeface="Times New Roman"/>
                          <a:cs typeface="Mangal"/>
                        </a:rPr>
                        <a:t> nerve of the forearm, arises from the distal border of </a:t>
                      </a:r>
                      <a:r>
                        <a:rPr lang="en-US" sz="1400" dirty="0" err="1">
                          <a:latin typeface="Times New Roman"/>
                          <a:ea typeface="Times New Roman"/>
                          <a:cs typeface="Mangal"/>
                        </a:rPr>
                        <a:t>ulnar</a:t>
                      </a:r>
                      <a:r>
                        <a:rPr lang="en-US" sz="1400" dirty="0">
                          <a:latin typeface="Times New Roman"/>
                          <a:ea typeface="Times New Roman"/>
                          <a:cs typeface="Mangal"/>
                        </a:rPr>
                        <a:t> nerve. It passes downward under the superficial pectoral muscle with a </a:t>
                      </a:r>
                      <a:r>
                        <a:rPr lang="en-US" sz="1400" dirty="0" err="1">
                          <a:latin typeface="Times New Roman"/>
                          <a:ea typeface="Times New Roman"/>
                          <a:cs typeface="Mangal"/>
                        </a:rPr>
                        <a:t>cutaneous</a:t>
                      </a:r>
                      <a:r>
                        <a:rPr lang="en-US" sz="1400" dirty="0">
                          <a:latin typeface="Times New Roman"/>
                          <a:ea typeface="Times New Roman"/>
                          <a:cs typeface="Mangal"/>
                        </a:rPr>
                        <a:t> branch of the </a:t>
                      </a:r>
                      <a:r>
                        <a:rPr lang="en-US" sz="1400" dirty="0" err="1">
                          <a:latin typeface="Times New Roman"/>
                          <a:ea typeface="Times New Roman"/>
                          <a:cs typeface="Mangal"/>
                        </a:rPr>
                        <a:t>ulnar</a:t>
                      </a:r>
                      <a:r>
                        <a:rPr lang="en-US" sz="1400" dirty="0">
                          <a:latin typeface="Times New Roman"/>
                          <a:ea typeface="Times New Roman"/>
                          <a:cs typeface="Mangal"/>
                        </a:rPr>
                        <a:t> artery and crosses the medial surface of the elbow joint. The </a:t>
                      </a:r>
                      <a:r>
                        <a:rPr lang="en-US" sz="1400" dirty="0" err="1">
                          <a:latin typeface="Times New Roman"/>
                          <a:ea typeface="Times New Roman"/>
                          <a:cs typeface="Mangal"/>
                        </a:rPr>
                        <a:t>ulnar</a:t>
                      </a:r>
                      <a:r>
                        <a:rPr lang="en-US" sz="1400" dirty="0">
                          <a:latin typeface="Times New Roman"/>
                          <a:ea typeface="Times New Roman"/>
                          <a:cs typeface="Mangal"/>
                        </a:rPr>
                        <a:t> nerve continues downward at first in a groove formed by the superficial digital flexor and </a:t>
                      </a:r>
                      <a:r>
                        <a:rPr lang="en-US" sz="1400" dirty="0" err="1">
                          <a:latin typeface="Times New Roman"/>
                          <a:ea typeface="Times New Roman"/>
                          <a:cs typeface="Mangal"/>
                        </a:rPr>
                        <a:t>ulnar</a:t>
                      </a:r>
                      <a:r>
                        <a:rPr lang="en-US" sz="1400" dirty="0">
                          <a:latin typeface="Times New Roman"/>
                          <a:ea typeface="Times New Roman"/>
                          <a:cs typeface="Mangal"/>
                        </a:rPr>
                        <a:t> head of the deep digital flexor muscle and then on the posterior surface of superficial digital flexor muscle to the distal fourth of the region under the </a:t>
                      </a:r>
                      <a:r>
                        <a:rPr lang="en-US" sz="1400" dirty="0" err="1">
                          <a:latin typeface="Times New Roman"/>
                          <a:ea typeface="Times New Roman"/>
                          <a:cs typeface="Mangal"/>
                        </a:rPr>
                        <a:t>antibrachial</a:t>
                      </a:r>
                      <a:r>
                        <a:rPr lang="en-US" sz="1400" dirty="0">
                          <a:latin typeface="Times New Roman"/>
                          <a:ea typeface="Times New Roman"/>
                          <a:cs typeface="Mangal"/>
                        </a:rPr>
                        <a:t> fascia. Passes downward under the flexor </a:t>
                      </a:r>
                      <a:r>
                        <a:rPr lang="en-US" sz="1400" dirty="0" err="1">
                          <a:latin typeface="Times New Roman"/>
                          <a:ea typeface="Times New Roman"/>
                          <a:cs typeface="Mangal"/>
                        </a:rPr>
                        <a:t>carpi</a:t>
                      </a:r>
                      <a:r>
                        <a:rPr lang="en-US" sz="1400" dirty="0">
                          <a:latin typeface="Times New Roman"/>
                          <a:ea typeface="Times New Roman"/>
                          <a:cs typeface="Mangal"/>
                        </a:rPr>
                        <a:t> </a:t>
                      </a:r>
                      <a:r>
                        <a:rPr lang="en-US" sz="1400" dirty="0" err="1">
                          <a:latin typeface="Times New Roman"/>
                          <a:ea typeface="Times New Roman"/>
                          <a:cs typeface="Mangal"/>
                        </a:rPr>
                        <a:t>ulnaris</a:t>
                      </a:r>
                      <a:r>
                        <a:rPr lang="en-US" sz="1400" dirty="0">
                          <a:latin typeface="Times New Roman"/>
                          <a:ea typeface="Times New Roman"/>
                          <a:cs typeface="Mangal"/>
                        </a:rPr>
                        <a:t> and terminates above the accessory carpal bone by dividing into three branches.</a:t>
                      </a:r>
                      <a:endParaRPr lang="en-US" sz="1400" dirty="0">
                        <a:latin typeface="Calibri"/>
                        <a:ea typeface="Times New Roman"/>
                        <a:cs typeface="Mangal"/>
                      </a:endParaRPr>
                    </a:p>
                    <a:p>
                      <a:pPr marL="342900" marR="0" lvl="0" indent="-342900" algn="ctr">
                        <a:lnSpc>
                          <a:spcPct val="115000"/>
                        </a:lnSpc>
                        <a:spcBef>
                          <a:spcPts val="0"/>
                        </a:spcBef>
                        <a:spcAft>
                          <a:spcPts val="0"/>
                        </a:spcAft>
                        <a:buFont typeface="+mj-lt"/>
                        <a:buAutoNum type="arabicPeriod"/>
                      </a:pPr>
                      <a:r>
                        <a:rPr lang="en-US" sz="1400" dirty="0" err="1">
                          <a:latin typeface="Times New Roman"/>
                          <a:ea typeface="Times New Roman"/>
                          <a:cs typeface="Mangal"/>
                        </a:rPr>
                        <a:t>Volar</a:t>
                      </a:r>
                      <a:r>
                        <a:rPr lang="en-US" sz="1400" dirty="0">
                          <a:latin typeface="Times New Roman"/>
                          <a:ea typeface="Times New Roman"/>
                          <a:cs typeface="Mangal"/>
                        </a:rPr>
                        <a:t> </a:t>
                      </a:r>
                      <a:r>
                        <a:rPr lang="en-US" sz="1400" dirty="0" err="1">
                          <a:latin typeface="Times New Roman"/>
                          <a:ea typeface="Times New Roman"/>
                          <a:cs typeface="Mangal"/>
                        </a:rPr>
                        <a:t>cutaneous</a:t>
                      </a:r>
                      <a:r>
                        <a:rPr lang="en-US" sz="1400" dirty="0">
                          <a:latin typeface="Times New Roman"/>
                          <a:ea typeface="Times New Roman"/>
                          <a:cs typeface="Mangal"/>
                        </a:rPr>
                        <a:t> carpal nerve: pierces the </a:t>
                      </a:r>
                      <a:r>
                        <a:rPr lang="en-US" sz="1400" dirty="0" err="1">
                          <a:latin typeface="Times New Roman"/>
                          <a:ea typeface="Times New Roman"/>
                          <a:cs typeface="Mangal"/>
                        </a:rPr>
                        <a:t>volar</a:t>
                      </a:r>
                      <a:r>
                        <a:rPr lang="en-US" sz="1400" dirty="0">
                          <a:latin typeface="Times New Roman"/>
                          <a:ea typeface="Times New Roman"/>
                          <a:cs typeface="Mangal"/>
                        </a:rPr>
                        <a:t> carpal ligament and ramifies in the skin. The superficial branch passes laterally between </a:t>
                      </a:r>
                      <a:r>
                        <a:rPr lang="en-US" sz="1400" dirty="0" smtClean="0">
                          <a:latin typeface="Times New Roman"/>
                          <a:ea typeface="Times New Roman"/>
                          <a:cs typeface="Mangal"/>
                        </a:rPr>
                        <a:t>the flexor </a:t>
                      </a:r>
                      <a:r>
                        <a:rPr lang="en-US" sz="1400" dirty="0" err="1" smtClean="0">
                          <a:latin typeface="Times New Roman"/>
                          <a:ea typeface="Times New Roman"/>
                          <a:cs typeface="Mangal"/>
                        </a:rPr>
                        <a:t>carpi</a:t>
                      </a:r>
                      <a:r>
                        <a:rPr lang="en-US" sz="1400" dirty="0" smtClean="0">
                          <a:latin typeface="Times New Roman"/>
                          <a:ea typeface="Times New Roman"/>
                          <a:cs typeface="Mangal"/>
                        </a:rPr>
                        <a:t> </a:t>
                      </a:r>
                      <a:r>
                        <a:rPr lang="en-US" sz="1400" dirty="0" err="1" smtClean="0">
                          <a:latin typeface="Times New Roman"/>
                          <a:ea typeface="Times New Roman"/>
                          <a:cs typeface="Mangal"/>
                        </a:rPr>
                        <a:t>radialis</a:t>
                      </a:r>
                      <a:r>
                        <a:rPr lang="en-US" sz="1400" baseline="0" dirty="0" smtClean="0">
                          <a:latin typeface="Times New Roman"/>
                          <a:ea typeface="Times New Roman"/>
                          <a:cs typeface="Mangal"/>
                        </a:rPr>
                        <a:t> and </a:t>
                      </a:r>
                      <a:r>
                        <a:rPr lang="en-US" sz="1400" baseline="0" dirty="0" err="1" smtClean="0">
                          <a:latin typeface="Times New Roman"/>
                          <a:ea typeface="Times New Roman"/>
                          <a:cs typeface="Mangal"/>
                        </a:rPr>
                        <a:t>ulnaris</a:t>
                      </a:r>
                      <a:r>
                        <a:rPr lang="en-US" sz="1400" dirty="0" smtClean="0">
                          <a:latin typeface="Times New Roman"/>
                          <a:ea typeface="Times New Roman"/>
                          <a:cs typeface="Mangal"/>
                        </a:rPr>
                        <a:t> muscles </a:t>
                      </a:r>
                      <a:r>
                        <a:rPr lang="en-US" sz="1400" dirty="0">
                          <a:latin typeface="Times New Roman"/>
                          <a:ea typeface="Times New Roman"/>
                          <a:cs typeface="Mangal"/>
                        </a:rPr>
                        <a:t>and turns downward on the lateral surface of the </a:t>
                      </a:r>
                      <a:r>
                        <a:rPr lang="en-US" sz="1400" dirty="0" err="1">
                          <a:latin typeface="Times New Roman"/>
                          <a:ea typeface="Times New Roman"/>
                          <a:cs typeface="Mangal"/>
                        </a:rPr>
                        <a:t>carpus</a:t>
                      </a:r>
                      <a:r>
                        <a:rPr lang="en-US" sz="1400" dirty="0">
                          <a:latin typeface="Times New Roman"/>
                          <a:ea typeface="Times New Roman"/>
                          <a:cs typeface="Mangal"/>
                        </a:rPr>
                        <a:t> as </a:t>
                      </a:r>
                      <a:r>
                        <a:rPr lang="en-US" sz="1400" dirty="0" smtClean="0">
                          <a:latin typeface="Times New Roman"/>
                          <a:ea typeface="Times New Roman"/>
                          <a:cs typeface="Mangal"/>
                        </a:rPr>
                        <a:t>Superficial </a:t>
                      </a:r>
                      <a:r>
                        <a:rPr lang="en-US" sz="1400" dirty="0">
                          <a:latin typeface="Times New Roman"/>
                          <a:ea typeface="Times New Roman"/>
                          <a:cs typeface="Mangal"/>
                        </a:rPr>
                        <a:t>lateral </a:t>
                      </a:r>
                      <a:r>
                        <a:rPr lang="en-US" sz="1400" dirty="0" err="1">
                          <a:latin typeface="Times New Roman"/>
                          <a:ea typeface="Times New Roman"/>
                          <a:cs typeface="Mangal"/>
                        </a:rPr>
                        <a:t>volar</a:t>
                      </a:r>
                      <a:r>
                        <a:rPr lang="en-US" sz="1400" dirty="0">
                          <a:latin typeface="Times New Roman"/>
                          <a:ea typeface="Times New Roman"/>
                          <a:cs typeface="Mangal"/>
                        </a:rPr>
                        <a:t> nerve: the deep branch passes downward on the medial surface of the accessory carpal bone in the carpal canal as deep lateral metacarpal nerve.</a:t>
                      </a:r>
                      <a:endParaRPr lang="en-US" sz="1400" dirty="0">
                        <a:latin typeface="Calibri"/>
                        <a:ea typeface="Times New Roman"/>
                        <a:cs typeface="Mangal"/>
                      </a:endParaRPr>
                    </a:p>
                    <a:p>
                      <a:pPr marL="342900" marR="0" lvl="0" indent="-342900" algn="ctr">
                        <a:lnSpc>
                          <a:spcPct val="115000"/>
                        </a:lnSpc>
                        <a:spcBef>
                          <a:spcPts val="0"/>
                        </a:spcBef>
                        <a:spcAft>
                          <a:spcPts val="0"/>
                        </a:spcAft>
                        <a:buFont typeface="+mj-lt"/>
                        <a:buAutoNum type="arabicPeriod"/>
                      </a:pPr>
                      <a:r>
                        <a:rPr lang="en-US" sz="1400" dirty="0">
                          <a:latin typeface="Times New Roman"/>
                          <a:ea typeface="Times New Roman"/>
                          <a:cs typeface="Mangal"/>
                        </a:rPr>
                        <a:t>A single muscular branch arises from the posterior border of nerve as it crosses the medial </a:t>
                      </a:r>
                      <a:r>
                        <a:rPr lang="en-US" sz="1400" dirty="0" err="1">
                          <a:latin typeface="Times New Roman"/>
                          <a:ea typeface="Times New Roman"/>
                          <a:cs typeface="Mangal"/>
                        </a:rPr>
                        <a:t>epicondyle</a:t>
                      </a:r>
                      <a:r>
                        <a:rPr lang="en-US" sz="1400" dirty="0">
                          <a:latin typeface="Times New Roman"/>
                          <a:ea typeface="Times New Roman"/>
                          <a:cs typeface="Mangal"/>
                        </a:rPr>
                        <a:t> of the </a:t>
                      </a:r>
                      <a:r>
                        <a:rPr lang="en-US" sz="1400" dirty="0" err="1">
                          <a:latin typeface="Times New Roman"/>
                          <a:ea typeface="Times New Roman"/>
                          <a:cs typeface="Mangal"/>
                        </a:rPr>
                        <a:t>humerus</a:t>
                      </a:r>
                      <a:r>
                        <a:rPr lang="en-US" sz="1400" dirty="0">
                          <a:latin typeface="Times New Roman"/>
                          <a:ea typeface="Times New Roman"/>
                          <a:cs typeface="Mangal"/>
                        </a:rPr>
                        <a:t>.</a:t>
                      </a:r>
                      <a:endParaRPr lang="en-US" sz="1400" dirty="0">
                        <a:latin typeface="Calibri"/>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latin typeface="Times New Roman"/>
                          <a:ea typeface="Times New Roman"/>
                          <a:cs typeface="Mangal"/>
                        </a:rPr>
                        <a:t>Skin of the fore arm</a:t>
                      </a:r>
                      <a:r>
                        <a:rPr lang="en-US" sz="1400" dirty="0" smtClean="0">
                          <a:latin typeface="Times New Roman"/>
                          <a:ea typeface="Times New Roman"/>
                          <a:cs typeface="Mangal"/>
                        </a:rPr>
                        <a:t>,, </a:t>
                      </a:r>
                      <a:r>
                        <a:rPr lang="en-US" sz="1400" dirty="0">
                          <a:latin typeface="Times New Roman"/>
                          <a:ea typeface="Times New Roman"/>
                          <a:cs typeface="Mangal"/>
                        </a:rPr>
                        <a:t>flexor </a:t>
                      </a:r>
                      <a:r>
                        <a:rPr lang="en-US" sz="1400" dirty="0" err="1">
                          <a:latin typeface="Times New Roman"/>
                          <a:ea typeface="Times New Roman"/>
                          <a:cs typeface="Mangal"/>
                        </a:rPr>
                        <a:t>carpi</a:t>
                      </a:r>
                      <a:r>
                        <a:rPr lang="en-US" sz="1400" dirty="0">
                          <a:latin typeface="Times New Roman"/>
                          <a:ea typeface="Times New Roman"/>
                          <a:cs typeface="Mangal"/>
                        </a:rPr>
                        <a:t> </a:t>
                      </a:r>
                      <a:r>
                        <a:rPr lang="en-US" sz="1400" dirty="0" err="1">
                          <a:latin typeface="Times New Roman"/>
                          <a:ea typeface="Times New Roman"/>
                          <a:cs typeface="Mangal"/>
                        </a:rPr>
                        <a:t>ulnaris</a:t>
                      </a:r>
                      <a:r>
                        <a:rPr lang="en-US" sz="1400" dirty="0">
                          <a:latin typeface="Times New Roman"/>
                          <a:ea typeface="Times New Roman"/>
                          <a:cs typeface="Mangal"/>
                        </a:rPr>
                        <a:t>.</a:t>
                      </a:r>
                      <a:endParaRPr lang="en-US" sz="1400" dirty="0">
                        <a:latin typeface="Calibri"/>
                        <a:ea typeface="Times New Roman"/>
                        <a:cs typeface="Mangal"/>
                      </a:endParaRPr>
                    </a:p>
                    <a:p>
                      <a:pPr marL="0" marR="0" algn="ctr">
                        <a:lnSpc>
                          <a:spcPct val="115000"/>
                        </a:lnSpc>
                        <a:spcBef>
                          <a:spcPts val="0"/>
                        </a:spcBef>
                        <a:spcAft>
                          <a:spcPts val="0"/>
                        </a:spcAft>
                      </a:pPr>
                      <a:r>
                        <a:rPr lang="en-US" sz="1400" dirty="0">
                          <a:latin typeface="Times New Roman"/>
                          <a:ea typeface="Times New Roman"/>
                          <a:cs typeface="Mangal"/>
                        </a:rPr>
                        <a:t>Skin of </a:t>
                      </a:r>
                      <a:r>
                        <a:rPr lang="en-US" sz="1400" dirty="0" err="1">
                          <a:latin typeface="Times New Roman"/>
                          <a:ea typeface="Times New Roman"/>
                          <a:cs typeface="Mangal"/>
                        </a:rPr>
                        <a:t>volar</a:t>
                      </a:r>
                      <a:r>
                        <a:rPr lang="en-US" sz="1400" dirty="0">
                          <a:latin typeface="Times New Roman"/>
                          <a:ea typeface="Times New Roman"/>
                          <a:cs typeface="Mangal"/>
                        </a:rPr>
                        <a:t> surface of </a:t>
                      </a:r>
                      <a:r>
                        <a:rPr lang="en-US" sz="1400" dirty="0" err="1">
                          <a:latin typeface="Times New Roman"/>
                          <a:ea typeface="Times New Roman"/>
                          <a:cs typeface="Mangal"/>
                        </a:rPr>
                        <a:t>carpus</a:t>
                      </a:r>
                      <a:endParaRPr lang="en-US" sz="1400" dirty="0">
                        <a:latin typeface="Calibri"/>
                        <a:ea typeface="Times New Roman"/>
                        <a:cs typeface="Mangal"/>
                      </a:endParaRPr>
                    </a:p>
                    <a:p>
                      <a:pPr marL="0" marR="0" algn="ctr">
                        <a:lnSpc>
                          <a:spcPct val="115000"/>
                        </a:lnSpc>
                        <a:spcBef>
                          <a:spcPts val="0"/>
                        </a:spcBef>
                        <a:spcAft>
                          <a:spcPts val="0"/>
                        </a:spcAft>
                      </a:pPr>
                      <a:r>
                        <a:rPr lang="en-US" sz="1400" dirty="0" err="1">
                          <a:latin typeface="Times New Roman"/>
                          <a:ea typeface="Times New Roman"/>
                          <a:cs typeface="Mangal"/>
                        </a:rPr>
                        <a:t>Ulnar</a:t>
                      </a:r>
                      <a:r>
                        <a:rPr lang="en-US" sz="1400" dirty="0">
                          <a:latin typeface="Times New Roman"/>
                          <a:ea typeface="Times New Roman"/>
                          <a:cs typeface="Mangal"/>
                        </a:rPr>
                        <a:t> head of deep digital flexor and superficial digital flexor</a:t>
                      </a:r>
                      <a:endParaRPr lang="en-US" sz="1400" dirty="0">
                        <a:latin typeface="Calibri"/>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04801" y="228600"/>
          <a:ext cx="8610599" cy="6449568"/>
        </p:xfrm>
        <a:graphic>
          <a:graphicData uri="http://schemas.openxmlformats.org/drawingml/2006/table">
            <a:tbl>
              <a:tblPr/>
              <a:tblGrid>
                <a:gridCol w="76199"/>
                <a:gridCol w="685800"/>
                <a:gridCol w="1066800"/>
                <a:gridCol w="5181600"/>
                <a:gridCol w="1600200"/>
              </a:tblGrid>
              <a:tr h="1303761">
                <a:tc>
                  <a:txBody>
                    <a:bodyPr/>
                    <a:lstStyle/>
                    <a:p>
                      <a:pPr marL="342900" marR="0" lvl="0" indent="-342900" algn="ctr">
                        <a:lnSpc>
                          <a:spcPct val="115000"/>
                        </a:lnSpc>
                        <a:spcBef>
                          <a:spcPts val="0"/>
                        </a:spcBef>
                        <a:spcAft>
                          <a:spcPts val="0"/>
                        </a:spcAft>
                        <a:buFont typeface="+mj-lt"/>
                        <a:buAutoNum type="arabicPeriod"/>
                        <a:tabLst>
                          <a:tab pos="114300" algn="l"/>
                        </a:tabLst>
                      </a:pPr>
                      <a:endParaRPr lang="en-US" sz="1600" dirty="0">
                        <a:latin typeface="Times New Roman"/>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latin typeface="Times New Roman"/>
                          <a:ea typeface="Times New Roman"/>
                          <a:cs typeface="Mangal"/>
                        </a:rPr>
                        <a:t>Median </a:t>
                      </a:r>
                      <a:endParaRPr lang="en-US" sz="1600">
                        <a:latin typeface="Calibri"/>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latin typeface="Times New Roman"/>
                          <a:ea typeface="Times New Roman"/>
                          <a:cs typeface="Mangal"/>
                        </a:rPr>
                        <a:t>Posterior part 8C+1T+2T</a:t>
                      </a:r>
                      <a:endParaRPr lang="en-US" sz="1600">
                        <a:latin typeface="Calibri"/>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latin typeface="Times New Roman"/>
                          <a:ea typeface="Times New Roman"/>
                          <a:cs typeface="Mangal"/>
                        </a:rPr>
                        <a:t>Arises with </a:t>
                      </a:r>
                      <a:r>
                        <a:rPr lang="en-US" sz="1600" dirty="0" err="1">
                          <a:latin typeface="Times New Roman"/>
                          <a:ea typeface="Times New Roman"/>
                          <a:cs typeface="Mangal"/>
                        </a:rPr>
                        <a:t>ulnar</a:t>
                      </a:r>
                      <a:r>
                        <a:rPr lang="en-US" sz="1600" dirty="0">
                          <a:latin typeface="Times New Roman"/>
                          <a:ea typeface="Times New Roman"/>
                          <a:cs typeface="Mangal"/>
                        </a:rPr>
                        <a:t> nerve in a common sheath, </a:t>
                      </a:r>
                      <a:r>
                        <a:rPr lang="en-US" sz="1600" dirty="0" err="1">
                          <a:latin typeface="Times New Roman"/>
                          <a:ea typeface="Times New Roman"/>
                          <a:cs typeface="Mangal"/>
                        </a:rPr>
                        <a:t>musculocutaneous</a:t>
                      </a:r>
                      <a:r>
                        <a:rPr lang="en-US" sz="1600" dirty="0">
                          <a:latin typeface="Times New Roman"/>
                          <a:ea typeface="Times New Roman"/>
                          <a:cs typeface="Mangal"/>
                        </a:rPr>
                        <a:t> nerve joins the median below the artery forming a loop for the vessel. </a:t>
                      </a:r>
                      <a:r>
                        <a:rPr lang="en-US" sz="1600" dirty="0" err="1">
                          <a:latin typeface="Times New Roman"/>
                          <a:ea typeface="Times New Roman"/>
                          <a:cs typeface="Mangal"/>
                        </a:rPr>
                        <a:t>Ulnar</a:t>
                      </a:r>
                      <a:r>
                        <a:rPr lang="en-US" sz="1600" dirty="0">
                          <a:latin typeface="Times New Roman"/>
                          <a:ea typeface="Times New Roman"/>
                          <a:cs typeface="Mangal"/>
                        </a:rPr>
                        <a:t> nerve separates from median near the middle of the fore arm and inclines backward and downward. The median crosses the anterior border of the brachial </a:t>
                      </a:r>
                      <a:r>
                        <a:rPr lang="en-US" sz="1600" dirty="0" smtClean="0">
                          <a:latin typeface="Times New Roman"/>
                          <a:ea typeface="Times New Roman"/>
                          <a:cs typeface="Mangal"/>
                        </a:rPr>
                        <a:t>artery </a:t>
                      </a:r>
                      <a:r>
                        <a:rPr lang="en-US" sz="1600" dirty="0">
                          <a:latin typeface="Times New Roman"/>
                          <a:ea typeface="Times New Roman"/>
                          <a:cs typeface="Mangal"/>
                        </a:rPr>
                        <a:t>and continues in this position to the elbow. Here it crosses the artery, passes under the </a:t>
                      </a:r>
                      <a:r>
                        <a:rPr lang="en-US" sz="1600" dirty="0" err="1">
                          <a:latin typeface="Times New Roman"/>
                          <a:ea typeface="Times New Roman"/>
                          <a:cs typeface="Mangal"/>
                        </a:rPr>
                        <a:t>pronator</a:t>
                      </a:r>
                      <a:r>
                        <a:rPr lang="en-US" sz="1600" dirty="0">
                          <a:latin typeface="Times New Roman"/>
                          <a:ea typeface="Times New Roman"/>
                          <a:cs typeface="Mangal"/>
                        </a:rPr>
                        <a:t> </a:t>
                      </a:r>
                      <a:r>
                        <a:rPr lang="en-US" sz="1600" dirty="0" err="1">
                          <a:latin typeface="Times New Roman"/>
                          <a:ea typeface="Times New Roman"/>
                          <a:cs typeface="Mangal"/>
                        </a:rPr>
                        <a:t>teres</a:t>
                      </a:r>
                      <a:r>
                        <a:rPr lang="en-US" sz="1600" dirty="0">
                          <a:latin typeface="Times New Roman"/>
                          <a:ea typeface="Times New Roman"/>
                          <a:cs typeface="Mangal"/>
                        </a:rPr>
                        <a:t> and continues along the </a:t>
                      </a:r>
                      <a:r>
                        <a:rPr lang="en-US" sz="1600" dirty="0" err="1">
                          <a:latin typeface="Times New Roman"/>
                          <a:ea typeface="Times New Roman"/>
                          <a:cs typeface="Mangal"/>
                        </a:rPr>
                        <a:t>postrerior</a:t>
                      </a:r>
                      <a:r>
                        <a:rPr lang="en-US" sz="1600" dirty="0">
                          <a:latin typeface="Times New Roman"/>
                          <a:ea typeface="Times New Roman"/>
                          <a:cs typeface="Mangal"/>
                        </a:rPr>
                        <a:t> surface of radius, covered by </a:t>
                      </a:r>
                      <a:r>
                        <a:rPr lang="en-US" sz="1600" dirty="0" smtClean="0">
                          <a:latin typeface="Times New Roman"/>
                          <a:ea typeface="Times New Roman"/>
                          <a:cs typeface="Mangal"/>
                        </a:rPr>
                        <a:t>flexor </a:t>
                      </a:r>
                      <a:r>
                        <a:rPr lang="en-US" sz="1600" dirty="0" err="1" smtClean="0">
                          <a:latin typeface="Times New Roman"/>
                          <a:ea typeface="Times New Roman"/>
                          <a:cs typeface="Mangal"/>
                        </a:rPr>
                        <a:t>carpi</a:t>
                      </a:r>
                      <a:r>
                        <a:rPr lang="en-US" sz="1600" dirty="0" smtClean="0">
                          <a:latin typeface="Times New Roman"/>
                          <a:ea typeface="Times New Roman"/>
                          <a:cs typeface="Mangal"/>
                        </a:rPr>
                        <a:t> </a:t>
                      </a:r>
                      <a:r>
                        <a:rPr lang="en-US" sz="1600" dirty="0" err="1" smtClean="0">
                          <a:latin typeface="Times New Roman"/>
                          <a:ea typeface="Times New Roman"/>
                          <a:cs typeface="Mangal"/>
                        </a:rPr>
                        <a:t>radialis</a:t>
                      </a:r>
                      <a:r>
                        <a:rPr lang="en-US" sz="1600" dirty="0" smtClean="0">
                          <a:latin typeface="Times New Roman"/>
                          <a:ea typeface="Times New Roman"/>
                          <a:cs typeface="Mangal"/>
                        </a:rPr>
                        <a:t>, to </a:t>
                      </a:r>
                      <a:r>
                        <a:rPr lang="en-US" sz="1600" dirty="0">
                          <a:latin typeface="Times New Roman"/>
                          <a:ea typeface="Times New Roman"/>
                          <a:cs typeface="Mangal"/>
                        </a:rPr>
                        <a:t>the distal part of </a:t>
                      </a:r>
                      <a:r>
                        <a:rPr lang="en-US" sz="1600" dirty="0" smtClean="0">
                          <a:latin typeface="Times New Roman"/>
                          <a:ea typeface="Times New Roman"/>
                          <a:cs typeface="Mangal"/>
                        </a:rPr>
                        <a:t>forearm, where </a:t>
                      </a:r>
                      <a:r>
                        <a:rPr lang="en-US" sz="1600" dirty="0">
                          <a:latin typeface="Times New Roman"/>
                          <a:ea typeface="Times New Roman"/>
                          <a:cs typeface="Mangal"/>
                        </a:rPr>
                        <a:t>it continues as medial </a:t>
                      </a:r>
                      <a:r>
                        <a:rPr lang="en-US" sz="1600" dirty="0" err="1">
                          <a:latin typeface="Times New Roman"/>
                          <a:ea typeface="Times New Roman"/>
                          <a:cs typeface="Mangal"/>
                        </a:rPr>
                        <a:t>volar</a:t>
                      </a:r>
                      <a:r>
                        <a:rPr lang="en-US" sz="1600" dirty="0">
                          <a:latin typeface="Times New Roman"/>
                          <a:ea typeface="Times New Roman"/>
                          <a:cs typeface="Mangal"/>
                        </a:rPr>
                        <a:t> nerve.</a:t>
                      </a:r>
                      <a:endParaRPr lang="en-US" sz="1600" dirty="0">
                        <a:latin typeface="Calibri"/>
                        <a:ea typeface="Times New Roman"/>
                        <a:cs typeface="Mangal"/>
                      </a:endParaRPr>
                    </a:p>
                    <a:p>
                      <a:pPr marL="342900" marR="0" lvl="0" indent="-342900" algn="ctr">
                        <a:lnSpc>
                          <a:spcPct val="115000"/>
                        </a:lnSpc>
                        <a:spcBef>
                          <a:spcPts val="0"/>
                        </a:spcBef>
                        <a:spcAft>
                          <a:spcPts val="0"/>
                        </a:spcAft>
                        <a:buFont typeface="+mj-lt"/>
                        <a:buAutoNum type="arabicPeriod"/>
                      </a:pPr>
                      <a:r>
                        <a:rPr lang="en-US" sz="1600" dirty="0" err="1">
                          <a:latin typeface="Times New Roman"/>
                          <a:ea typeface="Times New Roman"/>
                          <a:cs typeface="Mangal"/>
                        </a:rPr>
                        <a:t>Musculocutaneous</a:t>
                      </a:r>
                      <a:r>
                        <a:rPr lang="en-US" sz="1600" dirty="0">
                          <a:latin typeface="Times New Roman"/>
                          <a:ea typeface="Times New Roman"/>
                          <a:cs typeface="Mangal"/>
                        </a:rPr>
                        <a:t> branch: it </a:t>
                      </a:r>
                      <a:r>
                        <a:rPr lang="en-US" sz="1600" dirty="0" smtClean="0">
                          <a:latin typeface="Times New Roman"/>
                          <a:ea typeface="Times New Roman"/>
                          <a:cs typeface="Mangal"/>
                        </a:rPr>
                        <a:t>arises </a:t>
                      </a:r>
                      <a:r>
                        <a:rPr lang="en-US" sz="1600" dirty="0">
                          <a:latin typeface="Times New Roman"/>
                          <a:ea typeface="Times New Roman"/>
                          <a:cs typeface="Mangal"/>
                        </a:rPr>
                        <a:t>at the middle of forearm and disappears between the </a:t>
                      </a:r>
                      <a:r>
                        <a:rPr lang="en-US" sz="1600" dirty="0" err="1">
                          <a:latin typeface="Times New Roman"/>
                          <a:ea typeface="Times New Roman"/>
                          <a:cs typeface="Mangal"/>
                        </a:rPr>
                        <a:t>humerus</a:t>
                      </a:r>
                      <a:r>
                        <a:rPr lang="en-US" sz="1600" dirty="0">
                          <a:latin typeface="Times New Roman"/>
                          <a:ea typeface="Times New Roman"/>
                          <a:cs typeface="Mangal"/>
                        </a:rPr>
                        <a:t> and biceps muscle, and continues as dorsal </a:t>
                      </a:r>
                      <a:r>
                        <a:rPr lang="en-US" sz="1600" dirty="0" err="1">
                          <a:latin typeface="Times New Roman"/>
                          <a:ea typeface="Times New Roman"/>
                          <a:cs typeface="Mangal"/>
                        </a:rPr>
                        <a:t>cutaneous</a:t>
                      </a:r>
                      <a:r>
                        <a:rPr lang="en-US" sz="1600" dirty="0">
                          <a:latin typeface="Times New Roman"/>
                          <a:ea typeface="Times New Roman"/>
                          <a:cs typeface="Mangal"/>
                        </a:rPr>
                        <a:t> nerve of forearm in accompany with cephalic vein for some distance.</a:t>
                      </a:r>
                      <a:endParaRPr lang="en-US" sz="1600" dirty="0">
                        <a:latin typeface="Calibri"/>
                        <a:ea typeface="Times New Roman"/>
                        <a:cs typeface="Mangal"/>
                      </a:endParaRPr>
                    </a:p>
                    <a:p>
                      <a:pPr marL="342900" marR="0" lvl="0" indent="-342900" algn="ctr">
                        <a:lnSpc>
                          <a:spcPct val="115000"/>
                        </a:lnSpc>
                        <a:spcBef>
                          <a:spcPts val="0"/>
                        </a:spcBef>
                        <a:spcAft>
                          <a:spcPts val="0"/>
                        </a:spcAft>
                        <a:buFont typeface="+mj-lt"/>
                        <a:buAutoNum type="arabicPeriod"/>
                      </a:pPr>
                      <a:r>
                        <a:rPr lang="en-US" sz="1600" dirty="0">
                          <a:latin typeface="Times New Roman"/>
                          <a:ea typeface="Times New Roman"/>
                          <a:cs typeface="Mangal"/>
                        </a:rPr>
                        <a:t>Muscular branch: arises when median nerve passes between the </a:t>
                      </a:r>
                      <a:r>
                        <a:rPr lang="en-US" sz="1600" dirty="0" err="1">
                          <a:latin typeface="Times New Roman"/>
                          <a:ea typeface="Times New Roman"/>
                          <a:cs typeface="Mangal"/>
                        </a:rPr>
                        <a:t>pronator</a:t>
                      </a:r>
                      <a:r>
                        <a:rPr lang="en-US" sz="1600" dirty="0">
                          <a:latin typeface="Times New Roman"/>
                          <a:ea typeface="Times New Roman"/>
                          <a:cs typeface="Mangal"/>
                        </a:rPr>
                        <a:t> </a:t>
                      </a:r>
                      <a:r>
                        <a:rPr lang="en-US" sz="1600" dirty="0" err="1">
                          <a:latin typeface="Times New Roman"/>
                          <a:ea typeface="Times New Roman"/>
                          <a:cs typeface="Mangal"/>
                        </a:rPr>
                        <a:t>teres</a:t>
                      </a:r>
                      <a:r>
                        <a:rPr lang="en-US" sz="1600" dirty="0">
                          <a:latin typeface="Times New Roman"/>
                          <a:ea typeface="Times New Roman"/>
                          <a:cs typeface="Mangal"/>
                        </a:rPr>
                        <a:t> and radius. It is directed downward and backward with muscular branch of median artery.</a:t>
                      </a:r>
                      <a:endParaRPr lang="en-US" sz="1600" dirty="0">
                        <a:latin typeface="Calibri"/>
                        <a:ea typeface="Times New Roman"/>
                        <a:cs typeface="Mangal"/>
                      </a:endParaRPr>
                    </a:p>
                    <a:p>
                      <a:pPr marL="342900" marR="0" lvl="0" indent="-342900" algn="ctr">
                        <a:lnSpc>
                          <a:spcPct val="115000"/>
                        </a:lnSpc>
                        <a:spcBef>
                          <a:spcPts val="0"/>
                        </a:spcBef>
                        <a:spcAft>
                          <a:spcPts val="0"/>
                        </a:spcAft>
                        <a:buFont typeface="+mj-lt"/>
                        <a:buAutoNum type="arabicPeriod"/>
                      </a:pPr>
                      <a:r>
                        <a:rPr lang="en-US" sz="1600" dirty="0" err="1">
                          <a:latin typeface="Times New Roman"/>
                          <a:ea typeface="Times New Roman"/>
                          <a:cs typeface="Mangal"/>
                        </a:rPr>
                        <a:t>Interosseous</a:t>
                      </a:r>
                      <a:r>
                        <a:rPr lang="en-US" sz="1600" dirty="0">
                          <a:latin typeface="Times New Roman"/>
                          <a:ea typeface="Times New Roman"/>
                          <a:cs typeface="Mangal"/>
                        </a:rPr>
                        <a:t> branch: arises little below the muscular branch, passes laterally between the humeral head of deep digital flexor muscle and radius and enters the proximal </a:t>
                      </a:r>
                      <a:r>
                        <a:rPr lang="en-US" sz="1600" dirty="0" err="1">
                          <a:latin typeface="Times New Roman"/>
                          <a:ea typeface="Times New Roman"/>
                          <a:cs typeface="Mangal"/>
                        </a:rPr>
                        <a:t>interosseous</a:t>
                      </a:r>
                      <a:r>
                        <a:rPr lang="en-US" sz="1600" dirty="0">
                          <a:latin typeface="Times New Roman"/>
                          <a:ea typeface="Times New Roman"/>
                          <a:cs typeface="Mangal"/>
                        </a:rPr>
                        <a:t> space. </a:t>
                      </a:r>
                      <a:endParaRPr lang="en-US" sz="1600" dirty="0">
                        <a:latin typeface="Calibri"/>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err="1">
                          <a:latin typeface="Times New Roman"/>
                          <a:ea typeface="Times New Roman"/>
                          <a:cs typeface="Mangal"/>
                        </a:rPr>
                        <a:t>Pronator</a:t>
                      </a:r>
                      <a:r>
                        <a:rPr lang="en-US" sz="1600" dirty="0">
                          <a:latin typeface="Times New Roman"/>
                          <a:ea typeface="Times New Roman"/>
                          <a:cs typeface="Mangal"/>
                        </a:rPr>
                        <a:t> </a:t>
                      </a:r>
                      <a:r>
                        <a:rPr lang="en-US" sz="1600" dirty="0" err="1">
                          <a:latin typeface="Times New Roman"/>
                          <a:ea typeface="Times New Roman"/>
                          <a:cs typeface="Mangal"/>
                        </a:rPr>
                        <a:t>teres</a:t>
                      </a:r>
                      <a:r>
                        <a:rPr lang="en-US" sz="1600" dirty="0">
                          <a:latin typeface="Times New Roman"/>
                          <a:ea typeface="Times New Roman"/>
                          <a:cs typeface="Mangal"/>
                        </a:rPr>
                        <a:t>, flexor </a:t>
                      </a:r>
                      <a:r>
                        <a:rPr lang="en-US" sz="1600" dirty="0" err="1">
                          <a:latin typeface="Times New Roman"/>
                          <a:ea typeface="Times New Roman"/>
                          <a:cs typeface="Mangal"/>
                        </a:rPr>
                        <a:t>carpi</a:t>
                      </a:r>
                      <a:r>
                        <a:rPr lang="en-US" sz="1600" dirty="0">
                          <a:latin typeface="Times New Roman"/>
                          <a:ea typeface="Times New Roman"/>
                          <a:cs typeface="Mangal"/>
                        </a:rPr>
                        <a:t> </a:t>
                      </a:r>
                      <a:r>
                        <a:rPr lang="en-US" sz="1600" dirty="0" err="1">
                          <a:latin typeface="Times New Roman"/>
                          <a:ea typeface="Times New Roman"/>
                          <a:cs typeface="Mangal"/>
                        </a:rPr>
                        <a:t>radialis</a:t>
                      </a:r>
                      <a:r>
                        <a:rPr lang="en-US" sz="1600" dirty="0">
                          <a:latin typeface="Times New Roman"/>
                          <a:ea typeface="Times New Roman"/>
                          <a:cs typeface="Mangal"/>
                        </a:rPr>
                        <a:t>, deep digital flexor and superficial digital flexor</a:t>
                      </a:r>
                      <a:endParaRPr lang="en-US" sz="1600" dirty="0">
                        <a:latin typeface="Calibri"/>
                        <a:ea typeface="Times New Roman"/>
                        <a:cs typeface="Mangal"/>
                      </a:endParaRPr>
                    </a:p>
                    <a:p>
                      <a:pPr marL="0" marR="0" algn="ctr">
                        <a:lnSpc>
                          <a:spcPct val="115000"/>
                        </a:lnSpc>
                        <a:spcBef>
                          <a:spcPts val="0"/>
                        </a:spcBef>
                        <a:spcAft>
                          <a:spcPts val="0"/>
                        </a:spcAft>
                      </a:pPr>
                      <a:r>
                        <a:rPr lang="en-US" sz="1600" dirty="0">
                          <a:latin typeface="Times New Roman"/>
                          <a:ea typeface="Times New Roman"/>
                          <a:cs typeface="Mangal"/>
                        </a:rPr>
                        <a:t>Biceps </a:t>
                      </a:r>
                      <a:r>
                        <a:rPr lang="en-US" sz="1600" dirty="0" err="1">
                          <a:latin typeface="Times New Roman"/>
                          <a:ea typeface="Times New Roman"/>
                          <a:cs typeface="Mangal"/>
                        </a:rPr>
                        <a:t>brachii</a:t>
                      </a:r>
                      <a:r>
                        <a:rPr lang="en-US" sz="1600" dirty="0">
                          <a:latin typeface="Times New Roman"/>
                          <a:ea typeface="Times New Roman"/>
                          <a:cs typeface="Mangal"/>
                        </a:rPr>
                        <a:t>, </a:t>
                      </a:r>
                      <a:r>
                        <a:rPr lang="en-US" sz="1600" dirty="0" err="1">
                          <a:latin typeface="Times New Roman"/>
                          <a:ea typeface="Times New Roman"/>
                          <a:cs typeface="Mangal"/>
                        </a:rPr>
                        <a:t>brachialis</a:t>
                      </a:r>
                      <a:endParaRPr lang="en-US" sz="1600" dirty="0">
                        <a:latin typeface="Calibri"/>
                        <a:ea typeface="Times New Roman"/>
                        <a:cs typeface="Mangal"/>
                      </a:endParaRPr>
                    </a:p>
                    <a:p>
                      <a:pPr marL="0" marR="0" algn="ctr">
                        <a:lnSpc>
                          <a:spcPct val="115000"/>
                        </a:lnSpc>
                        <a:spcBef>
                          <a:spcPts val="0"/>
                        </a:spcBef>
                        <a:spcAft>
                          <a:spcPts val="0"/>
                        </a:spcAft>
                      </a:pPr>
                      <a:r>
                        <a:rPr lang="en-US" sz="1600" dirty="0">
                          <a:latin typeface="Times New Roman"/>
                          <a:ea typeface="Times New Roman"/>
                          <a:cs typeface="Mangal"/>
                        </a:rPr>
                        <a:t>Flexor </a:t>
                      </a:r>
                      <a:r>
                        <a:rPr lang="en-US" sz="1600" dirty="0" err="1">
                          <a:latin typeface="Times New Roman"/>
                          <a:ea typeface="Times New Roman"/>
                          <a:cs typeface="Mangal"/>
                        </a:rPr>
                        <a:t>carpi</a:t>
                      </a:r>
                      <a:r>
                        <a:rPr lang="en-US" sz="1600" dirty="0">
                          <a:latin typeface="Times New Roman"/>
                          <a:ea typeface="Times New Roman"/>
                          <a:cs typeface="Mangal"/>
                        </a:rPr>
                        <a:t> </a:t>
                      </a:r>
                      <a:r>
                        <a:rPr lang="en-US" sz="1600" dirty="0" err="1">
                          <a:latin typeface="Times New Roman"/>
                          <a:ea typeface="Times New Roman"/>
                          <a:cs typeface="Mangal"/>
                        </a:rPr>
                        <a:t>radialis</a:t>
                      </a:r>
                      <a:r>
                        <a:rPr lang="en-US" sz="1600" dirty="0">
                          <a:latin typeface="Times New Roman"/>
                          <a:ea typeface="Times New Roman"/>
                          <a:cs typeface="Mangal"/>
                        </a:rPr>
                        <a:t>, flexor </a:t>
                      </a:r>
                      <a:r>
                        <a:rPr lang="en-US" sz="1600" dirty="0" err="1">
                          <a:latin typeface="Times New Roman"/>
                          <a:ea typeface="Times New Roman"/>
                          <a:cs typeface="Mangal"/>
                        </a:rPr>
                        <a:t>carpi</a:t>
                      </a:r>
                      <a:r>
                        <a:rPr lang="en-US" sz="1600" dirty="0">
                          <a:latin typeface="Times New Roman"/>
                          <a:ea typeface="Times New Roman"/>
                          <a:cs typeface="Mangal"/>
                        </a:rPr>
                        <a:t> </a:t>
                      </a:r>
                      <a:r>
                        <a:rPr lang="en-US" sz="1600" dirty="0" err="1">
                          <a:latin typeface="Times New Roman"/>
                          <a:ea typeface="Times New Roman"/>
                          <a:cs typeface="Mangal"/>
                        </a:rPr>
                        <a:t>ulnaris</a:t>
                      </a:r>
                      <a:r>
                        <a:rPr lang="en-US" sz="1600" dirty="0">
                          <a:latin typeface="Times New Roman"/>
                          <a:ea typeface="Times New Roman"/>
                          <a:cs typeface="Mangal"/>
                        </a:rPr>
                        <a:t>, </a:t>
                      </a:r>
                      <a:r>
                        <a:rPr lang="en-US" sz="1600" dirty="0" smtClean="0">
                          <a:latin typeface="Times New Roman"/>
                          <a:ea typeface="Times New Roman"/>
                          <a:cs typeface="Mangal"/>
                        </a:rPr>
                        <a:t>humeral</a:t>
                      </a:r>
                      <a:r>
                        <a:rPr lang="en-US" sz="1600" baseline="0" dirty="0" smtClean="0">
                          <a:latin typeface="Times New Roman"/>
                          <a:ea typeface="Times New Roman"/>
                          <a:cs typeface="Mangal"/>
                        </a:rPr>
                        <a:t> and</a:t>
                      </a:r>
                      <a:endParaRPr lang="en-US" sz="1600" dirty="0">
                        <a:latin typeface="Calibri"/>
                        <a:ea typeface="Times New Roman"/>
                        <a:cs typeface="Mangal"/>
                      </a:endParaRPr>
                    </a:p>
                    <a:p>
                      <a:pPr marL="0" marR="0" algn="ctr">
                        <a:lnSpc>
                          <a:spcPct val="115000"/>
                        </a:lnSpc>
                        <a:spcBef>
                          <a:spcPts val="0"/>
                        </a:spcBef>
                        <a:spcAft>
                          <a:spcPts val="0"/>
                        </a:spcAft>
                      </a:pPr>
                      <a:r>
                        <a:rPr lang="en-US" sz="1600" dirty="0">
                          <a:latin typeface="Times New Roman"/>
                          <a:ea typeface="Times New Roman"/>
                          <a:cs typeface="Mangal"/>
                        </a:rPr>
                        <a:t>radial  </a:t>
                      </a:r>
                      <a:r>
                        <a:rPr lang="en-US" sz="1600" dirty="0" smtClean="0">
                          <a:latin typeface="Times New Roman"/>
                          <a:ea typeface="Times New Roman"/>
                          <a:cs typeface="Mangal"/>
                        </a:rPr>
                        <a:t>heads </a:t>
                      </a:r>
                      <a:r>
                        <a:rPr lang="en-US" sz="1600" dirty="0">
                          <a:latin typeface="Times New Roman"/>
                          <a:ea typeface="Times New Roman"/>
                          <a:cs typeface="Mangal"/>
                        </a:rPr>
                        <a:t>of deep digital flexor</a:t>
                      </a:r>
                      <a:endParaRPr lang="en-US" sz="1600" dirty="0">
                        <a:latin typeface="Calibri"/>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52400" y="152400"/>
            <a:ext cx="2590800"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0000"/>
                </a:solidFill>
              </a:rPr>
              <a:t>Radial nerve</a:t>
            </a:r>
            <a:endParaRPr lang="en-US" sz="2800" b="1" dirty="0">
              <a:solidFill>
                <a:srgbClr val="000000"/>
              </a:solidFill>
            </a:endParaRPr>
          </a:p>
        </p:txBody>
      </p:sp>
      <p:sp>
        <p:nvSpPr>
          <p:cNvPr id="14" name="Rectangle 13"/>
          <p:cNvSpPr/>
          <p:nvPr/>
        </p:nvSpPr>
        <p:spPr>
          <a:xfrm>
            <a:off x="3276600" y="152400"/>
            <a:ext cx="2514600"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0000"/>
                </a:solidFill>
              </a:rPr>
              <a:t>Median nerve</a:t>
            </a:r>
            <a:endParaRPr lang="en-US" sz="2800" b="1" dirty="0">
              <a:solidFill>
                <a:srgbClr val="000000"/>
              </a:solidFill>
            </a:endParaRPr>
          </a:p>
        </p:txBody>
      </p:sp>
      <p:sp>
        <p:nvSpPr>
          <p:cNvPr id="15" name="Rectangle 14"/>
          <p:cNvSpPr/>
          <p:nvPr/>
        </p:nvSpPr>
        <p:spPr>
          <a:xfrm>
            <a:off x="6629400" y="152400"/>
            <a:ext cx="2133600"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0000"/>
                </a:solidFill>
              </a:rPr>
              <a:t>Ulnar</a:t>
            </a:r>
            <a:r>
              <a:rPr lang="en-US" sz="2800" b="1" dirty="0" smtClean="0">
                <a:solidFill>
                  <a:srgbClr val="000000"/>
                </a:solidFill>
              </a:rPr>
              <a:t> nerve</a:t>
            </a:r>
            <a:endParaRPr lang="en-US" sz="2800" b="1" dirty="0">
              <a:solidFill>
                <a:srgbClr val="000000"/>
              </a:solidFill>
            </a:endParaRPr>
          </a:p>
        </p:txBody>
      </p:sp>
      <p:cxnSp>
        <p:nvCxnSpPr>
          <p:cNvPr id="19" name="Straight Arrow Connector 18"/>
          <p:cNvCxnSpPr/>
          <p:nvPr/>
        </p:nvCxnSpPr>
        <p:spPr>
          <a:xfrm rot="5400000">
            <a:off x="838200" y="1447800"/>
            <a:ext cx="4572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6200000" flipH="1">
            <a:off x="228600" y="1524000"/>
            <a:ext cx="25908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5400000">
            <a:off x="0" y="4114800"/>
            <a:ext cx="12954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a:off x="838200" y="2514600"/>
            <a:ext cx="990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62" idx="2"/>
          </p:cNvCxnSpPr>
          <p:nvPr/>
        </p:nvCxnSpPr>
        <p:spPr>
          <a:xfrm rot="5400000">
            <a:off x="3867150" y="3371850"/>
            <a:ext cx="2438400" cy="723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16200000" flipH="1">
            <a:off x="571500" y="4076700"/>
            <a:ext cx="12954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152400" y="1828800"/>
            <a:ext cx="838200" cy="304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rPr>
              <a:t>Deep</a:t>
            </a:r>
            <a:endParaRPr lang="en-US" b="1" dirty="0">
              <a:solidFill>
                <a:srgbClr val="000000"/>
              </a:solidFill>
            </a:endParaRPr>
          </a:p>
        </p:txBody>
      </p:sp>
      <p:sp>
        <p:nvSpPr>
          <p:cNvPr id="31" name="Rectangle 30"/>
          <p:cNvSpPr/>
          <p:nvPr/>
        </p:nvSpPr>
        <p:spPr>
          <a:xfrm>
            <a:off x="1371600" y="1981200"/>
            <a:ext cx="1066800" cy="304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000000"/>
                </a:solidFill>
              </a:rPr>
              <a:t>Superficial</a:t>
            </a:r>
            <a:endParaRPr lang="en-US" sz="1400" b="1" dirty="0">
              <a:solidFill>
                <a:srgbClr val="000000"/>
              </a:solidFill>
            </a:endParaRPr>
          </a:p>
        </p:txBody>
      </p:sp>
      <p:sp>
        <p:nvSpPr>
          <p:cNvPr id="32" name="Rectangle 31"/>
          <p:cNvSpPr/>
          <p:nvPr/>
        </p:nvSpPr>
        <p:spPr>
          <a:xfrm>
            <a:off x="228600" y="3276600"/>
            <a:ext cx="990600" cy="381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rPr>
              <a:t>Medial</a:t>
            </a:r>
            <a:endParaRPr lang="en-US" b="1" dirty="0">
              <a:solidFill>
                <a:srgbClr val="000000"/>
              </a:solidFill>
            </a:endParaRPr>
          </a:p>
        </p:txBody>
      </p:sp>
      <p:sp>
        <p:nvSpPr>
          <p:cNvPr id="33" name="Rectangle 32"/>
          <p:cNvSpPr/>
          <p:nvPr/>
        </p:nvSpPr>
        <p:spPr>
          <a:xfrm>
            <a:off x="228600" y="4953000"/>
            <a:ext cx="838200" cy="1371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rPr>
              <a:t>Dorsal medial </a:t>
            </a:r>
            <a:r>
              <a:rPr lang="en-US" b="1" dirty="0" err="1" smtClean="0">
                <a:solidFill>
                  <a:srgbClr val="000000"/>
                </a:solidFill>
              </a:rPr>
              <a:t>abaxial</a:t>
            </a:r>
            <a:r>
              <a:rPr lang="en-US" b="1" dirty="0" smtClean="0">
                <a:solidFill>
                  <a:srgbClr val="000000"/>
                </a:solidFill>
              </a:rPr>
              <a:t> digital</a:t>
            </a:r>
            <a:endParaRPr lang="en-US" b="1" dirty="0">
              <a:solidFill>
                <a:srgbClr val="000000"/>
              </a:solidFill>
            </a:endParaRPr>
          </a:p>
        </p:txBody>
      </p:sp>
      <p:sp>
        <p:nvSpPr>
          <p:cNvPr id="34" name="Rectangle 33"/>
          <p:cNvSpPr/>
          <p:nvPr/>
        </p:nvSpPr>
        <p:spPr>
          <a:xfrm>
            <a:off x="6324600" y="1981200"/>
            <a:ext cx="1295400"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smtClean="0">
                <a:solidFill>
                  <a:srgbClr val="000000"/>
                </a:solidFill>
              </a:rPr>
              <a:t>Volar</a:t>
            </a:r>
            <a:r>
              <a:rPr lang="en-US" sz="1200" b="1" dirty="0" smtClean="0">
                <a:solidFill>
                  <a:srgbClr val="000000"/>
                </a:solidFill>
              </a:rPr>
              <a:t> </a:t>
            </a:r>
            <a:r>
              <a:rPr lang="en-US" sz="1200" b="1" dirty="0" err="1" smtClean="0">
                <a:solidFill>
                  <a:srgbClr val="000000"/>
                </a:solidFill>
              </a:rPr>
              <a:t>cutaneous</a:t>
            </a:r>
            <a:r>
              <a:rPr lang="en-US" sz="1200" b="1" dirty="0" smtClean="0">
                <a:solidFill>
                  <a:srgbClr val="000000"/>
                </a:solidFill>
              </a:rPr>
              <a:t> carpal </a:t>
            </a:r>
            <a:endParaRPr lang="en-US" sz="1200" b="1" dirty="0">
              <a:solidFill>
                <a:srgbClr val="000000"/>
              </a:solidFill>
            </a:endParaRPr>
          </a:p>
        </p:txBody>
      </p:sp>
      <p:sp>
        <p:nvSpPr>
          <p:cNvPr id="41" name="Rectangle 40"/>
          <p:cNvSpPr/>
          <p:nvPr/>
        </p:nvSpPr>
        <p:spPr>
          <a:xfrm>
            <a:off x="1752600" y="3352800"/>
            <a:ext cx="990600" cy="381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rPr>
              <a:t>Lateral</a:t>
            </a:r>
            <a:endParaRPr lang="en-US" b="1" dirty="0">
              <a:solidFill>
                <a:srgbClr val="000000"/>
              </a:solidFill>
            </a:endParaRPr>
          </a:p>
        </p:txBody>
      </p:sp>
      <p:sp>
        <p:nvSpPr>
          <p:cNvPr id="48" name="Rectangle 47"/>
          <p:cNvSpPr/>
          <p:nvPr/>
        </p:nvSpPr>
        <p:spPr>
          <a:xfrm>
            <a:off x="1219200" y="4953000"/>
            <a:ext cx="1066800" cy="1371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rPr>
              <a:t>Dorsal common axial digital</a:t>
            </a:r>
            <a:endParaRPr lang="en-US" b="1" dirty="0">
              <a:solidFill>
                <a:srgbClr val="000000"/>
              </a:solidFill>
            </a:endParaRPr>
          </a:p>
        </p:txBody>
      </p:sp>
      <p:cxnSp>
        <p:nvCxnSpPr>
          <p:cNvPr id="49" name="Straight Arrow Connector 48"/>
          <p:cNvCxnSpPr/>
          <p:nvPr/>
        </p:nvCxnSpPr>
        <p:spPr>
          <a:xfrm rot="5400000">
            <a:off x="3314700" y="1104900"/>
            <a:ext cx="14478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rot="16200000" flipH="1">
            <a:off x="4381500" y="1104900"/>
            <a:ext cx="14478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rot="5400000">
            <a:off x="2247900" y="3390900"/>
            <a:ext cx="23622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rot="16200000" flipH="1">
            <a:off x="2971800" y="3352800"/>
            <a:ext cx="2362200" cy="838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rot="5400000">
            <a:off x="4991100" y="2019300"/>
            <a:ext cx="4267200" cy="1295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rot="16200000" flipH="1">
            <a:off x="5829300" y="2476500"/>
            <a:ext cx="41910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rot="16200000" flipH="1">
            <a:off x="2057400" y="4038600"/>
            <a:ext cx="11430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endCxn id="71" idx="0"/>
          </p:cNvCxnSpPr>
          <p:nvPr/>
        </p:nvCxnSpPr>
        <p:spPr>
          <a:xfrm rot="16200000" flipH="1">
            <a:off x="4705350" y="3143250"/>
            <a:ext cx="2438400" cy="1028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3276600" y="2133600"/>
            <a:ext cx="685800" cy="381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000000"/>
                </a:solidFill>
              </a:rPr>
              <a:t>Medial</a:t>
            </a:r>
            <a:endParaRPr lang="en-US" sz="1200" b="1" dirty="0">
              <a:solidFill>
                <a:srgbClr val="000000"/>
              </a:solidFill>
            </a:endParaRPr>
          </a:p>
        </p:txBody>
      </p:sp>
      <p:sp>
        <p:nvSpPr>
          <p:cNvPr id="62" name="Rectangle 61"/>
          <p:cNvSpPr/>
          <p:nvPr/>
        </p:nvSpPr>
        <p:spPr>
          <a:xfrm>
            <a:off x="4953000" y="2133600"/>
            <a:ext cx="990600" cy="381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rPr>
              <a:t>Lateral</a:t>
            </a:r>
            <a:endParaRPr lang="en-US" b="1" dirty="0">
              <a:solidFill>
                <a:srgbClr val="000000"/>
              </a:solidFill>
            </a:endParaRPr>
          </a:p>
        </p:txBody>
      </p:sp>
      <p:sp>
        <p:nvSpPr>
          <p:cNvPr id="69" name="Rectangle 68"/>
          <p:cNvSpPr/>
          <p:nvPr/>
        </p:nvSpPr>
        <p:spPr>
          <a:xfrm>
            <a:off x="2667000" y="4953000"/>
            <a:ext cx="838200" cy="1371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rPr>
              <a:t>Medial </a:t>
            </a:r>
            <a:r>
              <a:rPr lang="en-US" b="1" dirty="0" err="1" smtClean="0">
                <a:solidFill>
                  <a:srgbClr val="000000"/>
                </a:solidFill>
              </a:rPr>
              <a:t>volar</a:t>
            </a:r>
            <a:r>
              <a:rPr lang="en-US" b="1" dirty="0" smtClean="0">
                <a:solidFill>
                  <a:srgbClr val="000000"/>
                </a:solidFill>
              </a:rPr>
              <a:t> </a:t>
            </a:r>
            <a:r>
              <a:rPr lang="en-US" b="1" dirty="0" err="1" smtClean="0">
                <a:solidFill>
                  <a:srgbClr val="000000"/>
                </a:solidFill>
              </a:rPr>
              <a:t>abaxial</a:t>
            </a:r>
            <a:r>
              <a:rPr lang="en-US" b="1" dirty="0" smtClean="0">
                <a:solidFill>
                  <a:srgbClr val="000000"/>
                </a:solidFill>
              </a:rPr>
              <a:t> digital</a:t>
            </a:r>
            <a:endParaRPr lang="en-US" b="1" dirty="0">
              <a:solidFill>
                <a:srgbClr val="000000"/>
              </a:solidFill>
            </a:endParaRPr>
          </a:p>
        </p:txBody>
      </p:sp>
      <p:sp>
        <p:nvSpPr>
          <p:cNvPr id="70" name="Rectangle 69"/>
          <p:cNvSpPr/>
          <p:nvPr/>
        </p:nvSpPr>
        <p:spPr>
          <a:xfrm>
            <a:off x="3733800" y="4953000"/>
            <a:ext cx="1219200" cy="16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solidFill>
                  <a:srgbClr val="000000"/>
                </a:solidFill>
              </a:rPr>
              <a:t>Volar</a:t>
            </a:r>
            <a:r>
              <a:rPr lang="en-US" sz="1600" b="1" dirty="0" smtClean="0">
                <a:solidFill>
                  <a:srgbClr val="000000"/>
                </a:solidFill>
              </a:rPr>
              <a:t>  common axial digital (</a:t>
            </a:r>
            <a:r>
              <a:rPr lang="en-US" sz="1600" b="1" dirty="0" err="1" smtClean="0">
                <a:solidFill>
                  <a:srgbClr val="000000"/>
                </a:solidFill>
              </a:rPr>
              <a:t>suspensory</a:t>
            </a:r>
            <a:r>
              <a:rPr lang="en-US" sz="1600" b="1" dirty="0" smtClean="0">
                <a:solidFill>
                  <a:srgbClr val="000000"/>
                </a:solidFill>
              </a:rPr>
              <a:t> </a:t>
            </a:r>
            <a:r>
              <a:rPr lang="en-US" sz="1600" b="1" dirty="0" err="1" smtClean="0">
                <a:solidFill>
                  <a:srgbClr val="000000"/>
                </a:solidFill>
              </a:rPr>
              <a:t>ligament,flexor</a:t>
            </a:r>
            <a:r>
              <a:rPr lang="en-US" sz="1600" b="1" dirty="0" smtClean="0">
                <a:solidFill>
                  <a:srgbClr val="000000"/>
                </a:solidFill>
              </a:rPr>
              <a:t> tendon &amp; skin)</a:t>
            </a:r>
            <a:endParaRPr lang="en-US" sz="1600" b="1" dirty="0">
              <a:solidFill>
                <a:srgbClr val="000000"/>
              </a:solidFill>
            </a:endParaRPr>
          </a:p>
        </p:txBody>
      </p:sp>
      <p:sp>
        <p:nvSpPr>
          <p:cNvPr id="71" name="Rectangle 70"/>
          <p:cNvSpPr/>
          <p:nvPr/>
        </p:nvSpPr>
        <p:spPr>
          <a:xfrm>
            <a:off x="6019800" y="4876800"/>
            <a:ext cx="838200" cy="1371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rPr>
              <a:t>Lateral </a:t>
            </a:r>
            <a:r>
              <a:rPr lang="en-US" b="1" smtClean="0">
                <a:solidFill>
                  <a:srgbClr val="000000"/>
                </a:solidFill>
              </a:rPr>
              <a:t>volar </a:t>
            </a:r>
            <a:r>
              <a:rPr lang="en-US" b="1" dirty="0" err="1" smtClean="0">
                <a:solidFill>
                  <a:srgbClr val="000000"/>
                </a:solidFill>
              </a:rPr>
              <a:t>abaxial</a:t>
            </a:r>
            <a:r>
              <a:rPr lang="en-US" b="1" dirty="0" smtClean="0">
                <a:solidFill>
                  <a:srgbClr val="000000"/>
                </a:solidFill>
              </a:rPr>
              <a:t> digital</a:t>
            </a:r>
            <a:endParaRPr lang="en-US" b="1" dirty="0">
              <a:solidFill>
                <a:srgbClr val="000000"/>
              </a:solidFill>
            </a:endParaRPr>
          </a:p>
        </p:txBody>
      </p:sp>
      <p:sp>
        <p:nvSpPr>
          <p:cNvPr id="82" name="Rectangle 81"/>
          <p:cNvSpPr/>
          <p:nvPr/>
        </p:nvSpPr>
        <p:spPr>
          <a:xfrm>
            <a:off x="7696200" y="4724400"/>
            <a:ext cx="838200" cy="1371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rPr>
              <a:t>Dorsal  lateral </a:t>
            </a:r>
            <a:r>
              <a:rPr lang="en-US" b="1" dirty="0" err="1" smtClean="0">
                <a:solidFill>
                  <a:srgbClr val="000000"/>
                </a:solidFill>
              </a:rPr>
              <a:t>abaxial</a:t>
            </a:r>
            <a:r>
              <a:rPr lang="en-US" b="1" dirty="0" smtClean="0">
                <a:solidFill>
                  <a:srgbClr val="000000"/>
                </a:solidFill>
              </a:rPr>
              <a:t> digital</a:t>
            </a:r>
            <a:endParaRPr lang="en-US" b="1" dirty="0">
              <a:solidFill>
                <a:srgbClr val="000000"/>
              </a:solidFill>
            </a:endParaRPr>
          </a:p>
        </p:txBody>
      </p:sp>
      <p:sp>
        <p:nvSpPr>
          <p:cNvPr id="86" name="Rectangle 85"/>
          <p:cNvSpPr/>
          <p:nvPr/>
        </p:nvSpPr>
        <p:spPr>
          <a:xfrm>
            <a:off x="7543800" y="3048000"/>
            <a:ext cx="1143000"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000000"/>
                </a:solidFill>
              </a:rPr>
              <a:t>Superficial lateral </a:t>
            </a:r>
            <a:r>
              <a:rPr lang="en-US" sz="1200" b="1" dirty="0" err="1" smtClean="0">
                <a:solidFill>
                  <a:srgbClr val="000000"/>
                </a:solidFill>
              </a:rPr>
              <a:t>volar</a:t>
            </a:r>
            <a:r>
              <a:rPr lang="en-US" sz="1200" b="1" dirty="0" smtClean="0">
                <a:solidFill>
                  <a:srgbClr val="000000"/>
                </a:solidFill>
              </a:rPr>
              <a:t> </a:t>
            </a:r>
            <a:endParaRPr lang="en-US" sz="1200" b="1" dirty="0">
              <a:solidFill>
                <a:srgbClr val="000000"/>
              </a:solidFill>
            </a:endParaRPr>
          </a:p>
        </p:txBody>
      </p:sp>
      <p:sp>
        <p:nvSpPr>
          <p:cNvPr id="92" name="Rectangle 91"/>
          <p:cNvSpPr/>
          <p:nvPr/>
        </p:nvSpPr>
        <p:spPr>
          <a:xfrm>
            <a:off x="2971800" y="3276600"/>
            <a:ext cx="914400" cy="381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000000"/>
                </a:solidFill>
              </a:rPr>
              <a:t>Abaxial</a:t>
            </a:r>
            <a:r>
              <a:rPr lang="en-US" b="1" dirty="0" smtClean="0">
                <a:solidFill>
                  <a:srgbClr val="000000"/>
                </a:solidFill>
              </a:rPr>
              <a:t>  </a:t>
            </a:r>
            <a:endParaRPr lang="en-US" b="1" dirty="0">
              <a:solidFill>
                <a:srgbClr val="000000"/>
              </a:solidFill>
            </a:endParaRPr>
          </a:p>
        </p:txBody>
      </p:sp>
      <p:sp>
        <p:nvSpPr>
          <p:cNvPr id="93" name="Rectangle 92"/>
          <p:cNvSpPr/>
          <p:nvPr/>
        </p:nvSpPr>
        <p:spPr>
          <a:xfrm>
            <a:off x="0" y="4267200"/>
            <a:ext cx="914400" cy="381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000000"/>
                </a:solidFill>
              </a:rPr>
              <a:t>Abaxial</a:t>
            </a:r>
            <a:r>
              <a:rPr lang="en-US" b="1" dirty="0" smtClean="0">
                <a:solidFill>
                  <a:srgbClr val="000000"/>
                </a:solidFill>
              </a:rPr>
              <a:t>  </a:t>
            </a:r>
            <a:endParaRPr lang="en-US" b="1" dirty="0">
              <a:solidFill>
                <a:srgbClr val="000000"/>
              </a:solidFill>
            </a:endParaRPr>
          </a:p>
        </p:txBody>
      </p:sp>
      <p:sp>
        <p:nvSpPr>
          <p:cNvPr id="94" name="Rectangle 93"/>
          <p:cNvSpPr/>
          <p:nvPr/>
        </p:nvSpPr>
        <p:spPr>
          <a:xfrm>
            <a:off x="1219200" y="4419600"/>
            <a:ext cx="762000" cy="304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rPr>
              <a:t>Axial    </a:t>
            </a:r>
            <a:endParaRPr lang="en-US" b="1" dirty="0">
              <a:solidFill>
                <a:srgbClr val="000000"/>
              </a:solidFill>
            </a:endParaRPr>
          </a:p>
        </p:txBody>
      </p:sp>
      <p:sp>
        <p:nvSpPr>
          <p:cNvPr id="39" name="Rectangle 38"/>
          <p:cNvSpPr/>
          <p:nvPr/>
        </p:nvSpPr>
        <p:spPr>
          <a:xfrm>
            <a:off x="914400" y="914400"/>
            <a:ext cx="990600"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smtClean="0">
                <a:solidFill>
                  <a:srgbClr val="000000"/>
                </a:solidFill>
              </a:rPr>
              <a:t>Cutaneous</a:t>
            </a:r>
            <a:endParaRPr lang="en-US" sz="1400" b="1" dirty="0">
              <a:solidFill>
                <a:srgbClr val="000000"/>
              </a:solidFill>
            </a:endParaRPr>
          </a:p>
        </p:txBody>
      </p:sp>
      <p:sp>
        <p:nvSpPr>
          <p:cNvPr id="42" name="Rectangle 41"/>
          <p:cNvSpPr/>
          <p:nvPr/>
        </p:nvSpPr>
        <p:spPr>
          <a:xfrm>
            <a:off x="0" y="2362200"/>
            <a:ext cx="1295400" cy="381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000000"/>
                </a:solidFill>
              </a:rPr>
              <a:t>Extensors of fore arm</a:t>
            </a:r>
            <a:endParaRPr lang="en-US" sz="1200" b="1" dirty="0">
              <a:solidFill>
                <a:srgbClr val="000000"/>
              </a:solidFill>
            </a:endParaRPr>
          </a:p>
        </p:txBody>
      </p:sp>
      <p:cxnSp>
        <p:nvCxnSpPr>
          <p:cNvPr id="43" name="Straight Arrow Connector 42"/>
          <p:cNvCxnSpPr>
            <a:endCxn id="42" idx="0"/>
          </p:cNvCxnSpPr>
          <p:nvPr/>
        </p:nvCxnSpPr>
        <p:spPr>
          <a:xfrm rot="5400000">
            <a:off x="590550" y="2038350"/>
            <a:ext cx="381000" cy="266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3810000" y="3810000"/>
            <a:ext cx="762000" cy="304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rPr>
              <a:t>Axial    </a:t>
            </a:r>
            <a:endParaRPr lang="en-US" b="1" dirty="0">
              <a:solidFill>
                <a:srgbClr val="000000"/>
              </a:solidFill>
            </a:endParaRPr>
          </a:p>
        </p:txBody>
      </p:sp>
      <p:sp>
        <p:nvSpPr>
          <p:cNvPr id="51" name="Rectangle 50"/>
          <p:cNvSpPr/>
          <p:nvPr/>
        </p:nvSpPr>
        <p:spPr>
          <a:xfrm>
            <a:off x="4724400" y="3429000"/>
            <a:ext cx="762000" cy="304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rPr>
              <a:t>Axial    </a:t>
            </a:r>
            <a:endParaRPr lang="en-US" b="1" dirty="0">
              <a:solidFill>
                <a:srgbClr val="000000"/>
              </a:solidFill>
            </a:endParaRPr>
          </a:p>
        </p:txBody>
      </p:sp>
      <p:sp>
        <p:nvSpPr>
          <p:cNvPr id="60" name="Rectangle 59"/>
          <p:cNvSpPr/>
          <p:nvPr/>
        </p:nvSpPr>
        <p:spPr>
          <a:xfrm>
            <a:off x="5562600" y="3657600"/>
            <a:ext cx="914400" cy="381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000000"/>
                </a:solidFill>
              </a:rPr>
              <a:t>Abaxial</a:t>
            </a:r>
            <a:r>
              <a:rPr lang="en-US" b="1" dirty="0" smtClean="0">
                <a:solidFill>
                  <a:srgbClr val="000000"/>
                </a:solidFill>
              </a:rPr>
              <a:t>  </a:t>
            </a:r>
            <a:endParaRPr lang="en-US" b="1" dirty="0">
              <a:solidFill>
                <a:srgbClr val="000000"/>
              </a:solidFill>
            </a:endParaRPr>
          </a:p>
        </p:txBody>
      </p:sp>
      <p:cxnSp>
        <p:nvCxnSpPr>
          <p:cNvPr id="44" name="Straight Arrow Connector 43"/>
          <p:cNvCxnSpPr/>
          <p:nvPr/>
        </p:nvCxnSpPr>
        <p:spPr>
          <a:xfrm>
            <a:off x="2438400" y="3657600"/>
            <a:ext cx="5181600" cy="1828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304801" y="457200"/>
          <a:ext cx="8686800" cy="5608320"/>
        </p:xfrm>
        <a:graphic>
          <a:graphicData uri="http://schemas.openxmlformats.org/drawingml/2006/table">
            <a:tbl>
              <a:tblPr/>
              <a:tblGrid>
                <a:gridCol w="387309"/>
                <a:gridCol w="1060490"/>
                <a:gridCol w="1097378"/>
                <a:gridCol w="4481725"/>
                <a:gridCol w="1659898"/>
              </a:tblGrid>
              <a:tr h="828675">
                <a:tc>
                  <a:txBody>
                    <a:bodyPr/>
                    <a:lstStyle/>
                    <a:p>
                      <a:pPr marL="342900" marR="0" lvl="0" indent="-342900">
                        <a:lnSpc>
                          <a:spcPct val="115000"/>
                        </a:lnSpc>
                        <a:spcBef>
                          <a:spcPts val="0"/>
                        </a:spcBef>
                        <a:spcAft>
                          <a:spcPts val="0"/>
                        </a:spcAft>
                        <a:buFont typeface="+mj-lt"/>
                        <a:buAutoNum type="arabicPeriod"/>
                        <a:tabLst>
                          <a:tab pos="114300" algn="l"/>
                        </a:tabLst>
                      </a:pPr>
                      <a:endParaRPr lang="en-US" sz="2000" dirty="0">
                        <a:latin typeface="Times New Roman"/>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latin typeface="Times New Roman"/>
                          <a:ea typeface="Times New Roman"/>
                          <a:cs typeface="Mangal"/>
                        </a:rPr>
                        <a:t>Pectoral </a:t>
                      </a:r>
                      <a:endParaRPr lang="en-US" sz="2000">
                        <a:latin typeface="Calibri"/>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smtClean="0">
                          <a:latin typeface="Times New Roman"/>
                          <a:ea typeface="Times New Roman"/>
                          <a:cs typeface="Mangal"/>
                        </a:rPr>
                        <a:t>Posterior band </a:t>
                      </a:r>
                      <a:r>
                        <a:rPr lang="en-US" sz="2000" dirty="0">
                          <a:latin typeface="Times New Roman"/>
                          <a:ea typeface="Times New Roman"/>
                          <a:cs typeface="Mangal"/>
                        </a:rPr>
                        <a:t>7C+8C</a:t>
                      </a:r>
                      <a:endParaRPr lang="en-US" sz="2000" dirty="0">
                        <a:latin typeface="Calibri"/>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latin typeface="Times New Roman"/>
                          <a:ea typeface="Times New Roman"/>
                          <a:cs typeface="Mangal"/>
                        </a:rPr>
                        <a:t>Two branches immerge from medial to the </a:t>
                      </a:r>
                      <a:r>
                        <a:rPr lang="en-US" sz="2000" dirty="0" err="1">
                          <a:latin typeface="Times New Roman"/>
                          <a:ea typeface="Times New Roman"/>
                          <a:cs typeface="Mangal"/>
                        </a:rPr>
                        <a:t>musculocutaneous</a:t>
                      </a:r>
                      <a:r>
                        <a:rPr lang="en-US" sz="2000" dirty="0">
                          <a:latin typeface="Times New Roman"/>
                          <a:ea typeface="Times New Roman"/>
                          <a:cs typeface="Mangal"/>
                        </a:rPr>
                        <a:t> and median nerve, </a:t>
                      </a:r>
                      <a:r>
                        <a:rPr lang="en-US" sz="2000" dirty="0" smtClean="0">
                          <a:latin typeface="Times New Roman"/>
                          <a:ea typeface="Times New Roman"/>
                          <a:cs typeface="Mangal"/>
                        </a:rPr>
                        <a:t>pass </a:t>
                      </a:r>
                      <a:r>
                        <a:rPr lang="en-US" sz="2000" dirty="0">
                          <a:latin typeface="Times New Roman"/>
                          <a:ea typeface="Times New Roman"/>
                          <a:cs typeface="Mangal"/>
                        </a:rPr>
                        <a:t>downward on either side and </a:t>
                      </a:r>
                      <a:r>
                        <a:rPr lang="en-US" sz="2000" dirty="0" err="1">
                          <a:latin typeface="Times New Roman"/>
                          <a:ea typeface="Times New Roman"/>
                          <a:cs typeface="Mangal"/>
                        </a:rPr>
                        <a:t>anastomose</a:t>
                      </a:r>
                      <a:r>
                        <a:rPr lang="en-US" sz="2000" dirty="0">
                          <a:latin typeface="Times New Roman"/>
                          <a:ea typeface="Times New Roman"/>
                          <a:cs typeface="Mangal"/>
                        </a:rPr>
                        <a:t> ventral to the brachial artery forming a 2</a:t>
                      </a:r>
                      <a:r>
                        <a:rPr lang="en-US" sz="2000" baseline="30000" dirty="0">
                          <a:latin typeface="Times New Roman"/>
                          <a:ea typeface="Times New Roman"/>
                          <a:cs typeface="Mangal"/>
                        </a:rPr>
                        <a:t>nd</a:t>
                      </a:r>
                      <a:r>
                        <a:rPr lang="en-US" sz="2000" dirty="0">
                          <a:latin typeface="Times New Roman"/>
                          <a:ea typeface="Times New Roman"/>
                          <a:cs typeface="Mangal"/>
                        </a:rPr>
                        <a:t> loop below brachial artery.</a:t>
                      </a:r>
                      <a:endParaRPr lang="en-US" sz="2000" dirty="0">
                        <a:latin typeface="Calibri"/>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latin typeface="Times New Roman"/>
                          <a:ea typeface="Times New Roman"/>
                          <a:cs typeface="Mangal"/>
                        </a:rPr>
                        <a:t>Superficial and anterior part of deep pectoral muscle. </a:t>
                      </a:r>
                      <a:endParaRPr lang="en-US" sz="2000" dirty="0">
                        <a:latin typeface="Calibri"/>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28675">
                <a:tc>
                  <a:txBody>
                    <a:bodyPr/>
                    <a:lstStyle/>
                    <a:p>
                      <a:pPr marL="342900" marR="0" lvl="0" indent="-342900">
                        <a:lnSpc>
                          <a:spcPct val="115000"/>
                        </a:lnSpc>
                        <a:spcBef>
                          <a:spcPts val="0"/>
                        </a:spcBef>
                        <a:spcAft>
                          <a:spcPts val="0"/>
                        </a:spcAft>
                        <a:buFont typeface="+mj-lt"/>
                        <a:buAutoNum type="arabicPeriod"/>
                        <a:tabLst>
                          <a:tab pos="114300" algn="l"/>
                        </a:tabLst>
                      </a:pPr>
                      <a:endParaRPr lang="en-US" sz="2000">
                        <a:latin typeface="Times New Roman"/>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latin typeface="Times New Roman"/>
                          <a:ea typeface="Times New Roman"/>
                          <a:cs typeface="Mangal"/>
                        </a:rPr>
                        <a:t>Lateral thoracic/ external thoracic</a:t>
                      </a:r>
                      <a:endParaRPr lang="en-US" sz="2000">
                        <a:latin typeface="Calibri"/>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latin typeface="Times New Roman"/>
                          <a:ea typeface="Times New Roman"/>
                          <a:cs typeface="Mangal"/>
                        </a:rPr>
                        <a:t>Posterior part of posterior band 8C+1T+2T</a:t>
                      </a:r>
                      <a:endParaRPr lang="en-US" sz="2000">
                        <a:latin typeface="Calibri"/>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latin typeface="Times New Roman"/>
                          <a:ea typeface="Times New Roman"/>
                          <a:cs typeface="Mangal"/>
                        </a:rPr>
                        <a:t>Divides in to dorsal and ventral branches near brachial vein. Dorsal branch passes backwards along dorsal border of deep pectoral muscle and ramifies in cutaneous trunci muscle. Ventral branch passes posterior on the deep surface of the deep pectoral muscle and ramifies in it.</a:t>
                      </a:r>
                      <a:endParaRPr lang="en-US" sz="2000">
                        <a:latin typeface="Calibri"/>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latin typeface="Times New Roman"/>
                          <a:ea typeface="Times New Roman"/>
                          <a:cs typeface="Mangal"/>
                        </a:rPr>
                        <a:t>deep pectoral, </a:t>
                      </a:r>
                      <a:r>
                        <a:rPr lang="en-US" sz="2000" dirty="0" err="1">
                          <a:latin typeface="Times New Roman"/>
                          <a:ea typeface="Times New Roman"/>
                          <a:cs typeface="Mangal"/>
                        </a:rPr>
                        <a:t>cutaneous</a:t>
                      </a:r>
                      <a:r>
                        <a:rPr lang="en-US" sz="2000" dirty="0">
                          <a:latin typeface="Times New Roman"/>
                          <a:ea typeface="Times New Roman"/>
                          <a:cs typeface="Mangal"/>
                        </a:rPr>
                        <a:t> </a:t>
                      </a:r>
                      <a:r>
                        <a:rPr lang="en-US" sz="2000" dirty="0" err="1">
                          <a:latin typeface="Times New Roman"/>
                          <a:ea typeface="Times New Roman"/>
                          <a:cs typeface="Mangal"/>
                        </a:rPr>
                        <a:t>trunci</a:t>
                      </a:r>
                      <a:endParaRPr lang="en-US" sz="2000" dirty="0">
                        <a:latin typeface="Calibri"/>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52450">
                <a:tc>
                  <a:txBody>
                    <a:bodyPr/>
                    <a:lstStyle/>
                    <a:p>
                      <a:pPr marL="342900" marR="0" lvl="0" indent="-342900">
                        <a:lnSpc>
                          <a:spcPct val="115000"/>
                        </a:lnSpc>
                        <a:spcBef>
                          <a:spcPts val="0"/>
                        </a:spcBef>
                        <a:spcAft>
                          <a:spcPts val="0"/>
                        </a:spcAft>
                        <a:buFont typeface="+mj-lt"/>
                        <a:buAutoNum type="arabicPeriod"/>
                        <a:tabLst>
                          <a:tab pos="114300" algn="l"/>
                        </a:tabLst>
                      </a:pPr>
                      <a:endParaRPr lang="en-US" sz="2000">
                        <a:latin typeface="Times New Roman"/>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latin typeface="Times New Roman"/>
                          <a:ea typeface="Times New Roman"/>
                          <a:cs typeface="Mangal"/>
                        </a:rPr>
                        <a:t>Long thoracic</a:t>
                      </a:r>
                      <a:endParaRPr lang="en-US" sz="2000">
                        <a:latin typeface="Calibri"/>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latin typeface="Times New Roman"/>
                          <a:ea typeface="Times New Roman"/>
                          <a:cs typeface="Mangal"/>
                        </a:rPr>
                        <a:t>Anaterior  band 7C+8C</a:t>
                      </a:r>
                      <a:endParaRPr lang="en-US" sz="2000">
                        <a:latin typeface="Calibri"/>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latin typeface="Times New Roman"/>
                          <a:ea typeface="Times New Roman"/>
                          <a:cs typeface="Mangal"/>
                        </a:rPr>
                        <a:t>After giving branches to </a:t>
                      </a:r>
                      <a:r>
                        <a:rPr lang="en-US" sz="2000" dirty="0" err="1">
                          <a:latin typeface="Times New Roman"/>
                          <a:ea typeface="Times New Roman"/>
                          <a:cs typeface="Mangal"/>
                        </a:rPr>
                        <a:t>serratus</a:t>
                      </a:r>
                      <a:r>
                        <a:rPr lang="en-US" sz="2000" dirty="0">
                          <a:latin typeface="Times New Roman"/>
                          <a:ea typeface="Times New Roman"/>
                          <a:cs typeface="Mangal"/>
                        </a:rPr>
                        <a:t> </a:t>
                      </a:r>
                      <a:r>
                        <a:rPr lang="en-US" sz="2000" dirty="0" err="1">
                          <a:latin typeface="Times New Roman"/>
                          <a:ea typeface="Times New Roman"/>
                          <a:cs typeface="Mangal"/>
                        </a:rPr>
                        <a:t>ventralis</a:t>
                      </a:r>
                      <a:r>
                        <a:rPr lang="en-US" sz="2000" dirty="0">
                          <a:latin typeface="Times New Roman"/>
                          <a:ea typeface="Times New Roman"/>
                          <a:cs typeface="Mangal"/>
                        </a:rPr>
                        <a:t> muscle, it passes backward to the superficial surface of muscle, gives off several branches dorsally and ventrally.</a:t>
                      </a:r>
                      <a:endParaRPr lang="en-US" sz="2000" dirty="0">
                        <a:latin typeface="Calibri"/>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err="1">
                          <a:latin typeface="Times New Roman"/>
                          <a:ea typeface="Times New Roman"/>
                          <a:cs typeface="Mangal"/>
                        </a:rPr>
                        <a:t>Serratus</a:t>
                      </a:r>
                      <a:r>
                        <a:rPr lang="en-US" sz="2000" dirty="0">
                          <a:latin typeface="Times New Roman"/>
                          <a:ea typeface="Times New Roman"/>
                          <a:cs typeface="Mangal"/>
                        </a:rPr>
                        <a:t> </a:t>
                      </a:r>
                      <a:r>
                        <a:rPr lang="en-US" sz="2000" dirty="0" err="1">
                          <a:latin typeface="Times New Roman"/>
                          <a:ea typeface="Times New Roman"/>
                          <a:cs typeface="Mangal"/>
                        </a:rPr>
                        <a:t>ventralis</a:t>
                      </a:r>
                      <a:r>
                        <a:rPr lang="en-US" sz="2000" dirty="0">
                          <a:latin typeface="Times New Roman"/>
                          <a:ea typeface="Times New Roman"/>
                          <a:cs typeface="Mangal"/>
                        </a:rPr>
                        <a:t> muscle</a:t>
                      </a:r>
                      <a:endParaRPr lang="en-US" sz="2000" dirty="0">
                        <a:latin typeface="Calibri"/>
                        <a:ea typeface="Times New Roman"/>
                        <a:cs typeface="Mangal"/>
                      </a:endParaRPr>
                    </a:p>
                  </a:txBody>
                  <a:tcPr marL="15903" marR="159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a:bodyPr>
          <a:lstStyle/>
          <a:p>
            <a:r>
              <a:rPr lang="en-US" sz="1800" b="1" dirty="0" smtClean="0">
                <a:latin typeface="Times New Roman" pitchFamily="18" charset="0"/>
                <a:cs typeface="Times New Roman" pitchFamily="18" charset="0"/>
              </a:rPr>
              <a:t>NERVE BLOCKS</a:t>
            </a:r>
            <a:endParaRPr lang="en-US" sz="1800" dirty="0" smtClean="0">
              <a:latin typeface="Times New Roman" pitchFamily="18" charset="0"/>
              <a:cs typeface="Times New Roman" pitchFamily="18" charset="0"/>
            </a:endParaRPr>
          </a:p>
          <a:p>
            <a:r>
              <a:rPr lang="en-US" sz="1800" b="1" dirty="0" smtClean="0">
                <a:latin typeface="Times New Roman" pitchFamily="18" charset="0"/>
                <a:cs typeface="Times New Roman" pitchFamily="18" charset="0"/>
              </a:rPr>
              <a:t>Median nerve block:</a:t>
            </a:r>
          </a:p>
          <a:p>
            <a:r>
              <a:rPr lang="en-US" sz="1800" dirty="0" smtClean="0">
                <a:latin typeface="Times New Roman" pitchFamily="18" charset="0"/>
                <a:cs typeface="Times New Roman" pitchFamily="18" charset="0"/>
              </a:rPr>
              <a:t>Median nerve block is done for the diagnosis of lameness. The </a:t>
            </a:r>
            <a:r>
              <a:rPr lang="en-US" sz="1800" dirty="0" err="1" smtClean="0">
                <a:latin typeface="Times New Roman" pitchFamily="18" charset="0"/>
                <a:cs typeface="Times New Roman" pitchFamily="18" charset="0"/>
              </a:rPr>
              <a:t>neurectomy</a:t>
            </a:r>
            <a:r>
              <a:rPr lang="en-US" sz="1800" dirty="0" smtClean="0">
                <a:latin typeface="Times New Roman" pitchFamily="18" charset="0"/>
                <a:cs typeface="Times New Roman" pitchFamily="18" charset="0"/>
              </a:rPr>
              <a:t> is resorted to as a last measure to prolong the utility of draft animals in incurable disease conditions of limb.</a:t>
            </a:r>
          </a:p>
          <a:p>
            <a:r>
              <a:rPr lang="en-US" sz="1800" dirty="0" smtClean="0">
                <a:latin typeface="Times New Roman" pitchFamily="18" charset="0"/>
                <a:cs typeface="Times New Roman" pitchFamily="18" charset="0"/>
              </a:rPr>
              <a:t>The median nerve is a large nerve of the brachial plexus. In the forearm region the nerve is seen in the </a:t>
            </a:r>
            <a:r>
              <a:rPr lang="en-US" sz="1800" dirty="0" err="1" smtClean="0">
                <a:latin typeface="Times New Roman" pitchFamily="18" charset="0"/>
                <a:cs typeface="Times New Roman" pitchFamily="18" charset="0"/>
              </a:rPr>
              <a:t>posteromedial</a:t>
            </a:r>
            <a:r>
              <a:rPr lang="en-US" sz="1800" dirty="0" smtClean="0">
                <a:latin typeface="Times New Roman" pitchFamily="18" charset="0"/>
                <a:cs typeface="Times New Roman" pitchFamily="18" charset="0"/>
              </a:rPr>
              <a:t> aspect, beneath the </a:t>
            </a:r>
            <a:r>
              <a:rPr lang="en-US" sz="1800" dirty="0" err="1" smtClean="0">
                <a:latin typeface="Times New Roman" pitchFamily="18" charset="0"/>
                <a:cs typeface="Times New Roman" pitchFamily="18" charset="0"/>
              </a:rPr>
              <a:t>pronator</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teres</a:t>
            </a:r>
            <a:r>
              <a:rPr lang="en-US" sz="1800" dirty="0" smtClean="0">
                <a:latin typeface="Times New Roman" pitchFamily="18" charset="0"/>
                <a:cs typeface="Times New Roman" pitchFamily="18" charset="0"/>
              </a:rPr>
              <a:t> muscle.</a:t>
            </a:r>
          </a:p>
          <a:p>
            <a:r>
              <a:rPr lang="en-US" sz="1800" b="1" dirty="0" smtClean="0">
                <a:latin typeface="Times New Roman" pitchFamily="18" charset="0"/>
                <a:cs typeface="Times New Roman" pitchFamily="18" charset="0"/>
              </a:rPr>
              <a:t>Site of injection</a:t>
            </a:r>
            <a:r>
              <a:rPr lang="en-US" sz="1800" dirty="0" smtClean="0">
                <a:latin typeface="Times New Roman" pitchFamily="18" charset="0"/>
                <a:cs typeface="Times New Roman" pitchFamily="18" charset="0"/>
              </a:rPr>
              <a:t>: Most superficial point, immediately below the medial </a:t>
            </a:r>
            <a:r>
              <a:rPr lang="en-US" sz="1800" dirty="0" err="1" smtClean="0">
                <a:latin typeface="Times New Roman" pitchFamily="18" charset="0"/>
                <a:cs typeface="Times New Roman" pitchFamily="18" charset="0"/>
              </a:rPr>
              <a:t>tuberosity</a:t>
            </a:r>
            <a:r>
              <a:rPr lang="en-US" sz="1800" dirty="0" smtClean="0">
                <a:latin typeface="Times New Roman" pitchFamily="18" charset="0"/>
                <a:cs typeface="Times New Roman" pitchFamily="18" charset="0"/>
              </a:rPr>
              <a:t> at the groove between the caudal border of radius and the flexor </a:t>
            </a:r>
            <a:r>
              <a:rPr lang="en-US" sz="1800" dirty="0" err="1" smtClean="0">
                <a:latin typeface="Times New Roman" pitchFamily="18" charset="0"/>
                <a:cs typeface="Times New Roman" pitchFamily="18" charset="0"/>
              </a:rPr>
              <a:t>carpi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radialis</a:t>
            </a:r>
            <a:r>
              <a:rPr lang="en-US" sz="1800" dirty="0" smtClean="0">
                <a:latin typeface="Times New Roman" pitchFamily="18" charset="0"/>
                <a:cs typeface="Times New Roman" pitchFamily="18" charset="0"/>
              </a:rPr>
              <a:t>.</a:t>
            </a:r>
            <a:endParaRPr lang="en-US" sz="1800" b="1" dirty="0" smtClean="0">
              <a:latin typeface="Times New Roman" pitchFamily="18" charset="0"/>
              <a:cs typeface="Times New Roman" pitchFamily="18" charset="0"/>
            </a:endParaRPr>
          </a:p>
          <a:p>
            <a:r>
              <a:rPr lang="en-US" sz="1800" b="1" dirty="0" err="1" smtClean="0">
                <a:latin typeface="Times New Roman" pitchFamily="18" charset="0"/>
                <a:cs typeface="Times New Roman" pitchFamily="18" charset="0"/>
              </a:rPr>
              <a:t>Ulnar</a:t>
            </a:r>
            <a:r>
              <a:rPr lang="en-US" sz="1800" b="1" dirty="0" smtClean="0">
                <a:latin typeface="Times New Roman" pitchFamily="18" charset="0"/>
                <a:cs typeface="Times New Roman" pitchFamily="18" charset="0"/>
              </a:rPr>
              <a:t> nerve block:</a:t>
            </a:r>
          </a:p>
          <a:p>
            <a:r>
              <a:rPr lang="en-US" sz="1800" dirty="0" smtClean="0">
                <a:latin typeface="Times New Roman" pitchFamily="18" charset="0"/>
                <a:cs typeface="Times New Roman" pitchFamily="18" charset="0"/>
              </a:rPr>
              <a:t>The </a:t>
            </a:r>
            <a:r>
              <a:rPr lang="en-US" sz="1800" dirty="0" err="1" smtClean="0">
                <a:latin typeface="Times New Roman" pitchFamily="18" charset="0"/>
                <a:cs typeface="Times New Roman" pitchFamily="18" charset="0"/>
              </a:rPr>
              <a:t>ulnar</a:t>
            </a:r>
            <a:r>
              <a:rPr lang="en-US" sz="1800" dirty="0" smtClean="0">
                <a:latin typeface="Times New Roman" pitchFamily="18" charset="0"/>
                <a:cs typeface="Times New Roman" pitchFamily="18" charset="0"/>
              </a:rPr>
              <a:t> nerve arises with the median nerve from the thoracic component of the brachial plexus. In the forearm region, it descends down between the flexor </a:t>
            </a:r>
            <a:r>
              <a:rPr lang="en-US" sz="1800" dirty="0" err="1" smtClean="0">
                <a:latin typeface="Times New Roman" pitchFamily="18" charset="0"/>
                <a:cs typeface="Times New Roman" pitchFamily="18" charset="0"/>
              </a:rPr>
              <a:t>carpi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unlaris</a:t>
            </a:r>
            <a:r>
              <a:rPr lang="en-US" sz="1800" dirty="0" smtClean="0">
                <a:latin typeface="Times New Roman" pitchFamily="18" charset="0"/>
                <a:cs typeface="Times New Roman" pitchFamily="18" charset="0"/>
              </a:rPr>
              <a:t> and </a:t>
            </a:r>
            <a:r>
              <a:rPr lang="en-US" sz="1800" dirty="0" err="1" smtClean="0">
                <a:latin typeface="Times New Roman" pitchFamily="18" charset="0"/>
                <a:cs typeface="Times New Roman" pitchFamily="18" charset="0"/>
              </a:rPr>
              <a:t>ulnaris</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lateralis</a:t>
            </a:r>
            <a:r>
              <a:rPr lang="en-US" sz="1800" dirty="0" smtClean="0">
                <a:latin typeface="Times New Roman" pitchFamily="18" charset="0"/>
                <a:cs typeface="Times New Roman" pitchFamily="18" charset="0"/>
              </a:rPr>
              <a:t> muscles.</a:t>
            </a:r>
          </a:p>
          <a:p>
            <a:r>
              <a:rPr lang="en-US" sz="1800" b="1" dirty="0" smtClean="0">
                <a:latin typeface="Times New Roman" pitchFamily="18" charset="0"/>
                <a:cs typeface="Times New Roman" pitchFamily="18" charset="0"/>
              </a:rPr>
              <a:t>Site of injection:</a:t>
            </a:r>
            <a:r>
              <a:rPr lang="en-US" sz="1800" dirty="0" smtClean="0">
                <a:latin typeface="Times New Roman" pitchFamily="18" charset="0"/>
                <a:cs typeface="Times New Roman" pitchFamily="18" charset="0"/>
              </a:rPr>
              <a:t> About 4” above the upper border of the accessory carpal bone along a line joining the point of elbow with the accessory carpal bone. A hand breadth above the accessory carpal the nerve is situated between the flexor </a:t>
            </a:r>
            <a:r>
              <a:rPr lang="en-US" sz="1800" dirty="0" err="1" smtClean="0">
                <a:latin typeface="Times New Roman" pitchFamily="18" charset="0"/>
                <a:cs typeface="Times New Roman" pitchFamily="18" charset="0"/>
              </a:rPr>
              <a:t>carpi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ulnaris</a:t>
            </a:r>
            <a:r>
              <a:rPr lang="en-US" sz="1800" dirty="0" smtClean="0">
                <a:latin typeface="Times New Roman" pitchFamily="18" charset="0"/>
                <a:cs typeface="Times New Roman" pitchFamily="18" charset="0"/>
              </a:rPr>
              <a:t> and </a:t>
            </a:r>
            <a:r>
              <a:rPr lang="en-US" sz="1800" dirty="0" err="1" smtClean="0">
                <a:latin typeface="Times New Roman" pitchFamily="18" charset="0"/>
                <a:cs typeface="Times New Roman" pitchFamily="18" charset="0"/>
              </a:rPr>
              <a:t>ulanris</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lateralis</a:t>
            </a:r>
            <a:r>
              <a:rPr lang="en-US" sz="1800" dirty="0" smtClean="0">
                <a:latin typeface="Times New Roman" pitchFamily="18" charset="0"/>
                <a:cs typeface="Times New Roman" pitchFamily="18" charset="0"/>
              </a:rPr>
              <a:t> just under the fascia of forearm. </a:t>
            </a:r>
            <a:r>
              <a:rPr lang="en-US" sz="1800" dirty="0" err="1" smtClean="0">
                <a:latin typeface="Times New Roman" pitchFamily="18" charset="0"/>
                <a:cs typeface="Times New Roman" pitchFamily="18" charset="0"/>
              </a:rPr>
              <a:t>Desensitisation</a:t>
            </a:r>
            <a:r>
              <a:rPr lang="en-US" sz="1800" dirty="0" smtClean="0">
                <a:latin typeface="Times New Roman" pitchFamily="18" charset="0"/>
                <a:cs typeface="Times New Roman" pitchFamily="18" charset="0"/>
              </a:rPr>
              <a:t> of the skin laterally above the </a:t>
            </a:r>
            <a:r>
              <a:rPr lang="en-US" sz="1800" dirty="0" err="1" smtClean="0">
                <a:latin typeface="Times New Roman" pitchFamily="18" charset="0"/>
                <a:cs typeface="Times New Roman" pitchFamily="18" charset="0"/>
              </a:rPr>
              <a:t>carpus</a:t>
            </a:r>
            <a:r>
              <a:rPr lang="en-US" sz="1800" dirty="0" smtClean="0">
                <a:latin typeface="Times New Roman" pitchFamily="18" charset="0"/>
                <a:cs typeface="Times New Roman" pitchFamily="18" charset="0"/>
              </a:rPr>
              <a:t> is an indication of a successful block.</a:t>
            </a:r>
          </a:p>
          <a:p>
            <a:endParaRPr lang="en-US" sz="1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fontScale="70000" lnSpcReduction="20000"/>
          </a:bodyPr>
          <a:lstStyle/>
          <a:p>
            <a:r>
              <a:rPr lang="en-US" b="1" dirty="0" err="1" smtClean="0">
                <a:latin typeface="Times New Roman" pitchFamily="18" charset="0"/>
                <a:cs typeface="Times New Roman" pitchFamily="18" charset="0"/>
              </a:rPr>
              <a:t>Suprascapular</a:t>
            </a:r>
            <a:r>
              <a:rPr lang="en-US" b="1" dirty="0" smtClean="0">
                <a:latin typeface="Times New Roman" pitchFamily="18" charset="0"/>
                <a:cs typeface="Times New Roman" pitchFamily="18" charset="0"/>
              </a:rPr>
              <a:t> Nerve Paralysis- Shoulder Sweeny/Shoulder Slip:</a:t>
            </a: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It occurs due to injury in </a:t>
            </a:r>
            <a:r>
              <a:rPr lang="en-US" dirty="0" err="1" smtClean="0">
                <a:latin typeface="Times New Roman" pitchFamily="18" charset="0"/>
                <a:cs typeface="Times New Roman" pitchFamily="18" charset="0"/>
              </a:rPr>
              <a:t>suprascapular</a:t>
            </a:r>
            <a:r>
              <a:rPr lang="en-US" dirty="0" smtClean="0">
                <a:latin typeface="Times New Roman" pitchFamily="18" charset="0"/>
                <a:cs typeface="Times New Roman" pitchFamily="18" charset="0"/>
              </a:rPr>
              <a:t> nerve resulting in atrophy of </a:t>
            </a:r>
            <a:r>
              <a:rPr lang="en-US" dirty="0" err="1" smtClean="0">
                <a:latin typeface="Times New Roman" pitchFamily="18" charset="0"/>
                <a:cs typeface="Times New Roman" pitchFamily="18" charset="0"/>
              </a:rPr>
              <a:t>supraspinatus</a:t>
            </a:r>
            <a:r>
              <a:rPr lang="en-US" dirty="0" smtClean="0">
                <a:latin typeface="Times New Roman" pitchFamily="18" charset="0"/>
                <a:cs typeface="Times New Roman" pitchFamily="18" charset="0"/>
              </a:rPr>
              <a:t> and </a:t>
            </a:r>
            <a:r>
              <a:rPr lang="en-US" dirty="0" err="1" smtClean="0">
                <a:latin typeface="Times New Roman" pitchFamily="18" charset="0"/>
                <a:cs typeface="Times New Roman" pitchFamily="18" charset="0"/>
              </a:rPr>
              <a:t>infraspinatus</a:t>
            </a:r>
            <a:r>
              <a:rPr lang="en-US" dirty="0" smtClean="0">
                <a:latin typeface="Times New Roman" pitchFamily="18" charset="0"/>
                <a:cs typeface="Times New Roman" pitchFamily="18" charset="0"/>
              </a:rPr>
              <a:t> muscles. It results in instability to weight bearing on shoulder. To treat the condition surgically decompression of </a:t>
            </a:r>
            <a:r>
              <a:rPr lang="en-US" dirty="0" err="1" smtClean="0">
                <a:latin typeface="Times New Roman" pitchFamily="18" charset="0"/>
                <a:cs typeface="Times New Roman" pitchFamily="18" charset="0"/>
              </a:rPr>
              <a:t>suprascapular</a:t>
            </a:r>
            <a:r>
              <a:rPr lang="en-US" dirty="0" smtClean="0">
                <a:latin typeface="Times New Roman" pitchFamily="18" charset="0"/>
                <a:cs typeface="Times New Roman" pitchFamily="18" charset="0"/>
              </a:rPr>
              <a:t> nerve is required.</a:t>
            </a:r>
          </a:p>
          <a:p>
            <a:r>
              <a:rPr lang="en-US" b="1" dirty="0" smtClean="0">
                <a:latin typeface="Times New Roman" pitchFamily="18" charset="0"/>
                <a:cs typeface="Times New Roman" pitchFamily="18" charset="0"/>
              </a:rPr>
              <a:t>Radial Nerve Paralysis or Dropped elbow:</a:t>
            </a: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It is thickest nerve of brachial plexus, innervating extensor muscles of forelimb and </a:t>
            </a:r>
            <a:r>
              <a:rPr lang="en-US" dirty="0" err="1" smtClean="0">
                <a:latin typeface="Times New Roman" pitchFamily="18" charset="0"/>
                <a:cs typeface="Times New Roman" pitchFamily="18" charset="0"/>
              </a:rPr>
              <a:t>ulnaris</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lateralis</a:t>
            </a:r>
            <a:r>
              <a:rPr lang="en-US" dirty="0" smtClean="0">
                <a:latin typeface="Times New Roman" pitchFamily="18" charset="0"/>
                <a:cs typeface="Times New Roman" pitchFamily="18" charset="0"/>
              </a:rPr>
              <a:t>. The condition caused due to trauma to the nerve by any reason. In this condition elbow seems dropped. For treating the condition the nerve stimulation by physical medicine is recommended.</a:t>
            </a:r>
          </a:p>
          <a:p>
            <a:r>
              <a:rPr lang="en-US" b="1" dirty="0" smtClean="0">
                <a:latin typeface="Times New Roman" pitchFamily="18" charset="0"/>
                <a:cs typeface="Times New Roman" pitchFamily="18" charset="0"/>
              </a:rPr>
              <a:t>Capped Elbow or </a:t>
            </a:r>
            <a:r>
              <a:rPr lang="en-US" b="1" dirty="0" err="1" smtClean="0">
                <a:latin typeface="Times New Roman" pitchFamily="18" charset="0"/>
                <a:cs typeface="Times New Roman" pitchFamily="18" charset="0"/>
              </a:rPr>
              <a:t>hygroma</a:t>
            </a:r>
            <a:r>
              <a:rPr lang="en-US" b="1" dirty="0" smtClean="0">
                <a:latin typeface="Times New Roman" pitchFamily="18" charset="0"/>
                <a:cs typeface="Times New Roman" pitchFamily="18" charset="0"/>
              </a:rPr>
              <a:t> or elbow </a:t>
            </a:r>
            <a:r>
              <a:rPr lang="en-US" b="1" dirty="0" err="1" smtClean="0">
                <a:latin typeface="Times New Roman" pitchFamily="18" charset="0"/>
                <a:cs typeface="Times New Roman" pitchFamily="18" charset="0"/>
              </a:rPr>
              <a:t>seroma</a:t>
            </a:r>
            <a:r>
              <a:rPr lang="en-US" b="1" dirty="0" smtClean="0">
                <a:latin typeface="Times New Roman" pitchFamily="18" charset="0"/>
                <a:cs typeface="Times New Roman" pitchFamily="18" charset="0"/>
              </a:rPr>
              <a:t> or </a:t>
            </a:r>
            <a:r>
              <a:rPr lang="en-US" b="1" dirty="0" err="1" smtClean="0">
                <a:latin typeface="Times New Roman" pitchFamily="18" charset="0"/>
                <a:cs typeface="Times New Roman" pitchFamily="18" charset="0"/>
              </a:rPr>
              <a:t>olecranon</a:t>
            </a:r>
            <a:r>
              <a:rPr lang="en-US" b="1" dirty="0" smtClean="0">
                <a:latin typeface="Times New Roman" pitchFamily="18" charset="0"/>
                <a:cs typeface="Times New Roman" pitchFamily="18" charset="0"/>
              </a:rPr>
              <a:t> bursitis:</a:t>
            </a: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It is a fluid filled cavity surrounded by a dense fibrous connective tissue due to inflammation over the </a:t>
            </a:r>
            <a:r>
              <a:rPr lang="en-US" dirty="0" err="1" smtClean="0">
                <a:latin typeface="Times New Roman" pitchFamily="18" charset="0"/>
                <a:cs typeface="Times New Roman" pitchFamily="18" charset="0"/>
              </a:rPr>
              <a:t>olecranon</a:t>
            </a:r>
            <a:r>
              <a:rPr lang="en-US" dirty="0" smtClean="0">
                <a:latin typeface="Times New Roman" pitchFamily="18" charset="0"/>
                <a:cs typeface="Times New Roman" pitchFamily="18" charset="0"/>
              </a:rPr>
              <a:t> bursa. Growth become harder with lesser amount of fluid if not removed.</a:t>
            </a:r>
          </a:p>
          <a:p>
            <a:pPr lvl="0"/>
            <a:r>
              <a:rPr lang="en-US" dirty="0" smtClean="0">
                <a:latin typeface="Times New Roman" pitchFamily="18" charset="0"/>
                <a:cs typeface="Times New Roman" pitchFamily="18" charset="0"/>
              </a:rPr>
              <a:t>Canine elbow is entirely surrounded by </a:t>
            </a:r>
            <a:r>
              <a:rPr lang="en-US" dirty="0" err="1" smtClean="0">
                <a:latin typeface="Times New Roman" pitchFamily="18" charset="0"/>
                <a:cs typeface="Times New Roman" pitchFamily="18" charset="0"/>
              </a:rPr>
              <a:t>olecranon</a:t>
            </a:r>
            <a:r>
              <a:rPr lang="en-US" dirty="0" smtClean="0">
                <a:latin typeface="Times New Roman" pitchFamily="18" charset="0"/>
                <a:cs typeface="Times New Roman" pitchFamily="18" charset="0"/>
              </a:rPr>
              <a:t> bursa just beneath the skin for smooth gliding of skin over the </a:t>
            </a:r>
            <a:r>
              <a:rPr lang="en-US" dirty="0" err="1" smtClean="0">
                <a:latin typeface="Times New Roman" pitchFamily="18" charset="0"/>
                <a:cs typeface="Times New Roman" pitchFamily="18" charset="0"/>
              </a:rPr>
              <a:t>olecranon</a:t>
            </a:r>
            <a:r>
              <a:rPr lang="en-US" b="1"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study\myology\fore ext. flex\DSCN1758.JPG"/>
          <p:cNvPicPr>
            <a:picLocks noChangeAspect="1" noChangeArrowheads="1"/>
          </p:cNvPicPr>
          <p:nvPr/>
        </p:nvPicPr>
        <p:blipFill>
          <a:blip r:embed="rId2" cstate="print">
            <a:lum/>
          </a:blip>
          <a:srcRect b="32000"/>
          <a:stretch>
            <a:fillRect/>
          </a:stretch>
        </p:blipFill>
        <p:spPr bwMode="auto">
          <a:xfrm rot="5400000">
            <a:off x="2184400" y="1549400"/>
            <a:ext cx="5079999" cy="2590800"/>
          </a:xfrm>
          <a:prstGeom prst="rect">
            <a:avLst/>
          </a:prstGeom>
          <a:noFill/>
        </p:spPr>
      </p:pic>
      <p:cxnSp>
        <p:nvCxnSpPr>
          <p:cNvPr id="6" name="Straight Connector 5"/>
          <p:cNvCxnSpPr/>
          <p:nvPr/>
        </p:nvCxnSpPr>
        <p:spPr>
          <a:xfrm>
            <a:off x="2514600" y="2436811"/>
            <a:ext cx="1371600" cy="158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495800" y="2362200"/>
            <a:ext cx="2133600" cy="158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648604" y="2189202"/>
            <a:ext cx="1428596" cy="553998"/>
          </a:xfrm>
          <a:prstGeom prst="rect">
            <a:avLst/>
          </a:prstGeom>
          <a:noFill/>
        </p:spPr>
        <p:txBody>
          <a:bodyPr wrap="none" rtlCol="0">
            <a:spAutoFit/>
          </a:bodyPr>
          <a:lstStyle/>
          <a:p>
            <a:r>
              <a:rPr lang="en-GB" sz="1200" dirty="0" smtClean="0">
                <a:latin typeface="Times New Roman" pitchFamily="18" charset="0"/>
                <a:cs typeface="Times New Roman" pitchFamily="18" charset="0"/>
              </a:rPr>
              <a:t>Flexor </a:t>
            </a:r>
            <a:r>
              <a:rPr lang="en-GB" sz="1200" dirty="0" err="1" smtClean="0">
                <a:latin typeface="Times New Roman" pitchFamily="18" charset="0"/>
                <a:cs typeface="Times New Roman" pitchFamily="18" charset="0"/>
              </a:rPr>
              <a:t>carpi</a:t>
            </a:r>
            <a:r>
              <a:rPr lang="en-GB" sz="1200" dirty="0" smtClean="0">
                <a:latin typeface="Times New Roman" pitchFamily="18" charset="0"/>
                <a:cs typeface="Times New Roman" pitchFamily="18" charset="0"/>
              </a:rPr>
              <a:t> </a:t>
            </a:r>
            <a:r>
              <a:rPr lang="en-GB" sz="1200" dirty="0" err="1" smtClean="0">
                <a:latin typeface="Times New Roman" pitchFamily="18" charset="0"/>
                <a:cs typeface="Times New Roman" pitchFamily="18" charset="0"/>
              </a:rPr>
              <a:t>radialis</a:t>
            </a:r>
            <a:endParaRPr lang="en-GB" sz="1200" dirty="0" smtClean="0"/>
          </a:p>
          <a:p>
            <a:endParaRPr lang="en-GB" dirty="0"/>
          </a:p>
        </p:txBody>
      </p:sp>
      <p:sp>
        <p:nvSpPr>
          <p:cNvPr id="13" name="TextBox 12"/>
          <p:cNvSpPr txBox="1"/>
          <p:nvPr/>
        </p:nvSpPr>
        <p:spPr>
          <a:xfrm>
            <a:off x="1197470" y="2265402"/>
            <a:ext cx="1393330" cy="553998"/>
          </a:xfrm>
          <a:prstGeom prst="rect">
            <a:avLst/>
          </a:prstGeom>
          <a:noFill/>
        </p:spPr>
        <p:txBody>
          <a:bodyPr wrap="none" rtlCol="0">
            <a:spAutoFit/>
          </a:bodyPr>
          <a:lstStyle/>
          <a:p>
            <a:r>
              <a:rPr lang="en-GB" sz="1200" dirty="0" smtClean="0">
                <a:latin typeface="Times New Roman" pitchFamily="18" charset="0"/>
                <a:cs typeface="Times New Roman" pitchFamily="18" charset="0"/>
              </a:rPr>
              <a:t>Flexor </a:t>
            </a:r>
            <a:r>
              <a:rPr lang="en-GB" sz="1200" dirty="0" err="1" smtClean="0">
                <a:latin typeface="Times New Roman" pitchFamily="18" charset="0"/>
                <a:cs typeface="Times New Roman" pitchFamily="18" charset="0"/>
              </a:rPr>
              <a:t>carpi</a:t>
            </a:r>
            <a:r>
              <a:rPr lang="en-GB" sz="1200" dirty="0" smtClean="0">
                <a:latin typeface="Times New Roman" pitchFamily="18" charset="0"/>
                <a:cs typeface="Times New Roman" pitchFamily="18" charset="0"/>
              </a:rPr>
              <a:t> </a:t>
            </a:r>
            <a:r>
              <a:rPr lang="en-GB" sz="1200" dirty="0" err="1" smtClean="0">
                <a:latin typeface="Times New Roman" pitchFamily="18" charset="0"/>
                <a:cs typeface="Times New Roman" pitchFamily="18" charset="0"/>
              </a:rPr>
              <a:t>ulnaris</a:t>
            </a:r>
            <a:endParaRPr lang="en-GB" sz="1200" dirty="0" smtClean="0"/>
          </a:p>
          <a:p>
            <a:endParaRPr lang="en-GB" dirty="0"/>
          </a:p>
        </p:txBody>
      </p:sp>
    </p:spTree>
    <p:extLst>
      <p:ext uri="{BB962C8B-B14F-4D97-AF65-F5344CB8AC3E}">
        <p14:creationId xmlns:p14="http://schemas.microsoft.com/office/powerpoint/2010/main" val="14026325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study\myology\fore ext. flex\DSCN1759.JPG"/>
          <p:cNvPicPr>
            <a:picLocks noGrp="1" noChangeAspect="1" noChangeArrowheads="1"/>
          </p:cNvPicPr>
          <p:nvPr>
            <p:ph idx="1"/>
          </p:nvPr>
        </p:nvPicPr>
        <p:blipFill>
          <a:blip r:embed="rId2" cstate="print"/>
          <a:srcRect l="20341" t="32903" r="5532" b="23192"/>
          <a:stretch>
            <a:fillRect/>
          </a:stretch>
        </p:blipFill>
        <p:spPr bwMode="auto">
          <a:xfrm rot="5400000">
            <a:off x="1737360" y="1996440"/>
            <a:ext cx="6126479" cy="2743200"/>
          </a:xfrm>
          <a:prstGeom prst="rect">
            <a:avLst/>
          </a:prstGeom>
          <a:noFill/>
        </p:spPr>
      </p:pic>
      <p:cxnSp>
        <p:nvCxnSpPr>
          <p:cNvPr id="4" name="Straight Connector 3"/>
          <p:cNvCxnSpPr/>
          <p:nvPr/>
        </p:nvCxnSpPr>
        <p:spPr>
          <a:xfrm>
            <a:off x="2667000" y="2971800"/>
            <a:ext cx="152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743200" y="3352800"/>
            <a:ext cx="1905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026063" y="2798802"/>
            <a:ext cx="1742785" cy="553998"/>
          </a:xfrm>
          <a:prstGeom prst="rect">
            <a:avLst/>
          </a:prstGeom>
          <a:noFill/>
        </p:spPr>
        <p:txBody>
          <a:bodyPr wrap="none" rtlCol="0">
            <a:spAutoFit/>
          </a:bodyPr>
          <a:lstStyle/>
          <a:p>
            <a:r>
              <a:rPr lang="en-GB" sz="1200" dirty="0">
                <a:latin typeface="Times New Roman" pitchFamily="18" charset="0"/>
                <a:cs typeface="Times New Roman" pitchFamily="18" charset="0"/>
              </a:rPr>
              <a:t>S</a:t>
            </a:r>
            <a:r>
              <a:rPr lang="en-GB" sz="1200" dirty="0" smtClean="0">
                <a:latin typeface="Times New Roman" pitchFamily="18" charset="0"/>
                <a:cs typeface="Times New Roman" pitchFamily="18" charset="0"/>
              </a:rPr>
              <a:t>uperficial digital flexor </a:t>
            </a:r>
            <a:endParaRPr lang="en-GB" sz="1200" dirty="0" smtClean="0"/>
          </a:p>
          <a:p>
            <a:r>
              <a:rPr lang="en-GB" dirty="0" smtClean="0"/>
              <a:t>  </a:t>
            </a:r>
            <a:endParaRPr lang="en-GB" dirty="0"/>
          </a:p>
        </p:txBody>
      </p:sp>
      <p:sp>
        <p:nvSpPr>
          <p:cNvPr id="9" name="TextBox 8"/>
          <p:cNvSpPr txBox="1"/>
          <p:nvPr/>
        </p:nvSpPr>
        <p:spPr>
          <a:xfrm>
            <a:off x="457200" y="3200400"/>
            <a:ext cx="2432076" cy="553998"/>
          </a:xfrm>
          <a:prstGeom prst="rect">
            <a:avLst/>
          </a:prstGeom>
          <a:noFill/>
        </p:spPr>
        <p:txBody>
          <a:bodyPr wrap="none" rtlCol="0">
            <a:spAutoFit/>
          </a:bodyPr>
          <a:lstStyle/>
          <a:p>
            <a:r>
              <a:rPr lang="en-GB" sz="1200" dirty="0" smtClean="0">
                <a:latin typeface="Times New Roman" pitchFamily="18" charset="0"/>
                <a:cs typeface="Times New Roman" pitchFamily="18" charset="0"/>
              </a:rPr>
              <a:t>Humeral head of deep digital flexor </a:t>
            </a:r>
            <a:endParaRPr lang="en-GB" sz="1200" dirty="0" smtClean="0"/>
          </a:p>
          <a:p>
            <a:r>
              <a:rPr lang="en-GB" dirty="0" smtClean="0"/>
              <a:t>  </a:t>
            </a:r>
            <a:endParaRPr lang="en-GB" dirty="0"/>
          </a:p>
        </p:txBody>
      </p:sp>
      <p:sp>
        <p:nvSpPr>
          <p:cNvPr id="12" name="TextBox 11"/>
          <p:cNvSpPr txBox="1"/>
          <p:nvPr/>
        </p:nvSpPr>
        <p:spPr>
          <a:xfrm>
            <a:off x="6720738" y="1219200"/>
            <a:ext cx="1356462" cy="738664"/>
          </a:xfrm>
          <a:prstGeom prst="rect">
            <a:avLst/>
          </a:prstGeom>
          <a:noFill/>
        </p:spPr>
        <p:txBody>
          <a:bodyPr wrap="none" rtlCol="0">
            <a:spAutoFit/>
          </a:bodyPr>
          <a:lstStyle/>
          <a:p>
            <a:r>
              <a:rPr lang="en-GB" sz="1200" dirty="0" smtClean="0">
                <a:latin typeface="Times New Roman" pitchFamily="18" charset="0"/>
                <a:cs typeface="Times New Roman" pitchFamily="18" charset="0"/>
              </a:rPr>
              <a:t>Ulnar head of</a:t>
            </a:r>
          </a:p>
          <a:p>
            <a:r>
              <a:rPr lang="en-GB" sz="1200" dirty="0" smtClean="0">
                <a:latin typeface="Times New Roman" pitchFamily="18" charset="0"/>
                <a:cs typeface="Times New Roman" pitchFamily="18" charset="0"/>
              </a:rPr>
              <a:t>deep </a:t>
            </a:r>
            <a:r>
              <a:rPr lang="en-GB" sz="1200" dirty="0">
                <a:latin typeface="Times New Roman" pitchFamily="18" charset="0"/>
                <a:cs typeface="Times New Roman" pitchFamily="18" charset="0"/>
              </a:rPr>
              <a:t>digital flexor </a:t>
            </a:r>
            <a:endParaRPr lang="en-GB" sz="1200" dirty="0"/>
          </a:p>
          <a:p>
            <a:r>
              <a:rPr lang="en-GB" dirty="0" smtClean="0"/>
              <a:t>  </a:t>
            </a:r>
            <a:endParaRPr lang="en-GB" dirty="0"/>
          </a:p>
        </p:txBody>
      </p:sp>
      <p:cxnSp>
        <p:nvCxnSpPr>
          <p:cNvPr id="13" name="Straight Connector 12"/>
          <p:cNvCxnSpPr/>
          <p:nvPr/>
        </p:nvCxnSpPr>
        <p:spPr>
          <a:xfrm>
            <a:off x="4876800" y="1295400"/>
            <a:ext cx="17526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685800" y="6446838"/>
            <a:ext cx="8229600" cy="334962"/>
          </a:xfrm>
        </p:spPr>
        <p:txBody>
          <a:bodyPr>
            <a:noAutofit/>
          </a:bodyPr>
          <a:lstStyle/>
          <a:p>
            <a:r>
              <a:rPr lang="en-GB" sz="2400" b="1" dirty="0" smtClean="0">
                <a:solidFill>
                  <a:srgbClr val="C00000"/>
                </a:solidFill>
              </a:rPr>
              <a:t>Muscles of </a:t>
            </a:r>
            <a:r>
              <a:rPr lang="en-GB" sz="2400" b="1" dirty="0" smtClean="0">
                <a:solidFill>
                  <a:srgbClr val="C00000"/>
                </a:solidFill>
              </a:rPr>
              <a:t>Flex</a:t>
            </a:r>
            <a:r>
              <a:rPr lang="en-GB" sz="2400" b="1" dirty="0" smtClean="0">
                <a:solidFill>
                  <a:srgbClr val="C00000"/>
                </a:solidFill>
              </a:rPr>
              <a:t>or </a:t>
            </a:r>
            <a:r>
              <a:rPr lang="en-GB" sz="2400" b="1" dirty="0" smtClean="0">
                <a:solidFill>
                  <a:srgbClr val="C00000"/>
                </a:solidFill>
              </a:rPr>
              <a:t>group of fore limb</a:t>
            </a:r>
            <a:endParaRPr lang="en-GB" sz="2400" b="1" dirty="0">
              <a:solidFill>
                <a:srgbClr val="C00000"/>
              </a:solidFill>
            </a:endParaRPr>
          </a:p>
        </p:txBody>
      </p:sp>
    </p:spTree>
    <p:extLst>
      <p:ext uri="{BB962C8B-B14F-4D97-AF65-F5344CB8AC3E}">
        <p14:creationId xmlns:p14="http://schemas.microsoft.com/office/powerpoint/2010/main" val="31443115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cstate="print">
            <a:lum contrast="40000"/>
          </a:blip>
          <a:srcRect l="18777" t="9593" b="18011"/>
          <a:stretch>
            <a:fillRect/>
          </a:stretch>
        </p:blipFill>
        <p:spPr bwMode="auto">
          <a:xfrm rot="5400000">
            <a:off x="1820624" y="1532175"/>
            <a:ext cx="5578951" cy="3733800"/>
          </a:xfrm>
          <a:prstGeom prst="rect">
            <a:avLst/>
          </a:prstGeom>
          <a:noFill/>
          <a:ln w="9525">
            <a:noFill/>
            <a:miter lim="800000"/>
            <a:headEnd/>
            <a:tailEnd/>
          </a:ln>
          <a:effectLst/>
        </p:spPr>
      </p:pic>
      <p:sp>
        <p:nvSpPr>
          <p:cNvPr id="3" name="TextBox 2"/>
          <p:cNvSpPr txBox="1"/>
          <p:nvPr/>
        </p:nvSpPr>
        <p:spPr>
          <a:xfrm>
            <a:off x="914400" y="2995136"/>
            <a:ext cx="1356462" cy="738664"/>
          </a:xfrm>
          <a:prstGeom prst="rect">
            <a:avLst/>
          </a:prstGeom>
          <a:noFill/>
        </p:spPr>
        <p:txBody>
          <a:bodyPr wrap="none" rtlCol="0">
            <a:spAutoFit/>
          </a:bodyPr>
          <a:lstStyle/>
          <a:p>
            <a:r>
              <a:rPr lang="en-GB" sz="1200" dirty="0" smtClean="0">
                <a:latin typeface="Times New Roman" pitchFamily="18" charset="0"/>
                <a:cs typeface="Times New Roman" pitchFamily="18" charset="0"/>
              </a:rPr>
              <a:t>Radial head of</a:t>
            </a:r>
          </a:p>
          <a:p>
            <a:r>
              <a:rPr lang="en-GB" sz="1200" dirty="0" smtClean="0">
                <a:latin typeface="Times New Roman" pitchFamily="18" charset="0"/>
                <a:cs typeface="Times New Roman" pitchFamily="18" charset="0"/>
              </a:rPr>
              <a:t>deep </a:t>
            </a:r>
            <a:r>
              <a:rPr lang="en-GB" sz="1200" dirty="0">
                <a:latin typeface="Times New Roman" pitchFamily="18" charset="0"/>
                <a:cs typeface="Times New Roman" pitchFamily="18" charset="0"/>
              </a:rPr>
              <a:t>digital flexor </a:t>
            </a:r>
            <a:endParaRPr lang="en-GB" sz="1200" dirty="0"/>
          </a:p>
          <a:p>
            <a:r>
              <a:rPr lang="en-GB" dirty="0" smtClean="0"/>
              <a:t>  </a:t>
            </a:r>
            <a:endParaRPr lang="en-GB" dirty="0"/>
          </a:p>
        </p:txBody>
      </p:sp>
      <p:cxnSp>
        <p:nvCxnSpPr>
          <p:cNvPr id="4" name="Straight Connector 3"/>
          <p:cNvCxnSpPr/>
          <p:nvPr/>
        </p:nvCxnSpPr>
        <p:spPr>
          <a:xfrm>
            <a:off x="2209800" y="3276600"/>
            <a:ext cx="21336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2209800" y="2209800"/>
            <a:ext cx="1981200" cy="10668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16665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7947</TotalTime>
  <Words>3055</Words>
  <Application>Microsoft Office PowerPoint</Application>
  <PresentationFormat>On-screen Show (4:3)</PresentationFormat>
  <Paragraphs>390</Paragraphs>
  <Slides>67</Slides>
  <Notes>0</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Office Theme</vt:lpstr>
      <vt:lpstr>BRACHIAL PLEXUS</vt:lpstr>
      <vt:lpstr>PowerPoint Presentation</vt:lpstr>
      <vt:lpstr>PowerPoint Presentation</vt:lpstr>
      <vt:lpstr>PowerPoint Presentation</vt:lpstr>
      <vt:lpstr>PowerPoint Presentation</vt:lpstr>
      <vt:lpstr>Muscles of Extensor group of fore limb</vt:lpstr>
      <vt:lpstr>PowerPoint Presentation</vt:lpstr>
      <vt:lpstr>Muscles of Flexor group of fore limb</vt:lpstr>
      <vt:lpstr>PowerPoint Presentation</vt:lpstr>
      <vt:lpstr>Nerve </vt:lpstr>
      <vt:lpstr>PowerPoint Presentation</vt:lpstr>
      <vt:lpstr>PowerPoint Presentation</vt:lpstr>
      <vt:lpstr>SPINAL NERVES (OX) </vt:lpstr>
      <vt:lpstr>PowerPoint Presentation</vt:lpstr>
      <vt:lpstr>PowerPoint Presentation</vt:lpstr>
      <vt:lpstr>Brachial plexus</vt:lpstr>
      <vt:lpstr>PowerPoint Presentation</vt:lpstr>
      <vt:lpstr>BRACHIAL PLEXUS</vt:lpstr>
      <vt:lpstr>PowerPoint Presentation</vt:lpstr>
      <vt:lpstr>11 branches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Frequently asked questions</vt:lpstr>
      <vt:lpstr>Complicated mode are digits innervation?</vt:lpstr>
      <vt:lpstr>PowerPoint Presentation</vt:lpstr>
      <vt:lpstr>Radial nerve</vt:lpstr>
      <vt:lpstr>PowerPoint Presentation</vt:lpstr>
      <vt:lpstr>PowerPoint Presentation</vt:lpstr>
      <vt:lpstr>PowerPoint Presentation</vt:lpstr>
      <vt:lpstr>PowerPoint Presentation</vt:lpstr>
      <vt:lpstr>Ulnar nerve</vt:lpstr>
      <vt:lpstr>PowerPoint Presentation</vt:lpstr>
      <vt:lpstr>PowerPoint Presentation</vt:lpstr>
      <vt:lpstr>PowerPoint Presentation</vt:lpstr>
      <vt:lpstr>Median nerve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BRACHIAL PLEXUS</vt:lpstr>
      <vt:lpstr>PowerPoint Presentation</vt:lpstr>
      <vt:lpstr>SPINAL NERVES (OX) </vt:lpstr>
      <vt:lpstr>Brachial plexus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Rishab Sharma</cp:lastModifiedBy>
  <cp:revision>186</cp:revision>
  <dcterms:created xsi:type="dcterms:W3CDTF">2006-08-16T00:00:00Z</dcterms:created>
  <dcterms:modified xsi:type="dcterms:W3CDTF">2023-02-12T08:31:07Z</dcterms:modified>
</cp:coreProperties>
</file>