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jendra Tyagi" initials="GT" lastIdx="1" clrIdx="0">
    <p:extLst>
      <p:ext uri="{19B8F6BF-5375-455C-9EA6-DF929625EA0E}">
        <p15:presenceInfo xmlns="" xmlns:p15="http://schemas.microsoft.com/office/powerpoint/2012/main" userId="cf06bc846b7c1a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2430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4T09:54:43.029" idx="1">
    <p:pos x="10" y="10"/>
    <p:text>medial(Blood capillary)calcification </p:text>
    <p:extLst>
      <p:ext uri="{C676402C-5697-4E1C-873F-D02D1690AC5C}">
        <p15:threadingInfo xmlns=""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EACA-8F63-41A7-8267-6A90B30A06D4}" type="datetimeFigureOut">
              <a:rPr lang="en-IN" smtClean="0"/>
              <a:t>12-07-2023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4D48-DC25-4F83-BBF5-6006F30E0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02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4B30-C86D-4AC4-85B7-2400CE37134B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0DCE-F46E-4C00-A008-B94F69249CC1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634B-4D3A-4591-99D1-D37A92D2D3E4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A32-3820-4FED-9B1F-F627DD560B76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B8CB-2819-41BD-969B-6A6149DA71C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ECFD-2248-4FAA-B977-09268B0B081C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D5FF-4F70-4131-A883-A8E9504CF24B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8DE9-496E-4ED8-B308-FF4F15D9CD10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FFF-0629-474B-B02A-9213E42D27E1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1DEE-84C5-4E87-A34D-A227EDBA1603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5980-D4BE-4D38-9C30-754703A8E12E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720E-5570-4F60-BC71-FACA70746BB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7A51-C5E4-4EDB-8E70-00772BE1875F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964-79D3-471D-9CAF-A2F4ECC98AD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88E5-F7C4-46BF-BA9B-D779FAC8C32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EC9-669A-4D4C-8EC0-0245F3BB3EE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D766-FE66-4378-B14F-4EB3C7C0FA6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010107-1F04-47A3-97FF-72BB59F02843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department of pathology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596D7-E581-6951-7C36-7BEF087F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91" y="1188720"/>
            <a:ext cx="8596668" cy="1613646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rgbClr val="FF0000"/>
                </a:solidFill>
              </a:rPr>
              <a:t>CALCIFICATION</a:t>
            </a:r>
            <a:r>
              <a:rPr lang="en-IN" sz="7200" dirty="0" smtClean="0">
                <a:solidFill>
                  <a:srgbClr val="7030A0"/>
                </a:solidFill>
              </a:rPr>
              <a:t>            </a:t>
            </a:r>
            <a:r>
              <a:rPr lang="en-IN" sz="7200" dirty="0">
                <a:solidFill>
                  <a:srgbClr val="7030A0"/>
                </a:solidFill>
              </a:rPr>
              <a:t/>
            </a:r>
            <a:br>
              <a:rPr lang="en-IN" sz="7200" dirty="0">
                <a:solidFill>
                  <a:srgbClr val="7030A0"/>
                </a:solidFill>
              </a:rPr>
            </a:br>
            <a:r>
              <a:rPr lang="en-IN" sz="7200" dirty="0">
                <a:solidFill>
                  <a:srgbClr val="7030A0"/>
                </a:solidFill>
              </a:rPr>
              <a:t>       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93911-95DD-6BCF-AD61-011788474F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991" y="2743199"/>
            <a:ext cx="11097669" cy="3316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en-IN" sz="2400" dirty="0">
                <a:solidFill>
                  <a:schemeClr val="accent2"/>
                </a:solidFill>
                <a:latin typeface="+mj-lt"/>
              </a:rPr>
              <a:t>                       </a:t>
            </a:r>
            <a:r>
              <a:rPr lang="en-IN" sz="2400" b="1" dirty="0">
                <a:solidFill>
                  <a:schemeClr val="accent2"/>
                </a:solidFill>
                <a:latin typeface="+mj-lt"/>
              </a:rPr>
              <a:t>Department of Veterinary Pathology</a:t>
            </a:r>
          </a:p>
          <a:p>
            <a:pPr marL="0" indent="0">
              <a:buNone/>
            </a:pPr>
            <a:endParaRPr lang="en-IN" sz="24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IN" sz="2400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26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1160060"/>
            <a:ext cx="1175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     </a:t>
            </a:r>
            <a:r>
              <a:rPr lang="en-US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Pathogenesis of dystrophic  Calcification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269E70-0452-C244-2E45-004398E22480}"/>
              </a:ext>
            </a:extLst>
          </p:cNvPr>
          <p:cNvSpPr txBox="1"/>
          <p:nvPr/>
        </p:nvSpPr>
        <p:spPr>
          <a:xfrm>
            <a:off x="436727" y="1912288"/>
            <a:ext cx="11383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Occurs by formation of crystalline calcium phosphate. </a:t>
            </a:r>
          </a:p>
          <a:p>
            <a:pPr algn="l"/>
            <a:r>
              <a:rPr lang="en-US" sz="2400" dirty="0"/>
              <a:t>It occurs in 2 phases . (A) </a:t>
            </a:r>
            <a:r>
              <a:rPr lang="en-US" sz="2400" b="1" dirty="0">
                <a:solidFill>
                  <a:srgbClr val="00B050"/>
                </a:solidFill>
              </a:rPr>
              <a:t>Initiation</a:t>
            </a:r>
            <a:r>
              <a:rPr lang="en-US" sz="2400" dirty="0"/>
              <a:t> [or nucleation] (B) </a:t>
            </a:r>
            <a:r>
              <a:rPr lang="en-US" sz="2400" b="1" dirty="0">
                <a:solidFill>
                  <a:srgbClr val="00B050"/>
                </a:solidFill>
              </a:rPr>
              <a:t>Propagation</a:t>
            </a:r>
            <a:r>
              <a:rPr lang="en-US" sz="2400" dirty="0"/>
              <a:t> [extension]</a:t>
            </a:r>
          </a:p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Initiation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dirty="0"/>
              <a:t>occurs intracellularly in </a:t>
            </a:r>
            <a:r>
              <a:rPr lang="en-US" sz="2400" b="1" dirty="0"/>
              <a:t>mitochondria of dead cells </a:t>
            </a:r>
            <a:endParaRPr lang="en-US" sz="2400" b="1" u="sng" dirty="0">
              <a:solidFill>
                <a:srgbClr val="FF0000"/>
              </a:solidFill>
            </a:endParaRPr>
          </a:p>
          <a:p>
            <a:pPr algn="l"/>
            <a:r>
              <a:rPr lang="en-US" sz="2400" dirty="0"/>
              <a:t>                 occurs </a:t>
            </a:r>
            <a:r>
              <a:rPr lang="en-US" sz="2400" dirty="0" err="1"/>
              <a:t>extracellularly</a:t>
            </a:r>
            <a:r>
              <a:rPr lang="en-US" sz="2400" dirty="0"/>
              <a:t> in membrane bound vesicles </a:t>
            </a:r>
            <a:r>
              <a:rPr lang="en-US" sz="2400" dirty="0">
                <a:solidFill>
                  <a:srgbClr val="FFC000"/>
                </a:solidFill>
              </a:rPr>
              <a:t>[matrix vesicles</a:t>
            </a:r>
            <a:r>
              <a:rPr lang="en-US" sz="2400" dirty="0"/>
              <a:t> in normal tissues]</a:t>
            </a:r>
          </a:p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Propagation-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it occurs after Initiation. Propagation of crystal occurs. </a:t>
            </a:r>
          </a:p>
          <a:p>
            <a:pPr algn="l"/>
            <a:r>
              <a:rPr lang="en-US" sz="2400" b="1" dirty="0"/>
              <a:t>                     It depends on – (a) Ca &amp; phosphate concentration in extracellular spaces.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849EB1-4091-FB64-09BF-E947E4EB4A2A}"/>
              </a:ext>
            </a:extLst>
          </p:cNvPr>
          <p:cNvSpPr txBox="1"/>
          <p:nvPr/>
        </p:nvSpPr>
        <p:spPr>
          <a:xfrm>
            <a:off x="4159442" y="4543777"/>
            <a:ext cx="508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(b) Presence of mineral inhibitors </a:t>
            </a:r>
          </a:p>
          <a:p>
            <a:pPr algn="l"/>
            <a:r>
              <a:rPr lang="en-US" sz="2400" b="1" dirty="0"/>
              <a:t>(c) Degree of </a:t>
            </a:r>
            <a:r>
              <a:rPr lang="en-US" sz="2400" b="1" dirty="0" err="1"/>
              <a:t>collagenization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981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311" y="498946"/>
            <a:ext cx="109459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hiller" panose="04020404031007020602" pitchFamily="82" charset="0"/>
              </a:rPr>
              <a:t>               METASTATIC CALCIFICATION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latin typeface="Bradley Hand ITC" panose="03070402050302030203" pitchFamily="66" charset="0"/>
              </a:rPr>
              <a:t>1. </a:t>
            </a:r>
            <a:r>
              <a:rPr lang="en-US" sz="2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Hyperparathyroidism</a:t>
            </a:r>
            <a:r>
              <a:rPr lang="en-US" sz="2800" b="1" dirty="0">
                <a:latin typeface="Bradley Hand ITC" panose="03070402050302030203" pitchFamily="66" charset="0"/>
              </a:rPr>
              <a:t> which may be primary such as</a:t>
            </a:r>
          </a:p>
          <a:p>
            <a:r>
              <a:rPr lang="en-US" sz="2800" b="1" dirty="0">
                <a:latin typeface="Bradley Hand ITC" panose="03070402050302030203" pitchFamily="66" charset="0"/>
              </a:rPr>
              <a:t>due to parathyroid adenoma which leads to Hypercalcemia.</a:t>
            </a:r>
          </a:p>
          <a:p>
            <a:endParaRPr lang="en-US" sz="2800" b="1" dirty="0">
              <a:latin typeface="Bradley Hand ITC" panose="03070402050302030203" pitchFamily="66" charset="0"/>
            </a:endParaRPr>
          </a:p>
          <a:p>
            <a:r>
              <a:rPr lang="en-US" sz="2800" b="1" dirty="0">
                <a:latin typeface="Bradley Hand ITC" panose="03070402050302030203" pitchFamily="66" charset="0"/>
              </a:rPr>
              <a:t>2. Bony destructive lesions such as </a:t>
            </a:r>
            <a:r>
              <a:rPr lang="en-US" sz="2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multiple myeloma</a:t>
            </a:r>
          </a:p>
          <a:p>
            <a:endParaRPr lang="en-US" sz="2800" b="1" dirty="0">
              <a:latin typeface="Bradley Hand ITC" panose="03070402050302030203" pitchFamily="66" charset="0"/>
            </a:endParaRPr>
          </a:p>
          <a:p>
            <a:r>
              <a:rPr lang="en-US" sz="2800" b="1" dirty="0">
                <a:latin typeface="Bradley Hand ITC" panose="03070402050302030203" pitchFamily="66" charset="0"/>
              </a:rPr>
              <a:t>3. Prolonged </a:t>
            </a:r>
            <a:r>
              <a:rPr lang="en-US" sz="2800" b="1" dirty="0" err="1">
                <a:latin typeface="Bradley Hand ITC" panose="03070402050302030203" pitchFamily="66" charset="0"/>
              </a:rPr>
              <a:t>immobilisation</a:t>
            </a:r>
            <a:r>
              <a:rPr lang="en-US" sz="2800" b="1" dirty="0">
                <a:latin typeface="Bradley Hand ITC" panose="03070402050302030203" pitchFamily="66" charset="0"/>
              </a:rPr>
              <a:t> of a patient results in</a:t>
            </a:r>
          </a:p>
          <a:p>
            <a:r>
              <a:rPr lang="en-US" sz="2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disuse atrophy of the bones </a:t>
            </a:r>
            <a:r>
              <a:rPr lang="en-US" sz="2800" b="1" dirty="0">
                <a:latin typeface="Bradley Hand ITC" panose="03070402050302030203" pitchFamily="66" charset="0"/>
              </a:rPr>
              <a:t>and </a:t>
            </a:r>
            <a:r>
              <a:rPr lang="en-US" sz="28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hypercalcaemia</a:t>
            </a:r>
            <a:r>
              <a:rPr lang="en-US" sz="2800" b="1" dirty="0"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F5CFC3-4C5E-726B-D174-E0924D434FD9}"/>
              </a:ext>
            </a:extLst>
          </p:cNvPr>
          <p:cNvSpPr txBox="1"/>
          <p:nvPr/>
        </p:nvSpPr>
        <p:spPr>
          <a:xfrm>
            <a:off x="1479311" y="4918574"/>
            <a:ext cx="9493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4. </a:t>
            </a:r>
            <a:r>
              <a:rPr lang="en-US" sz="2400" dirty="0"/>
              <a:t>Vitamin D related disorders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r>
              <a:rPr lang="en-US" sz="2400" dirty="0"/>
              <a:t>5. </a:t>
            </a:r>
            <a:r>
              <a:rPr lang="en-US" sz="2400" dirty="0">
                <a:solidFill>
                  <a:srgbClr val="C00000"/>
                </a:solidFill>
              </a:rPr>
              <a:t>Renal failure</a:t>
            </a:r>
            <a:r>
              <a:rPr lang="en-US" sz="2400" dirty="0"/>
              <a:t> in which phosphate retention leads to secondary </a:t>
            </a:r>
            <a:r>
              <a:rPr lang="en-US" sz="2400" dirty="0">
                <a:solidFill>
                  <a:srgbClr val="00B050"/>
                </a:solidFill>
              </a:rPr>
              <a:t>hyperparathyroidism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FE8549-64D9-AE13-80B8-E45705617C3D}"/>
              </a:ext>
            </a:extLst>
          </p:cNvPr>
          <p:cNvSpPr txBox="1"/>
          <p:nvPr/>
        </p:nvSpPr>
        <p:spPr>
          <a:xfrm>
            <a:off x="5372485" y="251536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" y="1136469"/>
            <a:ext cx="123705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     </a:t>
            </a:r>
            <a:r>
              <a:rPr lang="en-US" sz="4400" dirty="0">
                <a:solidFill>
                  <a:srgbClr val="FF0000"/>
                </a:solidFill>
                <a:latin typeface="Lucida Handwriting" panose="03010101010101010101" pitchFamily="66" charset="0"/>
              </a:rPr>
              <a:t>METASTATIC CALCIFICATION SITE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      1.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Kidneys</a:t>
            </a:r>
            <a:r>
              <a:rPr lang="en-US" sz="3200" dirty="0"/>
              <a:t> - especially at the basement membrane of</a:t>
            </a:r>
          </a:p>
          <a:p>
            <a:r>
              <a:rPr lang="en-US" sz="3200" dirty="0"/>
              <a:t>          tubular epithelium causing </a:t>
            </a:r>
            <a:r>
              <a:rPr lang="en-US" sz="3200" dirty="0" err="1">
                <a:solidFill>
                  <a:srgbClr val="C00000"/>
                </a:solidFill>
              </a:rPr>
              <a:t>nephro</a:t>
            </a:r>
            <a:r>
              <a:rPr lang="en-US" sz="3200" dirty="0">
                <a:solidFill>
                  <a:srgbClr val="C00000"/>
                </a:solidFill>
              </a:rPr>
              <a:t>-calcinosis (Renal stone).</a:t>
            </a:r>
          </a:p>
          <a:p>
            <a:r>
              <a:rPr lang="en-US" sz="3200" dirty="0"/>
              <a:t>      2</a:t>
            </a:r>
            <a:r>
              <a:rPr lang="en-US" sz="3200" dirty="0">
                <a:solidFill>
                  <a:srgbClr val="00B050"/>
                </a:solidFill>
              </a:rPr>
              <a:t>. Lungs</a:t>
            </a:r>
            <a:r>
              <a:rPr lang="en-US" sz="3200" dirty="0"/>
              <a:t>, especially in the alveolar walls.</a:t>
            </a:r>
          </a:p>
          <a:p>
            <a:r>
              <a:rPr lang="en-US" sz="3200" dirty="0"/>
              <a:t>      3.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Stomach</a:t>
            </a:r>
            <a:r>
              <a:rPr lang="en-US" sz="3200" dirty="0"/>
              <a:t>, on the acid-secreting fundal glands.</a:t>
            </a:r>
          </a:p>
          <a:p>
            <a:r>
              <a:rPr lang="en-US" sz="3200" dirty="0"/>
              <a:t>      4. </a:t>
            </a:r>
            <a:r>
              <a:rPr lang="en-US" sz="3200" dirty="0">
                <a:solidFill>
                  <a:srgbClr val="FF0000"/>
                </a:solidFill>
              </a:rPr>
              <a:t>Blood vessels</a:t>
            </a:r>
            <a:r>
              <a:rPr lang="en-US" sz="3200" dirty="0"/>
              <a:t>, especially on the internal elastic lamina.</a:t>
            </a:r>
          </a:p>
          <a:p>
            <a:r>
              <a:rPr lang="en-US" sz="3200" dirty="0"/>
              <a:t>      5.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Cornea</a:t>
            </a:r>
            <a:r>
              <a:rPr lang="en-US" sz="3200" dirty="0"/>
              <a:t> is another site affected by metastatic calcification.</a:t>
            </a:r>
          </a:p>
          <a:p>
            <a:r>
              <a:rPr lang="en-US" sz="3200" dirty="0"/>
              <a:t>      6. </a:t>
            </a:r>
            <a:r>
              <a:rPr lang="en-US" sz="3200" dirty="0">
                <a:solidFill>
                  <a:srgbClr val="7030A0"/>
                </a:solidFill>
              </a:rPr>
              <a:t>Synovium</a:t>
            </a:r>
            <a:r>
              <a:rPr lang="en-US" sz="3200" dirty="0"/>
              <a:t> of the joint causing pain and dysfunction.</a:t>
            </a:r>
          </a:p>
        </p:txBody>
      </p:sp>
    </p:spTree>
    <p:extLst>
      <p:ext uri="{BB962C8B-B14F-4D97-AF65-F5344CB8AC3E}">
        <p14:creationId xmlns:p14="http://schemas.microsoft.com/office/powerpoint/2010/main" val="15809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29" y="859061"/>
            <a:ext cx="6565816" cy="5091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16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1105469"/>
            <a:ext cx="6946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What is Physiological Calcification ?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      Calcification in </a:t>
            </a:r>
            <a:r>
              <a:rPr lang="en-US" sz="3200" b="1" dirty="0">
                <a:solidFill>
                  <a:srgbClr val="00B050"/>
                </a:solidFill>
              </a:rPr>
              <a:t>Bones </a:t>
            </a:r>
            <a:r>
              <a:rPr lang="en-US" sz="3200" dirty="0">
                <a:solidFill>
                  <a:srgbClr val="00B050"/>
                </a:solidFill>
              </a:rPr>
              <a:t>and </a:t>
            </a:r>
            <a:r>
              <a:rPr lang="en-US" sz="3200" b="1" dirty="0">
                <a:solidFill>
                  <a:srgbClr val="00B050"/>
                </a:solidFill>
              </a:rPr>
              <a:t>Enamel.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556907" y="2059857"/>
            <a:ext cx="8142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4400" b="1" dirty="0">
                <a:solidFill>
                  <a:srgbClr val="FF0000"/>
                </a:solidFill>
              </a:rPr>
              <a:t>Pathological Calcification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752" y="3752909"/>
            <a:ext cx="9389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C000"/>
                </a:solidFill>
              </a:rPr>
              <a:t>Definition</a:t>
            </a:r>
            <a:r>
              <a:rPr lang="en-US" sz="3200" b="1" dirty="0">
                <a:solidFill>
                  <a:srgbClr val="FFC000"/>
                </a:solidFill>
              </a:rPr>
              <a:t> 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Deposition of calcium salts in tissues other than osteoid or enamel is called Pathological calcification.</a:t>
            </a:r>
          </a:p>
        </p:txBody>
      </p:sp>
    </p:spTree>
    <p:extLst>
      <p:ext uri="{BB962C8B-B14F-4D97-AF65-F5344CB8AC3E}">
        <p14:creationId xmlns:p14="http://schemas.microsoft.com/office/powerpoint/2010/main" val="376166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952692" y="614149"/>
            <a:ext cx="653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Types of Pathological Calcification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69050" y="1542197"/>
            <a:ext cx="97533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1.Dystrophic Calcification</a:t>
            </a:r>
          </a:p>
          <a:p>
            <a:r>
              <a:rPr lang="en-US" sz="4000" dirty="0"/>
              <a:t>    If calcification occurs in dead degenerative tissues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2.Metastatic Calcification</a:t>
            </a:r>
          </a:p>
          <a:p>
            <a:r>
              <a:rPr lang="en-US" sz="4000" dirty="0"/>
              <a:t>    If calcification occurs in apparently normal tissues </a:t>
            </a:r>
          </a:p>
        </p:txBody>
      </p:sp>
    </p:spTree>
    <p:extLst>
      <p:ext uri="{BB962C8B-B14F-4D97-AF65-F5344CB8AC3E}">
        <p14:creationId xmlns:p14="http://schemas.microsoft.com/office/powerpoint/2010/main" val="13850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270" y="654508"/>
            <a:ext cx="9431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H &amp; E Staining of Calcification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2916" y="1362394"/>
            <a:ext cx="486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Calcium salts appears as </a:t>
            </a:r>
            <a:r>
              <a:rPr lang="en-US" sz="3200" dirty="0">
                <a:solidFill>
                  <a:srgbClr val="FF0000"/>
                </a:solidFill>
              </a:rPr>
              <a:t>Deeply basophilic</a:t>
            </a:r>
            <a:r>
              <a:rPr lang="en-US" sz="3200" dirty="0"/>
              <a:t>, irregular and </a:t>
            </a:r>
            <a:r>
              <a:rPr lang="en-US" sz="3200" dirty="0">
                <a:solidFill>
                  <a:srgbClr val="0070C0"/>
                </a:solidFill>
              </a:rPr>
              <a:t>granular clumps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0" y="2145674"/>
            <a:ext cx="4019166" cy="3014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49" y="3148620"/>
            <a:ext cx="3727726" cy="2504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8" name="Straight Arrow Connector 7"/>
          <p:cNvCxnSpPr/>
          <p:nvPr/>
        </p:nvCxnSpPr>
        <p:spPr>
          <a:xfrm flipH="1">
            <a:off x="8407021" y="4626591"/>
            <a:ext cx="13648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92916" y="4515858"/>
            <a:ext cx="1963980" cy="136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66531" y="4653887"/>
            <a:ext cx="2600984" cy="135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9F5A48-D286-0748-D723-3CDEBF12E33F}"/>
              </a:ext>
            </a:extLst>
          </p:cNvPr>
          <p:cNvSpPr txBox="1"/>
          <p:nvPr/>
        </p:nvSpPr>
        <p:spPr>
          <a:xfrm>
            <a:off x="7875351" y="5736149"/>
            <a:ext cx="288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3"/>
                </a:solidFill>
              </a:rPr>
              <a:t>Medial (blood capillary) Calcification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79BCC6-EA87-6CAB-179A-FEFE793CFC52}"/>
              </a:ext>
            </a:extLst>
          </p:cNvPr>
          <p:cNvSpPr txBox="1"/>
          <p:nvPr/>
        </p:nvSpPr>
        <p:spPr>
          <a:xfrm>
            <a:off x="2326730" y="555993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Medial Calcification (Arteriosclerosis)</a:t>
            </a:r>
          </a:p>
        </p:txBody>
      </p:sp>
    </p:spTree>
    <p:extLst>
      <p:ext uri="{BB962C8B-B14F-4D97-AF65-F5344CB8AC3E}">
        <p14:creationId xmlns:p14="http://schemas.microsoft.com/office/powerpoint/2010/main" val="2181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3" y="474260"/>
            <a:ext cx="3879406" cy="3057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41" y="474260"/>
            <a:ext cx="3838668" cy="541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6367" y="3957850"/>
            <a:ext cx="4913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Density-Dependent </a:t>
            </a:r>
            <a:r>
              <a:rPr lang="en-US" sz="2400" dirty="0" err="1"/>
              <a:t>Colour</a:t>
            </a:r>
            <a:r>
              <a:rPr lang="en-US" sz="2400" dirty="0"/>
              <a:t> Scanning</a:t>
            </a:r>
          </a:p>
          <a:p>
            <a:r>
              <a:rPr lang="en-US" sz="2400" dirty="0"/>
              <a:t>Electron Micrograph SEM (DDC-SEM)</a:t>
            </a:r>
          </a:p>
          <a:p>
            <a:r>
              <a:rPr lang="en-US" sz="2400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cardiovascular calcification</a:t>
            </a:r>
            <a:r>
              <a:rPr lang="en-US" sz="2400" dirty="0"/>
              <a:t>,</a:t>
            </a:r>
          </a:p>
          <a:p>
            <a:r>
              <a:rPr lang="en-US" sz="2400" dirty="0"/>
              <a:t>showing in </a:t>
            </a:r>
            <a:r>
              <a:rPr lang="en-US" sz="2400" dirty="0">
                <a:solidFill>
                  <a:srgbClr val="0070C0"/>
                </a:solidFill>
              </a:rPr>
              <a:t>orange calcium phosphate</a:t>
            </a:r>
          </a:p>
          <a:p>
            <a:r>
              <a:rPr lang="en-US" sz="2400" dirty="0"/>
              <a:t>spherical particles (denser material)</a:t>
            </a:r>
          </a:p>
          <a:p>
            <a:r>
              <a:rPr lang="en-US" sz="2400" dirty="0"/>
              <a:t>and, in </a:t>
            </a:r>
            <a:r>
              <a:rPr lang="en-US" sz="2400" dirty="0">
                <a:solidFill>
                  <a:srgbClr val="00B050"/>
                </a:solidFill>
              </a:rPr>
              <a:t>green, the extracellular matrix</a:t>
            </a:r>
          </a:p>
          <a:p>
            <a:r>
              <a:rPr lang="en-US" sz="2400" dirty="0"/>
              <a:t>(less dense material).</a:t>
            </a:r>
          </a:p>
        </p:txBody>
      </p:sp>
    </p:spTree>
    <p:extLst>
      <p:ext uri="{BB962C8B-B14F-4D97-AF65-F5344CB8AC3E}">
        <p14:creationId xmlns:p14="http://schemas.microsoft.com/office/powerpoint/2010/main" val="342737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82" y="655093"/>
            <a:ext cx="109045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</a:t>
            </a:r>
            <a:r>
              <a:rPr lang="en-US" sz="3600" dirty="0">
                <a:solidFill>
                  <a:srgbClr val="FF0000"/>
                </a:solidFill>
              </a:rPr>
              <a:t>Sites for Dystrophic Calcification</a:t>
            </a:r>
          </a:p>
          <a:p>
            <a:endParaRPr lang="en-US" dirty="0"/>
          </a:p>
          <a:p>
            <a:r>
              <a:rPr lang="en-US" sz="3200" b="1" dirty="0"/>
              <a:t>Calcification in dead tissue</a:t>
            </a:r>
          </a:p>
          <a:p>
            <a:endParaRPr lang="en-US" dirty="0"/>
          </a:p>
          <a:p>
            <a:r>
              <a:rPr lang="en-US" dirty="0"/>
              <a:t>     </a:t>
            </a:r>
            <a:r>
              <a:rPr lang="en-US" sz="2800" dirty="0"/>
              <a:t>1. </a:t>
            </a:r>
            <a:r>
              <a:rPr lang="en-US" sz="2800" dirty="0" err="1">
                <a:solidFill>
                  <a:srgbClr val="FF0000"/>
                </a:solidFill>
              </a:rPr>
              <a:t>Caseous</a:t>
            </a:r>
            <a:r>
              <a:rPr lang="en-US" sz="2800" dirty="0">
                <a:solidFill>
                  <a:srgbClr val="FF0000"/>
                </a:solidFill>
              </a:rPr>
              <a:t> necrosis in tuberculosis </a:t>
            </a:r>
            <a:r>
              <a:rPr lang="en-US" sz="2800" dirty="0">
                <a:solidFill>
                  <a:srgbClr val="0070C0"/>
                </a:solidFill>
              </a:rPr>
              <a:t>is the </a:t>
            </a:r>
            <a:r>
              <a:rPr lang="en-US" sz="2800" dirty="0" err="1">
                <a:solidFill>
                  <a:srgbClr val="0070C0"/>
                </a:solidFill>
              </a:rPr>
              <a:t>mostcommon</a:t>
            </a:r>
            <a:r>
              <a:rPr lang="en-US" sz="2800" dirty="0">
                <a:solidFill>
                  <a:srgbClr val="0070C0"/>
                </a:solidFill>
              </a:rPr>
              <a:t> site for dystrophic calcification.</a:t>
            </a:r>
          </a:p>
          <a:p>
            <a:endParaRPr lang="en-US" sz="2800" dirty="0"/>
          </a:p>
          <a:p>
            <a:r>
              <a:rPr lang="en-US" sz="2800" dirty="0"/>
              <a:t>         </a:t>
            </a:r>
            <a:r>
              <a:rPr lang="en-US" sz="2800" dirty="0">
                <a:solidFill>
                  <a:srgbClr val="FF0000"/>
                </a:solidFill>
              </a:rPr>
              <a:t>Calcified tuberculous lesions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Hilar lymph nodes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 lung alveoli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3084394"/>
            <a:ext cx="3574574" cy="2696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814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3" y="1951630"/>
            <a:ext cx="9403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b="1" dirty="0">
                <a:solidFill>
                  <a:srgbClr val="C00000"/>
                </a:solidFill>
              </a:rPr>
              <a:t>chronic abscesses </a:t>
            </a:r>
            <a:r>
              <a:rPr lang="en-US" sz="3200" dirty="0"/>
              <a:t>- Liquefaction necrosis, it</a:t>
            </a:r>
          </a:p>
          <a:p>
            <a:r>
              <a:rPr lang="en-US" sz="3200" dirty="0"/>
              <a:t>   may get </a:t>
            </a:r>
            <a:r>
              <a:rPr lang="en-US" sz="3200" dirty="0" err="1"/>
              <a:t>calcifed</a:t>
            </a:r>
            <a:r>
              <a:rPr lang="en-US" sz="3200" dirty="0"/>
              <a:t>.</a:t>
            </a:r>
          </a:p>
          <a:p>
            <a:r>
              <a:rPr lang="en-US" sz="3200" dirty="0"/>
              <a:t>3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r>
              <a:rPr lang="en-US" sz="3200" b="1" dirty="0">
                <a:solidFill>
                  <a:srgbClr val="C00000"/>
                </a:solidFill>
              </a:rPr>
              <a:t>Fat necrosis </a:t>
            </a:r>
            <a:r>
              <a:rPr lang="en-US" sz="3200" dirty="0"/>
              <a:t>following acute pancreatitis or</a:t>
            </a:r>
          </a:p>
          <a:p>
            <a:r>
              <a:rPr lang="en-US" sz="3200" dirty="0"/>
              <a:t>    traumatic fat necrosis.</a:t>
            </a:r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0070C0"/>
                </a:solidFill>
              </a:rPr>
              <a:t>deposition of calcium soaps</a:t>
            </a:r>
          </a:p>
          <a:p>
            <a:r>
              <a:rPr lang="en-US" sz="3200" dirty="0"/>
              <a:t>4. </a:t>
            </a:r>
            <a:r>
              <a:rPr lang="en-US" sz="3200" dirty="0" err="1"/>
              <a:t>Gamna</a:t>
            </a:r>
            <a:r>
              <a:rPr lang="en-US" sz="3200" dirty="0"/>
              <a:t>-Gandy bodies in </a:t>
            </a:r>
            <a:r>
              <a:rPr lang="en-US" sz="3200" dirty="0">
                <a:solidFill>
                  <a:srgbClr val="C00000"/>
                </a:solidFill>
              </a:rPr>
              <a:t>chronic venous congestion                 </a:t>
            </a:r>
            <a:r>
              <a:rPr lang="en-US" sz="3200" dirty="0"/>
              <a:t>(CVC)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155" y="818866"/>
            <a:ext cx="769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Sites</a:t>
            </a:r>
            <a:r>
              <a:rPr lang="en-US" sz="3600" dirty="0">
                <a:solidFill>
                  <a:srgbClr val="FF0000"/>
                </a:solidFill>
              </a:rPr>
              <a:t> for Dystrophic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5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709684"/>
            <a:ext cx="94442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</a:t>
            </a:r>
            <a:r>
              <a:rPr lang="en-US" sz="4000" dirty="0">
                <a:solidFill>
                  <a:srgbClr val="FF0000"/>
                </a:solidFill>
              </a:rPr>
              <a:t>Sites for Dystrophic Calcification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5. </a:t>
            </a:r>
            <a:r>
              <a:rPr lang="en-US" sz="3200" b="1" dirty="0">
                <a:solidFill>
                  <a:srgbClr val="FFC000"/>
                </a:solidFill>
              </a:rPr>
              <a:t>Infarcts</a:t>
            </a:r>
            <a:r>
              <a:rPr lang="en-US" sz="3200" dirty="0"/>
              <a:t> may sometimes undergo</a:t>
            </a:r>
          </a:p>
          <a:p>
            <a:r>
              <a:rPr lang="en-US" sz="3200" dirty="0"/>
              <a:t>    dystrophic calcification</a:t>
            </a:r>
          </a:p>
          <a:p>
            <a:r>
              <a:rPr lang="en-US" sz="3200" dirty="0"/>
              <a:t>6. </a:t>
            </a:r>
            <a:r>
              <a:rPr lang="en-US" sz="3200" dirty="0">
                <a:solidFill>
                  <a:srgbClr val="FFC000"/>
                </a:solidFill>
              </a:rPr>
              <a:t>Thrombi</a:t>
            </a:r>
            <a:r>
              <a:rPr lang="en-US" sz="3200" dirty="0"/>
              <a:t>, especially in the veins, may produce</a:t>
            </a:r>
          </a:p>
          <a:p>
            <a:r>
              <a:rPr lang="en-US" sz="3200" dirty="0"/>
              <a:t>    </a:t>
            </a:r>
            <a:r>
              <a:rPr lang="en-US" sz="3200" dirty="0" err="1"/>
              <a:t>phleboliths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58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600502"/>
            <a:ext cx="9266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</a:t>
            </a:r>
            <a:r>
              <a:rPr lang="en-US" sz="4000" dirty="0">
                <a:solidFill>
                  <a:srgbClr val="FF0000"/>
                </a:solidFill>
              </a:rPr>
              <a:t>Sites for Dystrophic Calcification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3200" b="1" dirty="0"/>
              <a:t>In Degenerated Tissue</a:t>
            </a:r>
          </a:p>
          <a:p>
            <a:endParaRPr lang="en-US" sz="2800" dirty="0"/>
          </a:p>
          <a:p>
            <a:r>
              <a:rPr lang="en-US" sz="2800" dirty="0"/>
              <a:t>1. Dense old scars may undergo hyaline</a:t>
            </a:r>
          </a:p>
          <a:p>
            <a:r>
              <a:rPr lang="en-US" sz="2800" dirty="0"/>
              <a:t>    degeneration and subsequent calcification</a:t>
            </a:r>
          </a:p>
          <a:p>
            <a:r>
              <a:rPr lang="en-US" sz="2800" dirty="0"/>
              <a:t>2. </a:t>
            </a:r>
            <a:r>
              <a:rPr lang="en-US" sz="2800" dirty="0" err="1">
                <a:solidFill>
                  <a:srgbClr val="00B050"/>
                </a:solidFill>
              </a:rPr>
              <a:t>Atheromas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 the aorta undergo calcification</a:t>
            </a:r>
          </a:p>
          <a:p>
            <a:r>
              <a:rPr lang="en-US" sz="2800" dirty="0"/>
              <a:t>3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r>
              <a:rPr lang="en-US" sz="2800" dirty="0" err="1">
                <a:solidFill>
                  <a:srgbClr val="00B050"/>
                </a:solidFill>
              </a:rPr>
              <a:t>Mönckeberg's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sclerosis shows calcification in the</a:t>
            </a:r>
          </a:p>
          <a:p>
            <a:r>
              <a:rPr lang="en-US" sz="2800" dirty="0"/>
              <a:t>    tunica media of muscular arteries</a:t>
            </a:r>
          </a:p>
        </p:txBody>
      </p:sp>
    </p:spTree>
    <p:extLst>
      <p:ext uri="{BB962C8B-B14F-4D97-AF65-F5344CB8AC3E}">
        <p14:creationId xmlns:p14="http://schemas.microsoft.com/office/powerpoint/2010/main" val="15738658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175</TotalTime>
  <Words>529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CALCIFICATION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CALCIFICATION</dc:title>
  <dc:creator>sunny tyagi 2.o</dc:creator>
  <cp:lastModifiedBy>Lenovo</cp:lastModifiedBy>
  <cp:revision>31</cp:revision>
  <dcterms:created xsi:type="dcterms:W3CDTF">2023-05-18T06:43:52Z</dcterms:created>
  <dcterms:modified xsi:type="dcterms:W3CDTF">2023-07-12T11:29:39Z</dcterms:modified>
</cp:coreProperties>
</file>