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2" r:id="rId4"/>
    <p:sldId id="261" r:id="rId5"/>
    <p:sldId id="274" r:id="rId6"/>
    <p:sldId id="275" r:id="rId7"/>
    <p:sldId id="273" r:id="rId8"/>
    <p:sldId id="263" r:id="rId9"/>
    <p:sldId id="264" r:id="rId10"/>
    <p:sldId id="265" r:id="rId11"/>
    <p:sldId id="270" r:id="rId12"/>
    <p:sldId id="271" r:id="rId13"/>
    <p:sldId id="266" r:id="rId14"/>
    <p:sldId id="276" r:id="rId15"/>
    <p:sldId id="267" r:id="rId16"/>
    <p:sldId id="277" r:id="rId17"/>
    <p:sldId id="278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872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veterinary-science-and-veterinary-medicine/kinin" TargetMode="External"/><Relationship Id="rId2" Type="http://schemas.openxmlformats.org/officeDocument/2006/relationships/hyperlink" Target="https://www.sciencedirect.com/topics/veterinary-science-and-veterinary-medicine/leukocyt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971800"/>
            <a:ext cx="8458200" cy="1222375"/>
          </a:xfrm>
        </p:spPr>
        <p:txBody>
          <a:bodyPr>
            <a:noAutofit/>
          </a:bodyPr>
          <a:lstStyle/>
          <a:p>
            <a:r>
              <a:rPr lang="en-US" sz="4800" dirty="0" smtClean="0"/>
              <a:t>Host–pathogen</a:t>
            </a:r>
            <a:br>
              <a:rPr lang="en-US" sz="4800" dirty="0" smtClean="0"/>
            </a:br>
            <a:r>
              <a:rPr lang="en-US" sz="4800" dirty="0" smtClean="0"/>
              <a:t>interaction</a:t>
            </a:r>
            <a:br>
              <a:rPr lang="en-US" sz="4800" dirty="0" smtClean="0"/>
            </a:b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048000" y="762000"/>
            <a:ext cx="2895600" cy="2209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Toxins 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5800" y="4114800"/>
            <a:ext cx="2667000" cy="1752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FF00"/>
                </a:solidFill>
              </a:rPr>
              <a:t>Exotoxins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715000" y="4114800"/>
            <a:ext cx="2667000" cy="17526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Endotoxins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1716266">
            <a:off x="3081938" y="2967481"/>
            <a:ext cx="5334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383589">
            <a:off x="5479032" y="2964104"/>
            <a:ext cx="5334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Exotoxins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fontAlgn="base"/>
            <a:r>
              <a:rPr lang="en-US" sz="2600" b="1" dirty="0" err="1" smtClean="0"/>
              <a:t>Exotoxins</a:t>
            </a:r>
            <a:r>
              <a:rPr lang="en-US" sz="2600" dirty="0" smtClean="0"/>
              <a:t> are proteins produced by bacteria during their growth and liberated into their surrounding environment. </a:t>
            </a:r>
          </a:p>
          <a:p>
            <a:pPr algn="just" fontAlgn="base"/>
            <a:endParaRPr lang="en-US" sz="2600" dirty="0" smtClean="0"/>
          </a:p>
          <a:p>
            <a:pPr algn="just" fontAlgn="base"/>
            <a:r>
              <a:rPr lang="en-US" sz="2600" dirty="0" err="1" smtClean="0"/>
              <a:t>Exotoxins</a:t>
            </a:r>
            <a:r>
              <a:rPr lang="en-US" sz="2600" dirty="0" smtClean="0"/>
              <a:t> are produced chiefly by Gram‐positive bacteria, and the genes for this production are carried primarily on the plasmids.</a:t>
            </a:r>
            <a:endParaRPr lang="en-US" dirty="0" smtClean="0"/>
          </a:p>
          <a:p>
            <a:pPr algn="just" fontAlgn="base"/>
            <a:endParaRPr lang="en-US" dirty="0" smtClean="0"/>
          </a:p>
          <a:p>
            <a:pPr algn="just" fontAlgn="base"/>
            <a:r>
              <a:rPr lang="en-US" dirty="0" err="1" smtClean="0"/>
              <a:t>exotoxins</a:t>
            </a:r>
            <a:r>
              <a:rPr lang="en-US" dirty="0" smtClean="0"/>
              <a:t> are not heat stable</a:t>
            </a:r>
          </a:p>
          <a:p>
            <a:pPr lvl="1" algn="just" fontAlgn="base"/>
            <a:r>
              <a:rPr lang="en-US" dirty="0" smtClean="0"/>
              <a:t>destroyed rapidly at 60°C</a:t>
            </a:r>
          </a:p>
          <a:p>
            <a:pPr lvl="2" algn="just" fontAlgn="base"/>
            <a:r>
              <a:rPr lang="en-US" dirty="0" smtClean="0"/>
              <a:t>except Staphylococcal </a:t>
            </a:r>
            <a:r>
              <a:rPr lang="en-US" dirty="0" err="1" smtClean="0"/>
              <a:t>enterotoxin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 smtClean="0"/>
              <a:t>Enterotoxins</a:t>
            </a:r>
            <a:r>
              <a:rPr lang="en-US" dirty="0" smtClean="0"/>
              <a:t>: -act on the GI tract to cause diarrhea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             Cholera toxin-</a:t>
            </a:r>
            <a:r>
              <a:rPr lang="en-US" i="1" dirty="0" err="1" smtClean="0"/>
              <a:t>Vibrio</a:t>
            </a:r>
            <a:r>
              <a:rPr lang="en-US" i="1" dirty="0" smtClean="0"/>
              <a:t> cholera, </a:t>
            </a:r>
            <a:endParaRPr lang="en-US" dirty="0" smtClean="0"/>
          </a:p>
          <a:p>
            <a:pPr fontAlgn="base"/>
            <a:r>
              <a:rPr lang="en-US" b="1" dirty="0" smtClean="0"/>
              <a:t>Neurotoxin</a:t>
            </a:r>
            <a:r>
              <a:rPr lang="en-US" dirty="0" smtClean="0"/>
              <a:t>-act on the nerves or NMJ to cause paralysis tetanus toxin- </a:t>
            </a:r>
            <a:r>
              <a:rPr lang="en-US" i="1" dirty="0" smtClean="0"/>
              <a:t>Clostridium </a:t>
            </a:r>
            <a:r>
              <a:rPr lang="en-US" i="1" dirty="0" err="1" smtClean="0"/>
              <a:t>tetani</a:t>
            </a:r>
            <a:r>
              <a:rPr lang="en-US" i="1" dirty="0" smtClean="0"/>
              <a:t>, </a:t>
            </a:r>
          </a:p>
          <a:p>
            <a:pPr fontAlgn="base">
              <a:buNone/>
            </a:pPr>
            <a:r>
              <a:rPr lang="en-US" i="1" dirty="0" smtClean="0"/>
              <a:t>         </a:t>
            </a:r>
            <a:r>
              <a:rPr lang="en-US" i="1" dirty="0" err="1" smtClean="0"/>
              <a:t>botulinum</a:t>
            </a:r>
            <a:r>
              <a:rPr lang="en-US" i="1" dirty="0" smtClean="0"/>
              <a:t> toxin- Clostridium </a:t>
            </a:r>
            <a:r>
              <a:rPr lang="en-US" i="1" dirty="0" err="1" smtClean="0"/>
              <a:t>botulinum</a:t>
            </a:r>
            <a:endParaRPr lang="en-US" dirty="0" smtClean="0"/>
          </a:p>
          <a:p>
            <a:endParaRPr lang="en-US" dirty="0" smtClean="0"/>
          </a:p>
          <a:p>
            <a:pPr fontAlgn="base"/>
            <a:r>
              <a:rPr lang="en-US" b="1" dirty="0" err="1" smtClean="0"/>
              <a:t>Pyrogenic</a:t>
            </a:r>
            <a:r>
              <a:rPr lang="en-US" b="1" dirty="0" smtClean="0"/>
              <a:t> </a:t>
            </a:r>
            <a:r>
              <a:rPr lang="en-US" b="1" dirty="0" err="1" smtClean="0"/>
              <a:t>exotoxins</a:t>
            </a:r>
            <a:r>
              <a:rPr lang="en-US" b="1" dirty="0" smtClean="0"/>
              <a:t>-</a:t>
            </a:r>
            <a:r>
              <a:rPr lang="en-US" dirty="0" smtClean="0"/>
              <a:t> stimulate release of cytokines</a:t>
            </a:r>
          </a:p>
          <a:p>
            <a:pPr fontAlgn="base">
              <a:buNone/>
            </a:pPr>
            <a:r>
              <a:rPr lang="en-US" dirty="0" smtClean="0"/>
              <a:t>              cause rash, fever, toxic shock syndrome toxin –staphylococcus species </a:t>
            </a:r>
          </a:p>
          <a:p>
            <a:r>
              <a:rPr lang="en-US" b="1" dirty="0" smtClean="0"/>
              <a:t>Tissue invasive </a:t>
            </a:r>
            <a:r>
              <a:rPr lang="en-US" b="1" dirty="0" err="1" smtClean="0"/>
              <a:t>exotoxins</a:t>
            </a:r>
            <a:r>
              <a:rPr lang="en-US" b="1" dirty="0" smtClean="0"/>
              <a:t>-</a:t>
            </a:r>
            <a:r>
              <a:rPr lang="en-US" dirty="0" smtClean="0"/>
              <a:t>enzymes that destroy tissue to allow bacteria to invade the host alpha toxin- </a:t>
            </a:r>
            <a:r>
              <a:rPr lang="en-US" i="1" dirty="0" smtClean="0"/>
              <a:t>Clostridium perfringens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Immunity against  toxin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err="1" smtClean="0"/>
              <a:t>Toxoids</a:t>
            </a:r>
            <a:r>
              <a:rPr lang="en-US" dirty="0" smtClean="0"/>
              <a:t> are preparations of </a:t>
            </a:r>
            <a:r>
              <a:rPr lang="en-US" dirty="0" err="1" smtClean="0"/>
              <a:t>exotoxins</a:t>
            </a:r>
            <a:r>
              <a:rPr lang="en-US" dirty="0" smtClean="0"/>
              <a:t> chemically treated to destroy their </a:t>
            </a:r>
            <a:r>
              <a:rPr lang="en-US" dirty="0" err="1" smtClean="0"/>
              <a:t>toxigenicity</a:t>
            </a:r>
            <a:r>
              <a:rPr lang="en-US" dirty="0" smtClean="0"/>
              <a:t> but retain their ability to elicit antibody formation in the body. </a:t>
            </a:r>
            <a:r>
              <a:rPr lang="en-US" dirty="0" err="1" smtClean="0"/>
              <a:t>Toxoids</a:t>
            </a:r>
            <a:r>
              <a:rPr lang="en-US" dirty="0" smtClean="0"/>
              <a:t> are currently available to protect against diphtheria and tetanus (the DT injection).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err="1" smtClean="0"/>
              <a:t>Toxoidation</a:t>
            </a:r>
            <a:r>
              <a:rPr lang="en-US" dirty="0" smtClean="0"/>
              <a:t>: the process of converting toxin to toxoid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possible to immunize against the effects of </a:t>
            </a:r>
            <a:r>
              <a:rPr lang="en-US" dirty="0" err="1" smtClean="0"/>
              <a:t>exotoxins</a:t>
            </a:r>
            <a:r>
              <a:rPr lang="en-US" dirty="0" smtClean="0"/>
              <a:t> by injecting </a:t>
            </a:r>
            <a:r>
              <a:rPr lang="en-US" b="1" dirty="0" err="1" smtClean="0"/>
              <a:t>toxoids</a:t>
            </a:r>
            <a:r>
              <a:rPr lang="en-US" dirty="0" smtClean="0"/>
              <a:t> into individuals. 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Antitoxins: </a:t>
            </a:r>
            <a:r>
              <a:rPr lang="en-US" dirty="0" smtClean="0"/>
              <a:t>In response to toxins, the body produces special antibodies called </a:t>
            </a:r>
            <a:r>
              <a:rPr lang="en-US" b="1" dirty="0" smtClean="0"/>
              <a:t>antitoxins</a:t>
            </a:r>
            <a:r>
              <a:rPr lang="en-US" dirty="0" smtClean="0"/>
              <a:t>, which unite with and neutralize the toxins, providing defense against disease.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1746" name="Picture 2" descr="microbiologybook.or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743825" cy="5772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Endotoxins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err="1" smtClean="0"/>
              <a:t>Endotoxins</a:t>
            </a:r>
            <a:r>
              <a:rPr lang="en-US" dirty="0" smtClean="0"/>
              <a:t> are portions of the cell wall of Gram‐negative bacteria.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They consist primarily of </a:t>
            </a:r>
            <a:r>
              <a:rPr lang="en-US" dirty="0" err="1" smtClean="0"/>
              <a:t>lipopolysaccharides</a:t>
            </a:r>
            <a:r>
              <a:rPr lang="en-US" dirty="0" smtClean="0"/>
              <a:t> and are released when bacteria break apart during the process of </a:t>
            </a:r>
            <a:r>
              <a:rPr lang="en-US" dirty="0" err="1" smtClean="0"/>
              <a:t>lysis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Since </a:t>
            </a:r>
            <a:r>
              <a:rPr lang="en-US" dirty="0" err="1" smtClean="0"/>
              <a:t>lysis</a:t>
            </a:r>
            <a:r>
              <a:rPr lang="en-US" dirty="0" smtClean="0"/>
              <a:t> occurs during antibiotic therapy, the effects of </a:t>
            </a:r>
            <a:r>
              <a:rPr lang="en-US" dirty="0" err="1" smtClean="0"/>
              <a:t>endotoxins</a:t>
            </a:r>
            <a:r>
              <a:rPr lang="en-US" dirty="0" smtClean="0"/>
              <a:t> can bring about a worsening of symptoms during the recovery period. This condition is called </a:t>
            </a:r>
            <a:r>
              <a:rPr lang="en-US" b="1" dirty="0" err="1" smtClean="0"/>
              <a:t>endotoxin</a:t>
            </a:r>
            <a:r>
              <a:rPr lang="en-US" b="1" dirty="0" smtClean="0"/>
              <a:t> shock.</a:t>
            </a:r>
            <a:r>
              <a:rPr lang="en-US" dirty="0" smtClean="0"/>
              <a:t> It is accompanied by fever, chills, aches, and cardiovascular collapse.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Endotoxin Testing Services - The Native Antigen Compa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3794" name="Picture 2" descr="Pathogenesis - Review of Medical Microbiology and Immunology, 13th Edi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0"/>
            <a:ext cx="83058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52400" y="76200"/>
          <a:ext cx="8839200" cy="6777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657600"/>
                <a:gridCol w="3276600"/>
              </a:tblGrid>
              <a:tr h="449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Exotoxin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Endotoxin</a:t>
                      </a:r>
                      <a:endParaRPr lang="en-US" dirty="0"/>
                    </a:p>
                  </a:txBody>
                  <a:tcPr/>
                </a:tc>
              </a:tr>
              <a:tr h="693898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organism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Produced by both Gram +</a:t>
                      </a:r>
                      <a:r>
                        <a:rPr lang="en-US" dirty="0" err="1" smtClean="0"/>
                        <a:t>ve</a:t>
                      </a:r>
                      <a:r>
                        <a:rPr lang="en-US" dirty="0" smtClean="0"/>
                        <a:t> and –</a:t>
                      </a:r>
                      <a:r>
                        <a:rPr lang="en-US" dirty="0" err="1" smtClean="0"/>
                        <a:t>ve</a:t>
                      </a:r>
                      <a:r>
                        <a:rPr lang="en-US" dirty="0" smtClean="0"/>
                        <a:t> bacteria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Found</a:t>
                      </a:r>
                      <a:r>
                        <a:rPr lang="en-US" baseline="0" dirty="0" smtClean="0"/>
                        <a:t>  in </a:t>
                      </a:r>
                      <a:r>
                        <a:rPr lang="en-US" dirty="0" smtClean="0"/>
                        <a:t>Gram –</a:t>
                      </a:r>
                      <a:r>
                        <a:rPr lang="en-US" dirty="0" err="1" smtClean="0"/>
                        <a:t>ve</a:t>
                      </a:r>
                      <a:r>
                        <a:rPr lang="en-US" dirty="0" smtClean="0"/>
                        <a:t> bacteria only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958124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Synthesized in cytoplasm and secreted out by live</a:t>
                      </a:r>
                      <a:r>
                        <a:rPr lang="en-US" baseline="0" dirty="0" smtClean="0"/>
                        <a:t> bacteria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 of outer membrane of bacterial cell. Released only by dead bacteria </a:t>
                      </a:r>
                      <a:endParaRPr lang="en-US" dirty="0"/>
                    </a:p>
                  </a:txBody>
                  <a:tcPr/>
                </a:tc>
              </a:tr>
              <a:tr h="449102"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</a:t>
                      </a:r>
                      <a:r>
                        <a:rPr lang="en-US" baseline="0" dirty="0" smtClean="0"/>
                        <a:t> nature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protein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lipopolysaccharide</a:t>
                      </a:r>
                      <a:endParaRPr lang="en-US" dirty="0"/>
                    </a:p>
                  </a:txBody>
                  <a:tcPr/>
                </a:tc>
              </a:tr>
              <a:tr h="541498">
                <a:tc>
                  <a:txBody>
                    <a:bodyPr/>
                    <a:lstStyle/>
                    <a:p>
                      <a:r>
                        <a:rPr lang="en-US" dirty="0" smtClean="0"/>
                        <a:t>Heat stability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Relatively unstable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Relatively stable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49102">
                <a:tc>
                  <a:txBody>
                    <a:bodyPr/>
                    <a:lstStyle/>
                    <a:p>
                      <a:r>
                        <a:rPr lang="en-US" dirty="0" smtClean="0"/>
                        <a:t>toxicity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Highly toxic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Moderately  toxic</a:t>
                      </a:r>
                      <a:endParaRPr lang="en-US" dirty="0"/>
                    </a:p>
                  </a:txBody>
                  <a:tcPr/>
                </a:tc>
              </a:tr>
              <a:tr h="449102">
                <a:tc>
                  <a:txBody>
                    <a:bodyPr/>
                    <a:lstStyle/>
                    <a:p>
                      <a:r>
                        <a:rPr lang="en-US" dirty="0" smtClean="0"/>
                        <a:t>toxoid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be converted to toxoid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converted to toxoid</a:t>
                      </a:r>
                      <a:endParaRPr lang="en-US" dirty="0"/>
                    </a:p>
                  </a:txBody>
                  <a:tcPr/>
                </a:tc>
              </a:tr>
              <a:tr h="449102">
                <a:tc>
                  <a:txBody>
                    <a:bodyPr/>
                    <a:lstStyle/>
                    <a:p>
                      <a:r>
                        <a:rPr lang="en-US" dirty="0" smtClean="0"/>
                        <a:t>immunogenicity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Highly immunogenic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Weakly immunogenic</a:t>
                      </a:r>
                      <a:endParaRPr lang="en-US" dirty="0"/>
                    </a:p>
                  </a:txBody>
                  <a:tcPr/>
                </a:tc>
              </a:tr>
              <a:tr h="449102">
                <a:tc>
                  <a:txBody>
                    <a:bodyPr/>
                    <a:lstStyle/>
                    <a:p>
                      <a:r>
                        <a:rPr lang="en-US" dirty="0" smtClean="0"/>
                        <a:t>Gene location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Either in chromosome or plasmid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Bacterial chromosomes</a:t>
                      </a:r>
                      <a:endParaRPr lang="en-US" dirty="0"/>
                    </a:p>
                  </a:txBody>
                  <a:tcPr/>
                </a:tc>
              </a:tr>
              <a:tr h="449102"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Exotoxins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enzymes; this makes them highly specific in their mechanism and for their host cells.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Endotoxins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comparatively not very specific in nature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Bacteremia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000" b="1" dirty="0" smtClean="0"/>
              <a:t>Bacteremia</a:t>
            </a:r>
            <a:r>
              <a:rPr lang="en-US" sz="2000" dirty="0" smtClean="0"/>
              <a:t> is defined as the </a:t>
            </a:r>
            <a:r>
              <a:rPr lang="en-US" sz="2000" dirty="0" smtClean="0">
                <a:solidFill>
                  <a:srgbClr val="FF0000"/>
                </a:solidFill>
              </a:rPr>
              <a:t>presence of viable bacteria in the bloodstream</a:t>
            </a:r>
            <a:r>
              <a:rPr lang="en-US" sz="2000" dirty="0" smtClean="0"/>
              <a:t> and can occur in daily activities like tooth  brushing and some minor medical procedures like dental work but also during infection.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100" b="1" dirty="0" smtClean="0"/>
              <a:t>Transient </a:t>
            </a:r>
            <a:r>
              <a:rPr lang="en-US" sz="2100" b="1" dirty="0" err="1" smtClean="0"/>
              <a:t>B</a:t>
            </a:r>
            <a:r>
              <a:rPr lang="en-US" sz="2000" b="1" dirty="0" err="1" smtClean="0"/>
              <a:t>acteremia</a:t>
            </a:r>
            <a:r>
              <a:rPr lang="en-US" sz="2000" b="1" dirty="0" smtClean="0"/>
              <a:t> :</a:t>
            </a:r>
          </a:p>
          <a:p>
            <a:pPr algn="just"/>
            <a:r>
              <a:rPr lang="en-US" sz="2000" b="1" dirty="0" err="1" smtClean="0"/>
              <a:t>Intermitant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bacterimeia</a:t>
            </a:r>
            <a:r>
              <a:rPr lang="en-US" sz="2000" b="1" dirty="0" smtClean="0"/>
              <a:t>: </a:t>
            </a:r>
          </a:p>
          <a:p>
            <a:pPr algn="just"/>
            <a:r>
              <a:rPr lang="en-US" sz="2000" b="1" dirty="0" err="1" smtClean="0"/>
              <a:t>Persistant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bacterimeia</a:t>
            </a:r>
            <a:r>
              <a:rPr lang="en-US" sz="2000" b="1" dirty="0" smtClean="0"/>
              <a:t>: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b="1" dirty="0" smtClean="0"/>
              <a:t>Bacteremia develops when bacteria manage to escape the host immune mechanisms or when the otherwise well-orchestrated immune response fails to control bacterial spread due to inherent or acquired immune defects that are associated with susceptibility to infection.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</p:txBody>
      </p:sp>
      <p:pic>
        <p:nvPicPr>
          <p:cNvPr id="14338" name="Picture 2" descr="Path to Sepsis Varies by Bacterial Infection | Infection Control Tod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209800"/>
            <a:ext cx="35814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ual-Track Clearance of Circulating Bacteria Balances Rapid Restoration of  Blood Sterility with Induction of Adaptive Immunity - ScienceDire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81000"/>
            <a:ext cx="55626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Septicemia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Septicemia is a clinically significant form of </a:t>
            </a:r>
            <a:r>
              <a:rPr lang="en-US" dirty="0" err="1" smtClean="0"/>
              <a:t>bacteremia</a:t>
            </a:r>
            <a:r>
              <a:rPr lang="en-US" dirty="0" smtClean="0"/>
              <a:t> complicated by toxemia, fever, malaise, and often shock 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Septicemia is characterized by the multiplication of microorganisms within the bloodstream and “seeding” into blood from fixed </a:t>
            </a:r>
            <a:r>
              <a:rPr lang="en-US" dirty="0" err="1" smtClean="0"/>
              <a:t>microcolonies</a:t>
            </a:r>
            <a:r>
              <a:rPr lang="en-US" dirty="0" smtClean="0"/>
              <a:t> present in one or more tissues.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septicemia, mediators of inflammation are generated systemically, leading to diffuse “leakage” of plasma into the interstitial and sequestration of </a:t>
            </a:r>
            <a:r>
              <a:rPr lang="en-US" dirty="0" smtClean="0">
                <a:hlinkClick r:id="rId2" tooltip="Learn more about Leukocytes from ScienceDirect's AI-generated Topic Pages"/>
              </a:rPr>
              <a:t>leukocytes</a:t>
            </a:r>
            <a:r>
              <a:rPr lang="en-US" dirty="0" smtClean="0"/>
              <a:t> in the microvasculature.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Generation of cytokines, </a:t>
            </a:r>
            <a:r>
              <a:rPr lang="en-US" dirty="0" err="1" smtClean="0">
                <a:hlinkClick r:id="rId3" tooltip="Learn more about Kinin from ScienceDirect's AI-generated Topic Pages"/>
              </a:rPr>
              <a:t>kinins</a:t>
            </a:r>
            <a:r>
              <a:rPr lang="en-US" dirty="0" smtClean="0"/>
              <a:t>, </a:t>
            </a:r>
            <a:r>
              <a:rPr lang="en-US" dirty="0" err="1" smtClean="0"/>
              <a:t>vasoactive</a:t>
            </a:r>
            <a:r>
              <a:rPr lang="en-US" dirty="0" smtClean="0"/>
              <a:t> amines, and lipid mediators of inflammation, combined with widespread endothelial damage, leads to profound circulatory disturbances.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9698" name="Picture 2" descr="Disease Management: Seps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22" name="Picture 2" descr="Medscape Log In | Pathophysiology nursing, Sepsis, Sepsis pathophysiology"/>
          <p:cNvPicPr>
            <a:picLocks noChangeAspect="1" noChangeArrowheads="1"/>
          </p:cNvPicPr>
          <p:nvPr/>
        </p:nvPicPr>
        <p:blipFill>
          <a:blip r:embed="rId2" cstate="print"/>
          <a:srcRect t="3394" b="3784"/>
          <a:stretch>
            <a:fillRect/>
          </a:stretch>
        </p:blipFill>
        <p:spPr bwMode="auto">
          <a:xfrm>
            <a:off x="0" y="152400"/>
            <a:ext cx="91440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8674" name="Picture 2" descr="Sepsis Complications and Preven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8153400" cy="6057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76200"/>
          <a:ext cx="86868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inherit"/>
                        </a:rPr>
                        <a:t>Bacteremia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inherit"/>
                        </a:rPr>
                        <a:t>Septicemia</a:t>
                      </a:r>
                      <a:endParaRPr lang="en-US" b="0" dirty="0">
                        <a:latin typeface="inherit"/>
                      </a:endParaRPr>
                    </a:p>
                  </a:txBody>
                  <a:tcPr marL="76200" marR="76200" marT="76200" marB="762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Bacteremia is the simple presence of bacteria in the blood.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Septicemia is the presence and multiplication of bacteria in the blood.</a:t>
                      </a:r>
                    </a:p>
                  </a:txBody>
                  <a:tcPr marL="76200" marR="76200" marT="76200" marB="762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b="0"/>
                        <a:t>Bacteremia is not as dangerous as Septicemia.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Septicemia is a potentially life-threatening infection.</a:t>
                      </a:r>
                    </a:p>
                  </a:txBody>
                  <a:tcPr marL="76200" marR="76200" marT="76200" marB="762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b="0"/>
                        <a:t>Less amount of bacteria are present in blood.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Large amounts of bacteria are present in the blood</a:t>
                      </a:r>
                    </a:p>
                  </a:txBody>
                  <a:tcPr marL="76200" marR="76200" marT="76200" marB="762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This may occur through a wound or infection, or through a surgical procedure or injection.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It can arise from infections throughout the body, including infections in the lungs, abdomen, and urinary tract.</a:t>
                      </a:r>
                    </a:p>
                  </a:txBody>
                  <a:tcPr marL="76200" marR="76200" marT="76200" marB="762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b="0" dirty="0" smtClean="0"/>
                        <a:t>Toxins </a:t>
                      </a:r>
                      <a:r>
                        <a:rPr lang="en-US" b="0" dirty="0"/>
                        <a:t>are not produced.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Toxins may be produced by bacteria.</a:t>
                      </a:r>
                    </a:p>
                  </a:txBody>
                  <a:tcPr marL="76200" marR="76200" marT="76200" marB="762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Bacteremia usually causes no symptoms or it may produce mild fever.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It shows symptoms like chills, fever, prostration, very fast respiration and/or heart rate.</a:t>
                      </a:r>
                    </a:p>
                  </a:txBody>
                  <a:tcPr marL="76200" marR="76200" marT="76200" marB="762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It can resolve without treatment.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Untreated septicemia can quickly progress to sepsis.</a:t>
                      </a:r>
                    </a:p>
                  </a:txBody>
                  <a:tcPr marL="76200" marR="76200" marT="76200" marB="7620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Rapidly removed from the bloodstream by the immune system.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Antibiotics</a:t>
                      </a:r>
                      <a:r>
                        <a:rPr lang="en-US" b="0" dirty="0"/>
                        <a:t> will be used to treat the bacterial infection that is causing septicemia.</a:t>
                      </a:r>
                    </a:p>
                  </a:txBody>
                  <a:tcPr marL="76200" marR="76200" marT="76200" marB="762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Toxins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Many bacteria are able to produce poisonous substances called </a:t>
            </a:r>
            <a:r>
              <a:rPr lang="en-US" b="1" dirty="0" smtClean="0"/>
              <a:t>toxins.</a:t>
            </a:r>
            <a:r>
              <a:rPr lang="en-US" dirty="0" smtClean="0"/>
              <a:t> 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Toxins act on the body's cells, tissues, and organs and interfere with important body processes, thereby interrupting normal body functions.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Those microorganisms that produce toxins are said to be </a:t>
            </a:r>
            <a:r>
              <a:rPr lang="en-US" b="1" dirty="0" err="1" smtClean="0"/>
              <a:t>toxigenic</a:t>
            </a:r>
            <a:r>
              <a:rPr lang="en-US" b="1" dirty="0" smtClean="0"/>
              <a:t>.</a:t>
            </a:r>
            <a:r>
              <a:rPr lang="en-US" dirty="0" smtClean="0"/>
              <a:t> 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Toxemia- </a:t>
            </a:r>
            <a:r>
              <a:rPr lang="en-US" dirty="0" smtClean="0"/>
              <a:t>The condition in which toxins are produced is called </a:t>
            </a:r>
            <a:r>
              <a:rPr lang="en-US" b="1" dirty="0" smtClean="0"/>
              <a:t>toxemia.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304</TotalTime>
  <Words>508</Words>
  <Application>Microsoft Office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Host–pathogen interaction </vt:lpstr>
      <vt:lpstr>Bacteremia</vt:lpstr>
      <vt:lpstr>Slide 3</vt:lpstr>
      <vt:lpstr>Septicemia</vt:lpstr>
      <vt:lpstr>Slide 5</vt:lpstr>
      <vt:lpstr>Slide 6</vt:lpstr>
      <vt:lpstr>Slide 7</vt:lpstr>
      <vt:lpstr>Slide 8</vt:lpstr>
      <vt:lpstr>Toxins</vt:lpstr>
      <vt:lpstr>Slide 10</vt:lpstr>
      <vt:lpstr>Exotoxins</vt:lpstr>
      <vt:lpstr>Slide 12</vt:lpstr>
      <vt:lpstr>Immunity against  toxin</vt:lpstr>
      <vt:lpstr>Slide 14</vt:lpstr>
      <vt:lpstr>Endotoxins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rc</dc:creator>
  <cp:lastModifiedBy>Rishab Sharma</cp:lastModifiedBy>
  <cp:revision>34</cp:revision>
  <dcterms:created xsi:type="dcterms:W3CDTF">2006-08-16T00:00:00Z</dcterms:created>
  <dcterms:modified xsi:type="dcterms:W3CDTF">2023-06-28T04:57:08Z</dcterms:modified>
</cp:coreProperties>
</file>