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03" r:id="rId3"/>
    <p:sldId id="292" r:id="rId4"/>
    <p:sldId id="294" r:id="rId5"/>
    <p:sldId id="304" r:id="rId6"/>
    <p:sldId id="313" r:id="rId7"/>
    <p:sldId id="293" r:id="rId8"/>
    <p:sldId id="310" r:id="rId9"/>
    <p:sldId id="256" r:id="rId10"/>
    <p:sldId id="257" r:id="rId11"/>
    <p:sldId id="258" r:id="rId12"/>
    <p:sldId id="305" r:id="rId13"/>
    <p:sldId id="302" r:id="rId14"/>
    <p:sldId id="299" r:id="rId15"/>
    <p:sldId id="300" r:id="rId16"/>
    <p:sldId id="301" r:id="rId17"/>
    <p:sldId id="259" r:id="rId18"/>
    <p:sldId id="312" r:id="rId19"/>
    <p:sldId id="314" r:id="rId20"/>
    <p:sldId id="261" r:id="rId21"/>
    <p:sldId id="262" r:id="rId22"/>
    <p:sldId id="263" r:id="rId23"/>
    <p:sldId id="264" r:id="rId24"/>
    <p:sldId id="265" r:id="rId25"/>
    <p:sldId id="287" r:id="rId26"/>
    <p:sldId id="266" r:id="rId27"/>
    <p:sldId id="267" r:id="rId28"/>
    <p:sldId id="311" r:id="rId29"/>
    <p:sldId id="268" r:id="rId30"/>
    <p:sldId id="269" r:id="rId31"/>
    <p:sldId id="291" r:id="rId32"/>
    <p:sldId id="270" r:id="rId33"/>
    <p:sldId id="271" r:id="rId34"/>
    <p:sldId id="272" r:id="rId35"/>
    <p:sldId id="273" r:id="rId36"/>
    <p:sldId id="274" r:id="rId37"/>
    <p:sldId id="275" r:id="rId38"/>
    <p:sldId id="283" r:id="rId39"/>
    <p:sldId id="277" r:id="rId40"/>
    <p:sldId id="284" r:id="rId41"/>
    <p:sldId id="276" r:id="rId42"/>
    <p:sldId id="285" r:id="rId43"/>
    <p:sldId id="286" r:id="rId44"/>
    <p:sldId id="306" r:id="rId45"/>
    <p:sldId id="30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3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 Abhinav\Desktop\7a62aa95-515d-4e58-8e15-84acbfde0133_rw_1920.png"/>
          <p:cNvPicPr>
            <a:picLocks noGrp="1" noChangeAspect="1" noChangeArrowheads="1"/>
          </p:cNvPicPr>
          <p:nvPr>
            <p:ph idx="1"/>
          </p:nvPr>
        </p:nvPicPr>
        <p:blipFill>
          <a:blip r:embed="rId2"/>
          <a:srcRect b="30972"/>
          <a:stretch>
            <a:fillRect/>
          </a:stretch>
        </p:blipFill>
        <p:spPr bwMode="auto">
          <a:xfrm>
            <a:off x="609600" y="381000"/>
            <a:ext cx="7917722" cy="5867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305800" cy="6858000"/>
          </a:xfrm>
        </p:spPr>
        <p:txBody>
          <a:bodyPr>
            <a:noAutofit/>
          </a:bodyPr>
          <a:lstStyle/>
          <a:p>
            <a:pPr marL="457200" indent="-457200" algn="ctr">
              <a:buNone/>
            </a:pPr>
            <a:r>
              <a:rPr lang="en-US" sz="2400" b="1" dirty="0" smtClean="0">
                <a:solidFill>
                  <a:srgbClr val="C00000"/>
                </a:solidFill>
                <a:latin typeface="Times New Roman" pitchFamily="18" charset="0"/>
                <a:cs typeface="Times New Roman" pitchFamily="18" charset="0"/>
              </a:rPr>
              <a:t>Divisions/Branches of </a:t>
            </a:r>
            <a:r>
              <a:rPr lang="en-US" sz="2400" b="1" dirty="0" err="1" smtClean="0">
                <a:solidFill>
                  <a:srgbClr val="C00000"/>
                </a:solidFill>
                <a:latin typeface="Times New Roman" pitchFamily="18" charset="0"/>
                <a:cs typeface="Times New Roman" pitchFamily="18" charset="0"/>
              </a:rPr>
              <a:t>Vet.Anatomy</a:t>
            </a:r>
            <a:r>
              <a:rPr lang="en-US" sz="2400" b="1" dirty="0" smtClean="0">
                <a:solidFill>
                  <a:srgbClr val="C00000"/>
                </a:solidFill>
                <a:latin typeface="Times New Roman" pitchFamily="18" charset="0"/>
                <a:cs typeface="Times New Roman" pitchFamily="18" charset="0"/>
              </a:rPr>
              <a:t> (8)</a:t>
            </a:r>
          </a:p>
          <a:p>
            <a:pPr marL="457200" indent="-457200">
              <a:buFont typeface="+mj-lt"/>
              <a:buAutoNum type="arabicPeriod"/>
            </a:pPr>
            <a:r>
              <a:rPr lang="en-US" sz="2400" b="1" dirty="0" smtClean="0">
                <a:latin typeface="Times New Roman" pitchFamily="18" charset="0"/>
                <a:cs typeface="Times New Roman" pitchFamily="18" charset="0"/>
              </a:rPr>
              <a:t>Physiological Anatomy:</a:t>
            </a:r>
            <a:r>
              <a:rPr lang="en-US" sz="2400" dirty="0" smtClean="0">
                <a:latin typeface="Times New Roman" pitchFamily="18" charset="0"/>
                <a:cs typeface="Times New Roman" pitchFamily="18" charset="0"/>
              </a:rPr>
              <a:t> It deals with structures of animals body in healthy conditions.</a:t>
            </a:r>
          </a:p>
          <a:p>
            <a:pPr marL="457200" indent="-457200">
              <a:buFont typeface="+mj-lt"/>
              <a:buAutoNum type="arabicPeriod"/>
            </a:pPr>
            <a:r>
              <a:rPr lang="en-US" sz="2400" b="1" dirty="0" smtClean="0">
                <a:latin typeface="Times New Roman" pitchFamily="18" charset="0"/>
                <a:cs typeface="Times New Roman" pitchFamily="18" charset="0"/>
              </a:rPr>
              <a:t>Pathological Anatomy:</a:t>
            </a:r>
            <a:r>
              <a:rPr lang="en-US" sz="2400" dirty="0" smtClean="0">
                <a:latin typeface="Times New Roman" pitchFamily="18" charset="0"/>
                <a:cs typeface="Times New Roman" pitchFamily="18" charset="0"/>
              </a:rPr>
              <a:t> It deals with structures of animals body in diseased conditions.</a:t>
            </a:r>
          </a:p>
          <a:p>
            <a:pPr marL="457200" indent="-457200">
              <a:buFont typeface="+mj-lt"/>
              <a:buAutoNum type="arabicPeriod"/>
            </a:pPr>
            <a:r>
              <a:rPr lang="en-US" sz="2400" b="1" dirty="0" smtClean="0">
                <a:latin typeface="Times New Roman" pitchFamily="18" charset="0"/>
                <a:cs typeface="Times New Roman" pitchFamily="18" charset="0"/>
              </a:rPr>
              <a:t>Comparative Anatomy: </a:t>
            </a:r>
            <a:r>
              <a:rPr lang="en-US" sz="2400" dirty="0" smtClean="0">
                <a:latin typeface="Times New Roman" pitchFamily="18" charset="0"/>
                <a:cs typeface="Times New Roman" pitchFamily="18" charset="0"/>
              </a:rPr>
              <a:t>It</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deals with the description and comparison of structures of different species of animals and thus form the basis for their classifications</a:t>
            </a:r>
            <a:endParaRPr lang="en-US" sz="2400" b="1" dirty="0" smtClean="0">
              <a:latin typeface="Times New Roman" pitchFamily="18" charset="0"/>
              <a:cs typeface="Times New Roman" pitchFamily="18" charset="0"/>
            </a:endParaRPr>
          </a:p>
          <a:p>
            <a:pPr marL="457200" indent="-457200">
              <a:buFont typeface="+mj-lt"/>
              <a:buAutoNum type="arabicPeriod"/>
            </a:pPr>
            <a:r>
              <a:rPr lang="en-US" sz="2400" b="1" dirty="0" smtClean="0">
                <a:latin typeface="Times New Roman" pitchFamily="18" charset="0"/>
                <a:cs typeface="Times New Roman" pitchFamily="18" charset="0"/>
              </a:rPr>
              <a:t>Philosophical Anatomy </a:t>
            </a:r>
            <a:r>
              <a:rPr lang="en-US" sz="2400" dirty="0" smtClean="0">
                <a:latin typeface="Times New Roman" pitchFamily="18" charset="0"/>
                <a:cs typeface="Times New Roman" pitchFamily="18" charset="0"/>
              </a:rPr>
              <a:t>studies analogies or similarities of organs of different animals.</a:t>
            </a:r>
            <a:endParaRPr lang="en-US" sz="2400" b="1" dirty="0" smtClean="0">
              <a:latin typeface="Times New Roman" pitchFamily="18" charset="0"/>
              <a:cs typeface="Times New Roman" pitchFamily="18" charset="0"/>
            </a:endParaRPr>
          </a:p>
          <a:p>
            <a:pPr marL="457200" indent="-457200">
              <a:buFont typeface="+mj-lt"/>
              <a:buAutoNum type="arabicPeriod"/>
            </a:pPr>
            <a:r>
              <a:rPr lang="en-US" sz="2400" b="1" dirty="0" smtClean="0">
                <a:latin typeface="Times New Roman" pitchFamily="18" charset="0"/>
                <a:cs typeface="Times New Roman" pitchFamily="18" charset="0"/>
              </a:rPr>
              <a:t>Microscopic Anatomy or Histology:</a:t>
            </a:r>
            <a:r>
              <a:rPr lang="en-US" sz="2400" dirty="0" smtClean="0">
                <a:latin typeface="Times New Roman" pitchFamily="18" charset="0"/>
                <a:cs typeface="Times New Roman" pitchFamily="18" charset="0"/>
              </a:rPr>
              <a:t> It deals with minute details of structures of the animal body. It is studied by the help of microscope</a:t>
            </a:r>
          </a:p>
          <a:p>
            <a:pPr marL="457200" indent="-457200">
              <a:buFont typeface="+mj-lt"/>
              <a:buAutoNum type="arabicPeriod"/>
            </a:pPr>
            <a:r>
              <a:rPr lang="en-US" sz="2400" b="1" dirty="0" smtClean="0">
                <a:latin typeface="Times New Roman" pitchFamily="18" charset="0"/>
                <a:cs typeface="Times New Roman" pitchFamily="18" charset="0"/>
              </a:rPr>
              <a:t>Embryology:</a:t>
            </a:r>
            <a:r>
              <a:rPr lang="en-US" sz="2400" dirty="0" smtClean="0">
                <a:latin typeface="Times New Roman" pitchFamily="18" charset="0"/>
                <a:cs typeface="Times New Roman" pitchFamily="18" charset="0"/>
              </a:rPr>
              <a:t> It deals with the study of growth and differentiation undergone by an organisms during the phase of its development from a single fertilized egg to highly complex and independent organism like its parents. </a:t>
            </a:r>
          </a:p>
          <a:p>
            <a:pPr>
              <a:buNone/>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534400" cy="6248400"/>
          </a:xfrm>
        </p:spPr>
        <p:txBody>
          <a:bodyPr>
            <a:normAutofit/>
          </a:bodyPr>
          <a:lstStyle/>
          <a:p>
            <a:pPr>
              <a:buNone/>
            </a:pPr>
            <a:r>
              <a:rPr lang="en-US" sz="2600" b="1" dirty="0" smtClean="0">
                <a:latin typeface="Times New Roman" pitchFamily="18" charset="0"/>
                <a:cs typeface="Times New Roman" pitchFamily="18" charset="0"/>
              </a:rPr>
              <a:t>7. Applied Anatomy: </a:t>
            </a:r>
            <a:r>
              <a:rPr lang="en-US" sz="2600" dirty="0" smtClean="0">
                <a:latin typeface="Times New Roman" pitchFamily="18" charset="0"/>
                <a:cs typeface="Times New Roman" pitchFamily="18" charset="0"/>
              </a:rPr>
              <a:t>It is the consideration of anatomical facts in their relation to surgery and other clinical branches.</a:t>
            </a:r>
          </a:p>
          <a:p>
            <a:pPr>
              <a:buNone/>
            </a:pPr>
            <a:endParaRPr lang="en-US" sz="2600" b="1" dirty="0" smtClean="0">
              <a:latin typeface="Times New Roman" pitchFamily="18" charset="0"/>
              <a:cs typeface="Times New Roman" pitchFamily="18" charset="0"/>
            </a:endParaRPr>
          </a:p>
          <a:p>
            <a:pPr>
              <a:buNone/>
            </a:pPr>
            <a:r>
              <a:rPr lang="en-US" sz="2600" b="1" dirty="0" smtClean="0">
                <a:latin typeface="Times New Roman" pitchFamily="18" charset="0"/>
                <a:cs typeface="Times New Roman" pitchFamily="18" charset="0"/>
              </a:rPr>
              <a:t>8. Special Anatomy:</a:t>
            </a:r>
            <a:r>
              <a:rPr lang="en-US" sz="2600" dirty="0" smtClean="0">
                <a:latin typeface="Times New Roman" pitchFamily="18" charset="0"/>
                <a:cs typeface="Times New Roman" pitchFamily="18" charset="0"/>
              </a:rPr>
              <a:t> It deals with the study of the structures of a single, type or species of animals e.g.:</a:t>
            </a:r>
          </a:p>
          <a:p>
            <a:pPr>
              <a:buNone/>
            </a:pPr>
            <a:r>
              <a:rPr lang="en-US" sz="2600" dirty="0" smtClean="0">
                <a:latin typeface="Times New Roman" pitchFamily="18" charset="0"/>
                <a:cs typeface="Times New Roman" pitchFamily="18" charset="0"/>
              </a:rPr>
              <a:t/>
            </a:r>
            <a:br>
              <a:rPr lang="en-US" sz="2600" dirty="0" smtClean="0">
                <a:latin typeface="Times New Roman" pitchFamily="18" charset="0"/>
                <a:cs typeface="Times New Roman" pitchFamily="18" charset="0"/>
              </a:rPr>
            </a:br>
            <a:r>
              <a:rPr lang="en-US" sz="2600" b="1" dirty="0" err="1" smtClean="0">
                <a:latin typeface="Times New Roman" pitchFamily="18" charset="0"/>
                <a:cs typeface="Times New Roman" pitchFamily="18" charset="0"/>
              </a:rPr>
              <a:t>Hippotomy</a:t>
            </a:r>
            <a:r>
              <a:rPr lang="en-US" sz="2600" b="1" dirty="0" smtClean="0">
                <a:latin typeface="Times New Roman" pitchFamily="18" charset="0"/>
                <a:cs typeface="Times New Roman" pitchFamily="18" charset="0"/>
              </a:rPr>
              <a:t>: (Hippos - Horse):</a:t>
            </a:r>
            <a:r>
              <a:rPr lang="en-US" sz="2600" dirty="0" smtClean="0">
                <a:latin typeface="Times New Roman" pitchFamily="18" charset="0"/>
                <a:cs typeface="Times New Roman" pitchFamily="18" charset="0"/>
              </a:rPr>
              <a:t> Anatomy of horse</a:t>
            </a:r>
          </a:p>
          <a:p>
            <a:pPr>
              <a:buNone/>
            </a:pPr>
            <a:endParaRPr lang="en-US" sz="2600" b="1" dirty="0" smtClean="0">
              <a:latin typeface="Times New Roman" pitchFamily="18" charset="0"/>
              <a:cs typeface="Times New Roman" pitchFamily="18" charset="0"/>
            </a:endParaRPr>
          </a:p>
          <a:p>
            <a:pPr>
              <a:buNone/>
            </a:pP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Anthropotomy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Anthros</a:t>
            </a:r>
            <a:r>
              <a:rPr lang="en-US" sz="2600" b="1" dirty="0" smtClean="0">
                <a:latin typeface="Times New Roman" pitchFamily="18" charset="0"/>
                <a:cs typeface="Times New Roman" pitchFamily="18" charset="0"/>
              </a:rPr>
              <a:t> - Man):</a:t>
            </a:r>
            <a:r>
              <a:rPr lang="en-US" sz="2600" dirty="0" smtClean="0">
                <a:latin typeface="Times New Roman" pitchFamily="18" charset="0"/>
                <a:cs typeface="Times New Roman" pitchFamily="18" charset="0"/>
              </a:rPr>
              <a:t> Anatomy of man.</a:t>
            </a:r>
          </a:p>
          <a:p>
            <a:pPr algn="ctr">
              <a:buNone/>
            </a:pPr>
            <a:endParaRPr lang="en-US" sz="2600" b="1" dirty="0" smtClean="0">
              <a:solidFill>
                <a:srgbClr val="C00000"/>
              </a:solidFill>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C00000"/>
                </a:solidFill>
                <a:latin typeface="Times New Roman" pitchFamily="18" charset="0"/>
                <a:cs typeface="Times New Roman" pitchFamily="18" charset="0"/>
              </a:rPr>
              <a:t>Methods for Studying anatomy</a:t>
            </a:r>
            <a:r>
              <a:rPr lang="en-US" u="sng" dirty="0" smtClean="0">
                <a:solidFill>
                  <a:srgbClr val="C00000"/>
                </a:solidFill>
                <a:latin typeface="Times New Roman" pitchFamily="18" charset="0"/>
                <a:cs typeface="Times New Roman" pitchFamily="18" charset="0"/>
              </a:rPr>
              <a:t>: </a:t>
            </a:r>
            <a:br>
              <a:rPr lang="en-US" u="sng" dirty="0" smtClean="0">
                <a:solidFill>
                  <a:srgbClr val="C00000"/>
                </a:solidFill>
                <a:latin typeface="Times New Roman" pitchFamily="18" charset="0"/>
                <a:cs typeface="Times New Roman" pitchFamily="18" charset="0"/>
              </a:rPr>
            </a:br>
            <a:endParaRPr lang="en-GB" dirty="0"/>
          </a:p>
        </p:txBody>
      </p:sp>
      <p:sp>
        <p:nvSpPr>
          <p:cNvPr id="3" name="Content Placeholder 2"/>
          <p:cNvSpPr>
            <a:spLocks noGrp="1"/>
          </p:cNvSpPr>
          <p:nvPr>
            <p:ph idx="1"/>
          </p:nvPr>
        </p:nvSpPr>
        <p:spPr>
          <a:xfrm>
            <a:off x="381000" y="1676400"/>
            <a:ext cx="8229600" cy="4525963"/>
          </a:xfrm>
        </p:spPr>
        <p:txBody>
          <a:bodyPr>
            <a:normAutofit fontScale="92500" lnSpcReduction="20000"/>
          </a:bodyPr>
          <a:lstStyle/>
          <a:p>
            <a:pPr>
              <a:buNone/>
            </a:pPr>
            <a:r>
              <a:rPr lang="en-US" dirty="0" smtClean="0">
                <a:latin typeface="Times New Roman" pitchFamily="18" charset="0"/>
                <a:cs typeface="Times New Roman" pitchFamily="18" charset="0"/>
              </a:rPr>
              <a:t>There are two chief methods  of studying Anatomy.</a:t>
            </a:r>
          </a:p>
          <a:p>
            <a:pPr>
              <a:buNone/>
            </a:pPr>
            <a:r>
              <a:rPr lang="en-US" b="1" dirty="0" smtClean="0">
                <a:latin typeface="Times New Roman" pitchFamily="18" charset="0"/>
                <a:cs typeface="Times New Roman" pitchFamily="18" charset="0"/>
              </a:rPr>
              <a:t>        (a) Systematic</a:t>
            </a:r>
          </a:p>
          <a:p>
            <a:pPr>
              <a:buNone/>
            </a:pPr>
            <a:r>
              <a:rPr lang="en-US" b="1" dirty="0" smtClean="0">
                <a:latin typeface="Times New Roman" pitchFamily="18" charset="0"/>
                <a:cs typeface="Times New Roman" pitchFamily="18" charset="0"/>
              </a:rPr>
              <a:t>        (b) Topographic, or regiona</a:t>
            </a:r>
            <a:r>
              <a:rPr lang="en-US" dirty="0" smtClean="0">
                <a:latin typeface="Times New Roman" pitchFamily="18" charset="0"/>
                <a:cs typeface="Times New Roman" pitchFamily="18" charset="0"/>
              </a:rPr>
              <a:t>l</a:t>
            </a:r>
          </a:p>
          <a:p>
            <a:pPr>
              <a:buFont typeface="Wingdings" pitchFamily="2" charset="2"/>
              <a:buChar char="§"/>
            </a:pPr>
            <a:r>
              <a:rPr lang="en-US" dirty="0" smtClean="0">
                <a:latin typeface="Times New Roman" pitchFamily="18" charset="0"/>
                <a:cs typeface="Times New Roman" pitchFamily="18" charset="0"/>
              </a:rPr>
              <a:t>Applied also (by Getty,2012)</a:t>
            </a:r>
          </a:p>
          <a:p>
            <a:pPr marL="514350" indent="-514350" algn="ctr">
              <a:buAutoNum type="alphaLcParenBoth"/>
            </a:pPr>
            <a:r>
              <a:rPr lang="en-US" b="1" dirty="0" smtClean="0">
                <a:solidFill>
                  <a:srgbClr val="C00000"/>
                </a:solidFill>
                <a:latin typeface="Times New Roman" pitchFamily="18" charset="0"/>
                <a:cs typeface="Times New Roman" pitchFamily="18" charset="0"/>
              </a:rPr>
              <a:t>Systematic Anatomy:</a:t>
            </a:r>
          </a:p>
          <a:p>
            <a:pPr marL="514350" indent="-514350" algn="just">
              <a:buNone/>
            </a:pPr>
            <a:r>
              <a:rPr lang="en-US" dirty="0" smtClean="0">
                <a:latin typeface="Times New Roman" pitchFamily="18" charset="0"/>
                <a:cs typeface="Times New Roman" pitchFamily="18" charset="0"/>
              </a:rPr>
              <a:t>     Under this study the body is regarded to be consisting of systems or groups of organs which are similar in origin and structure and are associated in the performance of certain functions.</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324600"/>
          </a:xfrm>
        </p:spPr>
        <p:txBody>
          <a:bodyPr>
            <a:normAutofit/>
          </a:bodyPr>
          <a:lstStyle/>
          <a:p>
            <a:pPr algn="ctr">
              <a:buNone/>
            </a:pPr>
            <a:r>
              <a:rPr lang="en-US" sz="2800" b="1" u="sng" dirty="0" smtClean="0">
                <a:solidFill>
                  <a:srgbClr val="C00000"/>
                </a:solidFill>
                <a:latin typeface="Times New Roman" pitchFamily="18" charset="0"/>
                <a:cs typeface="Times New Roman" pitchFamily="18" charset="0"/>
              </a:rPr>
              <a:t>BRANCHES OF SYSTEMATIC ANATOMY (7)</a:t>
            </a:r>
            <a:endParaRPr lang="en-US" sz="2800" u="sng" dirty="0" smtClean="0">
              <a:solidFill>
                <a:srgbClr val="C00000"/>
              </a:solidFill>
              <a:latin typeface="Times New Roman" pitchFamily="18" charset="0"/>
              <a:cs typeface="Times New Roman" pitchFamily="18" charset="0"/>
            </a:endParaRPr>
          </a:p>
          <a:p>
            <a:pPr marL="514350" indent="-514350">
              <a:buAutoNum type="arabicParenBoth"/>
            </a:pPr>
            <a:r>
              <a:rPr lang="en-US" sz="2800" b="1" dirty="0" err="1" smtClean="0">
                <a:latin typeface="Times New Roman" pitchFamily="18" charset="0"/>
                <a:cs typeface="Times New Roman" pitchFamily="18" charset="0"/>
              </a:rPr>
              <a:t>Osteology</a:t>
            </a:r>
            <a:r>
              <a:rPr lang="en-US" sz="2800" b="1" dirty="0" smtClean="0">
                <a:latin typeface="Times New Roman" pitchFamily="18" charset="0"/>
                <a:cs typeface="Times New Roman" pitchFamily="18" charset="0"/>
              </a:rPr>
              <a:t> : </a:t>
            </a:r>
          </a:p>
          <a:p>
            <a:pPr marL="514350" indent="-514350">
              <a:buNone/>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Deals with the description of different  bones of skeleton.</a:t>
            </a:r>
          </a:p>
          <a:p>
            <a:pPr>
              <a:buNone/>
            </a:pPr>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Syndesmology</a:t>
            </a:r>
            <a:r>
              <a:rPr lang="en-US" sz="2800" b="1" dirty="0" smtClean="0">
                <a:latin typeface="Times New Roman" pitchFamily="18" charset="0"/>
                <a:cs typeface="Times New Roman" pitchFamily="18" charset="0"/>
              </a:rPr>
              <a:t> of </a:t>
            </a:r>
            <a:r>
              <a:rPr lang="en-US" sz="2800" b="1" dirty="0" err="1" smtClean="0">
                <a:latin typeface="Times New Roman" pitchFamily="18" charset="0"/>
                <a:cs typeface="Times New Roman" pitchFamily="18" charset="0"/>
              </a:rPr>
              <a:t>Arthrology</a:t>
            </a:r>
            <a:r>
              <a:rPr lang="en-US" sz="2800" b="1" dirty="0" smtClean="0">
                <a:latin typeface="Times New Roman" pitchFamily="18" charset="0"/>
                <a:cs typeface="Times New Roman" pitchFamily="18" charset="0"/>
              </a:rPr>
              <a:t>: </a:t>
            </a:r>
          </a:p>
          <a:p>
            <a:pPr marL="465138" indent="-465138">
              <a:buNone/>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Deals with the different  articulations  or joints of body.</a:t>
            </a:r>
          </a:p>
          <a:p>
            <a:pPr>
              <a:buNone/>
            </a:pPr>
            <a:endParaRPr lang="en-US" sz="2900" b="1" dirty="0" smtClean="0">
              <a:latin typeface="Times New Roman" pitchFamily="18" charset="0"/>
              <a:cs typeface="Times New Roman" pitchFamily="18" charset="0"/>
            </a:endParaRPr>
          </a:p>
          <a:p>
            <a:pPr>
              <a:buNone/>
            </a:pPr>
            <a:r>
              <a:rPr lang="en-US" sz="2900" b="1" dirty="0" smtClean="0">
                <a:latin typeface="Times New Roman" pitchFamily="18" charset="0"/>
                <a:cs typeface="Times New Roman" pitchFamily="18" charset="0"/>
              </a:rPr>
              <a:t>(3) </a:t>
            </a:r>
            <a:r>
              <a:rPr lang="en-US" sz="2900" b="1" dirty="0" err="1" smtClean="0">
                <a:latin typeface="Times New Roman" pitchFamily="18" charset="0"/>
                <a:cs typeface="Times New Roman" pitchFamily="18" charset="0"/>
              </a:rPr>
              <a:t>Myology</a:t>
            </a:r>
            <a:r>
              <a:rPr lang="en-US" sz="2900" b="1" dirty="0" smtClean="0">
                <a:latin typeface="Times New Roman" pitchFamily="18" charset="0"/>
                <a:cs typeface="Times New Roman" pitchFamily="18" charset="0"/>
              </a:rPr>
              <a:t>: </a:t>
            </a:r>
            <a:r>
              <a:rPr lang="en-US" sz="2900" dirty="0" smtClean="0">
                <a:latin typeface="Times New Roman" pitchFamily="18" charset="0"/>
                <a:cs typeface="Times New Roman" pitchFamily="18" charset="0"/>
              </a:rPr>
              <a:t>It deals with the description of different muscles  and their accessory structures.</a:t>
            </a: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105400" cy="5668963"/>
          </a:xfrm>
        </p:spPr>
        <p:txBody>
          <a:bodyPr>
            <a:normAutofit fontScale="85000" lnSpcReduction="10000"/>
          </a:bodyPr>
          <a:lstStyle/>
          <a:p>
            <a:pPr algn="just">
              <a:buNone/>
            </a:pPr>
            <a:r>
              <a:rPr lang="en-US" b="1" dirty="0" smtClean="0">
                <a:latin typeface="Times New Roman" pitchFamily="18" charset="0"/>
                <a:cs typeface="Times New Roman" pitchFamily="18" charset="0"/>
              </a:rPr>
              <a:t>( 4)  </a:t>
            </a:r>
            <a:r>
              <a:rPr lang="en-US" b="1" dirty="0" err="1" smtClean="0">
                <a:latin typeface="Times New Roman" pitchFamily="18" charset="0"/>
                <a:cs typeface="Times New Roman" pitchFamily="18" charset="0"/>
              </a:rPr>
              <a:t>Splanchnology</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deals with the description of viscera.</a:t>
            </a:r>
            <a:endParaRPr lang="en-US" b="1" u="sng" dirty="0" smtClean="0">
              <a:latin typeface="Times New Roman" pitchFamily="18" charset="0"/>
              <a:cs typeface="Times New Roman" pitchFamily="18" charset="0"/>
            </a:endParaRPr>
          </a:p>
          <a:p>
            <a:pPr algn="just">
              <a:buNone/>
            </a:pPr>
            <a:r>
              <a:rPr lang="en-US" sz="2800" b="1" u="sng" dirty="0" smtClean="0">
                <a:latin typeface="Times New Roman" pitchFamily="18" charset="0"/>
                <a:cs typeface="Times New Roman" pitchFamily="18" charset="0"/>
              </a:rPr>
              <a:t>Subdivisions of </a:t>
            </a:r>
            <a:r>
              <a:rPr lang="en-US" sz="2800" b="1" u="sng" dirty="0" err="1" smtClean="0">
                <a:latin typeface="Times New Roman" pitchFamily="18" charset="0"/>
                <a:cs typeface="Times New Roman" pitchFamily="18" charset="0"/>
              </a:rPr>
              <a:t>Splanchnology</a:t>
            </a:r>
            <a:endParaRPr lang="en-US" sz="2800" b="1" u="sng"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 Digestive system</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Group of organs related to digestions.</a:t>
            </a:r>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b) Respiratory system</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Group of organs related  respiration.</a:t>
            </a:r>
          </a:p>
          <a:p>
            <a:pPr algn="just">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 </a:t>
            </a:r>
            <a:r>
              <a:rPr lang="en-US" dirty="0" err="1" smtClean="0">
                <a:latin typeface="Times New Roman" pitchFamily="18" charset="0"/>
                <a:cs typeface="Times New Roman" pitchFamily="18" charset="0"/>
              </a:rPr>
              <a:t>Urogenital</a:t>
            </a:r>
            <a:r>
              <a:rPr lang="en-US" dirty="0" smtClean="0">
                <a:latin typeface="Times New Roman" pitchFamily="18" charset="0"/>
                <a:cs typeface="Times New Roman" pitchFamily="18" charset="0"/>
              </a:rPr>
              <a:t> system :</a:t>
            </a:r>
          </a:p>
          <a:p>
            <a:pPr marL="793750" indent="-793750" algn="just">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Urinary system: Group of organ related to  manufacture of  urine . </a:t>
            </a:r>
          </a:p>
          <a:p>
            <a:pPr marL="793750" indent="-793750" algn="just">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(ii)  Genital system: Group organs related to     reproduction.</a:t>
            </a:r>
          </a:p>
          <a:p>
            <a:endParaRPr lang="en-US" dirty="0"/>
          </a:p>
        </p:txBody>
      </p:sp>
      <p:pic>
        <p:nvPicPr>
          <p:cNvPr id="4" name="Picture 2"/>
          <p:cNvPicPr>
            <a:picLocks noChangeAspect="1" noChangeArrowheads="1"/>
          </p:cNvPicPr>
          <p:nvPr/>
        </p:nvPicPr>
        <p:blipFill>
          <a:blip r:embed="rId2"/>
          <a:srcRect b="29736"/>
          <a:stretch>
            <a:fillRect/>
          </a:stretch>
        </p:blipFill>
        <p:spPr bwMode="auto">
          <a:xfrm>
            <a:off x="6019800" y="0"/>
            <a:ext cx="2819400" cy="2667000"/>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6553200" y="2895600"/>
            <a:ext cx="2133600" cy="3411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92500" lnSpcReduction="10000"/>
          </a:bodyPr>
          <a:lstStyle/>
          <a:p>
            <a:pPr>
              <a:buNone/>
            </a:pPr>
            <a:r>
              <a:rPr lang="en-US" b="1" dirty="0" smtClean="0">
                <a:latin typeface="Times New Roman" pitchFamily="18" charset="0"/>
                <a:cs typeface="Times New Roman" pitchFamily="18" charset="0"/>
              </a:rPr>
              <a:t> (5)  </a:t>
            </a:r>
            <a:r>
              <a:rPr lang="en-US" b="1" dirty="0" err="1" smtClean="0">
                <a:latin typeface="Times New Roman" pitchFamily="18" charset="0"/>
                <a:cs typeface="Times New Roman" pitchFamily="18" charset="0"/>
              </a:rPr>
              <a:t>Angiology</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deals with the description of organs of circulation of blood and lymph.</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(6) Neurology: </a:t>
            </a:r>
            <a:r>
              <a:rPr lang="en-US" dirty="0" smtClean="0">
                <a:latin typeface="Times New Roman" pitchFamily="18" charset="0"/>
                <a:cs typeface="Times New Roman" pitchFamily="18" charset="0"/>
              </a:rPr>
              <a:t>(Neuron: Nerve): It deals with the description of nervous system</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a:t>
            </a:r>
          </a:p>
          <a:p>
            <a:pPr>
              <a:buNone/>
            </a:pPr>
            <a:r>
              <a:rPr lang="en-US" b="1" dirty="0" smtClean="0">
                <a:latin typeface="Times New Roman" pitchFamily="18" charset="0"/>
                <a:cs typeface="Times New Roman" pitchFamily="18" charset="0"/>
              </a:rPr>
              <a:t> </a:t>
            </a:r>
            <a:endParaRPr lang="en-US" dirty="0"/>
          </a:p>
        </p:txBody>
      </p:sp>
      <p:pic>
        <p:nvPicPr>
          <p:cNvPr id="4098" name="Picture 2"/>
          <p:cNvPicPr>
            <a:picLocks noChangeAspect="1" noChangeArrowheads="1"/>
          </p:cNvPicPr>
          <p:nvPr/>
        </p:nvPicPr>
        <p:blipFill>
          <a:blip r:embed="rId2"/>
          <a:srcRect/>
          <a:stretch>
            <a:fillRect/>
          </a:stretch>
        </p:blipFill>
        <p:spPr bwMode="auto">
          <a:xfrm>
            <a:off x="1447800" y="1371600"/>
            <a:ext cx="1295400" cy="2062835"/>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l="21063" r="23474" b="51175"/>
          <a:stretch>
            <a:fillRect/>
          </a:stretch>
        </p:blipFill>
        <p:spPr bwMode="auto">
          <a:xfrm rot="16200000">
            <a:off x="1418898" y="4296103"/>
            <a:ext cx="2115205" cy="2666998"/>
          </a:xfrm>
          <a:prstGeom prst="rect">
            <a:avLst/>
          </a:prstGeom>
          <a:noFill/>
          <a:ln w="9525">
            <a:noFill/>
            <a:miter lim="800000"/>
            <a:headEnd/>
            <a:tailEnd/>
          </a:ln>
          <a:effectLst/>
        </p:spPr>
      </p:pic>
      <p:pic>
        <p:nvPicPr>
          <p:cNvPr id="8" name="Picture 4"/>
          <p:cNvPicPr>
            <a:picLocks noChangeAspect="1" noChangeArrowheads="1"/>
          </p:cNvPicPr>
          <p:nvPr/>
        </p:nvPicPr>
        <p:blipFill>
          <a:blip r:embed="rId4"/>
          <a:srcRect t="5051" r="52396" b="57910"/>
          <a:stretch>
            <a:fillRect/>
          </a:stretch>
        </p:blipFill>
        <p:spPr bwMode="auto">
          <a:xfrm>
            <a:off x="4953000" y="4648200"/>
            <a:ext cx="1789359" cy="1981200"/>
          </a:xfrm>
          <a:prstGeom prst="rect">
            <a:avLst/>
          </a:prstGeom>
          <a:noFill/>
          <a:ln w="9525">
            <a:noFill/>
            <a:miter lim="800000"/>
            <a:headEnd/>
            <a:tailEnd/>
          </a:ln>
          <a:effectLst/>
        </p:spPr>
      </p:pic>
      <p:pic>
        <p:nvPicPr>
          <p:cNvPr id="10" name="Picture 6"/>
          <p:cNvPicPr>
            <a:picLocks noChangeAspect="1" noChangeArrowheads="1"/>
          </p:cNvPicPr>
          <p:nvPr/>
        </p:nvPicPr>
        <p:blipFill>
          <a:blip r:embed="rId5"/>
          <a:srcRect l="1698" r="13774" b="54700"/>
          <a:stretch>
            <a:fillRect/>
          </a:stretch>
        </p:blipFill>
        <p:spPr bwMode="auto">
          <a:xfrm>
            <a:off x="5105400" y="1219200"/>
            <a:ext cx="2514600" cy="2245178"/>
          </a:xfrm>
          <a:prstGeom prst="rect">
            <a:avLst/>
          </a:prstGeom>
          <a:noFill/>
          <a:ln w="9525">
            <a:noFill/>
            <a:miter lim="800000"/>
            <a:headEnd/>
            <a:tailEnd/>
          </a:ln>
          <a:effectLst/>
        </p:spPr>
      </p:pic>
      <p:pic>
        <p:nvPicPr>
          <p:cNvPr id="11" name="Picture 7"/>
          <p:cNvPicPr>
            <a:picLocks noChangeAspect="1" noChangeArrowheads="1"/>
          </p:cNvPicPr>
          <p:nvPr/>
        </p:nvPicPr>
        <p:blipFill>
          <a:blip r:embed="rId6"/>
          <a:srcRect b="46124"/>
          <a:stretch>
            <a:fillRect/>
          </a:stretch>
        </p:blipFill>
        <p:spPr bwMode="auto">
          <a:xfrm>
            <a:off x="2819400" y="1371600"/>
            <a:ext cx="2377064"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81000" y="304800"/>
            <a:ext cx="8229600" cy="6019800"/>
          </a:xfrm>
        </p:spPr>
        <p:txBody>
          <a:bodyPr/>
          <a:lstStyle/>
          <a:p>
            <a:pPr>
              <a:buNone/>
            </a:pP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(7) </a:t>
            </a:r>
            <a:r>
              <a:rPr lang="en-US" b="1" dirty="0" err="1" smtClean="0">
                <a:latin typeface="Times New Roman" pitchFamily="18" charset="0"/>
                <a:cs typeface="Times New Roman" pitchFamily="18" charset="0"/>
              </a:rPr>
              <a:t>Aesthesiology</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It deals with the description of sense organs and common integument.</a:t>
            </a:r>
            <a:endParaRPr lang="en-US" dirty="0" smtClean="0"/>
          </a:p>
          <a:p>
            <a:pPr>
              <a:buNone/>
            </a:pPr>
            <a:endParaRPr lang="en-US" dirty="0"/>
          </a:p>
        </p:txBody>
      </p:sp>
      <p:pic>
        <p:nvPicPr>
          <p:cNvPr id="5129" name="Picture 9"/>
          <p:cNvPicPr>
            <a:picLocks noChangeAspect="1" noChangeArrowheads="1"/>
          </p:cNvPicPr>
          <p:nvPr/>
        </p:nvPicPr>
        <p:blipFill>
          <a:blip r:embed="rId2"/>
          <a:srcRect/>
          <a:stretch>
            <a:fillRect/>
          </a:stretch>
        </p:blipFill>
        <p:spPr bwMode="auto">
          <a:xfrm>
            <a:off x="4800600" y="2362200"/>
            <a:ext cx="3657600" cy="2680266"/>
          </a:xfrm>
          <a:prstGeom prst="rect">
            <a:avLst/>
          </a:prstGeom>
          <a:noFill/>
          <a:ln w="9525">
            <a:noFill/>
            <a:miter lim="800000"/>
            <a:headEnd/>
            <a:tailEnd/>
          </a:ln>
          <a:effectLst/>
        </p:spPr>
      </p:pic>
      <p:pic>
        <p:nvPicPr>
          <p:cNvPr id="19" name="Picture 2"/>
          <p:cNvPicPr>
            <a:picLocks noChangeAspect="1" noChangeArrowheads="1"/>
          </p:cNvPicPr>
          <p:nvPr/>
        </p:nvPicPr>
        <p:blipFill>
          <a:blip r:embed="rId3"/>
          <a:srcRect l="33170" b="69695"/>
          <a:stretch>
            <a:fillRect/>
          </a:stretch>
        </p:blipFill>
        <p:spPr bwMode="auto">
          <a:xfrm>
            <a:off x="1066800" y="2438400"/>
            <a:ext cx="3328419"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505200"/>
            <a:ext cx="5791200" cy="3048000"/>
          </a:xfrm>
        </p:spPr>
        <p:txBody>
          <a:bodyPr>
            <a:normAutofit/>
          </a:bodyPr>
          <a:lstStyle/>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endParaRPr lang="en-US" dirty="0"/>
          </a:p>
        </p:txBody>
      </p:sp>
      <p:sp>
        <p:nvSpPr>
          <p:cNvPr id="5" name="TextBox 4"/>
          <p:cNvSpPr txBox="1"/>
          <p:nvPr/>
        </p:nvSpPr>
        <p:spPr>
          <a:xfrm>
            <a:off x="457200" y="0"/>
            <a:ext cx="8458200" cy="6986528"/>
          </a:xfrm>
          <a:prstGeom prst="rect">
            <a:avLst/>
          </a:prstGeom>
          <a:noFill/>
        </p:spPr>
        <p:txBody>
          <a:bodyPr wrap="square" rtlCol="0">
            <a:spAutoFit/>
          </a:bodyPr>
          <a:lstStyle/>
          <a:p>
            <a:pPr algn="ctr">
              <a:buNone/>
            </a:pPr>
            <a:r>
              <a:rPr lang="en-US" sz="24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b) </a:t>
            </a:r>
            <a:r>
              <a:rPr lang="en-US" sz="2800" b="1" dirty="0" smtClean="0">
                <a:solidFill>
                  <a:srgbClr val="C00000"/>
                </a:solidFill>
                <a:latin typeface="Times New Roman" pitchFamily="18" charset="0"/>
                <a:cs typeface="Times New Roman" pitchFamily="18" charset="0"/>
              </a:rPr>
              <a:t>Topographic or Regional:</a:t>
            </a:r>
            <a:r>
              <a:rPr lang="en-US" sz="2800" dirty="0" smtClean="0">
                <a:solidFill>
                  <a:srgbClr val="C00000"/>
                </a:solidFill>
                <a:latin typeface="Times New Roman" pitchFamily="18" charset="0"/>
                <a:cs typeface="Times New Roman" pitchFamily="18" charset="0"/>
              </a:rPr>
              <a:t> </a:t>
            </a:r>
            <a:endParaRPr lang="en-US" sz="2400" dirty="0" smtClean="0">
              <a:solidFill>
                <a:srgbClr val="C00000"/>
              </a:solidFill>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In topographic method of study the animal body is divided into </a:t>
            </a:r>
            <a:r>
              <a:rPr lang="en-US" sz="2400" b="1" dirty="0" smtClean="0">
                <a:latin typeface="Times New Roman" pitchFamily="18" charset="0"/>
                <a:cs typeface="Times New Roman" pitchFamily="18" charset="0"/>
              </a:rPr>
              <a:t>following regions:</a:t>
            </a:r>
          </a:p>
          <a:p>
            <a:pPr marL="457200" indent="-457200" algn="just">
              <a:buAutoNum type="arabicPeriod"/>
            </a:pPr>
            <a:r>
              <a:rPr lang="en-US" sz="2000" dirty="0" smtClean="0">
                <a:latin typeface="Times New Roman" pitchFamily="18" charset="0"/>
                <a:cs typeface="Times New Roman" pitchFamily="18" charset="0"/>
              </a:rPr>
              <a:t>Head </a:t>
            </a:r>
          </a:p>
          <a:p>
            <a:pPr marL="457200" indent="-457200" algn="just">
              <a:buAutoNum type="arabicPeriod"/>
            </a:pPr>
            <a:r>
              <a:rPr lang="en-US" sz="2000" dirty="0" smtClean="0">
                <a:latin typeface="Times New Roman" pitchFamily="18" charset="0"/>
                <a:cs typeface="Times New Roman" pitchFamily="18" charset="0"/>
              </a:rPr>
              <a:t> Neck</a:t>
            </a:r>
          </a:p>
          <a:p>
            <a:pPr marL="457200" indent="-457200" algn="just">
              <a:buAutoNum type="arabicPeriod"/>
            </a:pPr>
            <a:r>
              <a:rPr lang="en-US" sz="2000" dirty="0" smtClean="0">
                <a:latin typeface="Times New Roman" pitchFamily="18" charset="0"/>
                <a:cs typeface="Times New Roman" pitchFamily="18" charset="0"/>
              </a:rPr>
              <a:t>Thorax </a:t>
            </a:r>
          </a:p>
          <a:p>
            <a:pPr marL="457200" indent="-457200" algn="just">
              <a:buAutoNum type="arabicPeriod"/>
            </a:pPr>
            <a:r>
              <a:rPr lang="en-US" sz="2000" dirty="0" smtClean="0">
                <a:latin typeface="Times New Roman" pitchFamily="18" charset="0"/>
                <a:cs typeface="Times New Roman" pitchFamily="18" charset="0"/>
              </a:rPr>
              <a:t>Abdomen </a:t>
            </a:r>
          </a:p>
          <a:p>
            <a:pPr marL="457200" indent="-457200" algn="just">
              <a:buAutoNum type="arabicPeriod"/>
            </a:pPr>
            <a:r>
              <a:rPr lang="en-US" sz="2000" dirty="0" smtClean="0">
                <a:latin typeface="Times New Roman" pitchFamily="18" charset="0"/>
                <a:cs typeface="Times New Roman" pitchFamily="18" charset="0"/>
              </a:rPr>
              <a:t>Pelvis </a:t>
            </a:r>
          </a:p>
          <a:p>
            <a:pPr marL="457200" indent="-457200" algn="just">
              <a:buAutoNum type="arabicPeriod"/>
            </a:pPr>
            <a:r>
              <a:rPr lang="en-US" sz="2000" dirty="0" smtClean="0">
                <a:latin typeface="Times New Roman" pitchFamily="18" charset="0"/>
                <a:cs typeface="Times New Roman" pitchFamily="18" charset="0"/>
              </a:rPr>
              <a:t>Forelimb</a:t>
            </a:r>
          </a:p>
          <a:p>
            <a:pPr marL="457200" indent="-457200" algn="just">
              <a:buAutoNum type="arabicPeriod"/>
            </a:pPr>
            <a:r>
              <a:rPr lang="en-US" sz="2000" dirty="0" smtClean="0">
                <a:latin typeface="Times New Roman" pitchFamily="18" charset="0"/>
                <a:cs typeface="Times New Roman" pitchFamily="18" charset="0"/>
              </a:rPr>
              <a:t>Hind limb</a:t>
            </a:r>
          </a:p>
          <a:p>
            <a:pPr marL="457200" indent="-457200" algn="just">
              <a:buAutoNum type="arabicPeriod"/>
            </a:pPr>
            <a:r>
              <a:rPr lang="en-US" sz="2000" dirty="0" smtClean="0">
                <a:latin typeface="Times New Roman" pitchFamily="18" charset="0"/>
                <a:cs typeface="Times New Roman" pitchFamily="18" charset="0"/>
              </a:rPr>
              <a:t>Tail </a:t>
            </a:r>
          </a:p>
          <a:p>
            <a:pPr marL="457200" indent="-457200" algn="just"/>
            <a:r>
              <a:rPr lang="en-US" sz="2400" b="1" dirty="0" smtClean="0">
                <a:solidFill>
                  <a:srgbClr val="C00000"/>
                </a:solidFill>
                <a:latin typeface="Times New Roman" pitchFamily="18" charset="0"/>
                <a:cs typeface="Times New Roman" pitchFamily="18" charset="0"/>
              </a:rPr>
              <a:t>In this method of study:</a:t>
            </a:r>
          </a:p>
          <a:p>
            <a:pPr algn="just">
              <a:buFont typeface="Wingdings" pitchFamily="2" charset="2"/>
              <a:buChar char="Ø"/>
            </a:pPr>
            <a:r>
              <a:rPr lang="en-US" sz="2400" dirty="0" smtClean="0">
                <a:latin typeface="Times New Roman" pitchFamily="18" charset="0"/>
                <a:cs typeface="Times New Roman" pitchFamily="18" charset="0"/>
              </a:rPr>
              <a:t>Relative positions or various parts of body are accurately determined. </a:t>
            </a:r>
          </a:p>
          <a:p>
            <a:pPr algn="just">
              <a:buFont typeface="Wingdings" pitchFamily="2" charset="2"/>
              <a:buChar char="Ø"/>
            </a:pPr>
            <a:r>
              <a:rPr lang="en-US" sz="2400" dirty="0" smtClean="0">
                <a:latin typeface="Times New Roman" pitchFamily="18" charset="0"/>
                <a:cs typeface="Times New Roman" pitchFamily="18" charset="0"/>
              </a:rPr>
              <a:t>The different structures are investigated in order in which they present themselves during dissection </a:t>
            </a:r>
          </a:p>
          <a:p>
            <a:pPr algn="just">
              <a:buFont typeface="Wingdings" pitchFamily="2" charset="2"/>
              <a:buChar char="Ø"/>
            </a:pPr>
            <a:r>
              <a:rPr lang="en-US" sz="2400" dirty="0" smtClean="0">
                <a:latin typeface="Times New Roman" pitchFamily="18" charset="0"/>
                <a:cs typeface="Times New Roman" pitchFamily="18" charset="0"/>
              </a:rPr>
              <a:t>as the different structures lie in relationship with one another in different regions of the body.</a:t>
            </a:r>
          </a:p>
          <a:p>
            <a:pPr algn="just">
              <a:buFont typeface="Wingdings" pitchFamily="2" charset="2"/>
              <a:buChar char="Ø"/>
            </a:pPr>
            <a:r>
              <a:rPr lang="en-US" sz="2400" dirty="0" smtClean="0">
                <a:latin typeface="Times New Roman" pitchFamily="18" charset="0"/>
                <a:cs typeface="Times New Roman" pitchFamily="18" charset="0"/>
              </a:rPr>
              <a:t> This method of study requires a fair working knowledge of   systematic anatomy</a:t>
            </a:r>
            <a:r>
              <a:rPr lang="en-US"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00"/>
            <a:ext cx="8229600" cy="1143000"/>
          </a:xfrm>
        </p:spPr>
        <p:txBody>
          <a:bodyPr>
            <a:noAutofit/>
          </a:bodyPr>
          <a:lstStyle/>
          <a:p>
            <a:r>
              <a:rPr lang="en-GB" sz="9600" b="1" dirty="0" smtClean="0">
                <a:solidFill>
                  <a:srgbClr val="C00000"/>
                </a:solidFill>
              </a:rPr>
              <a:t>Class-II</a:t>
            </a:r>
            <a:endParaRPr lang="en-GB" sz="9600" b="1"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Times New Roman" pitchFamily="18" charset="0"/>
                <a:cs typeface="Times New Roman" pitchFamily="18" charset="0"/>
              </a:rPr>
              <a:t>Topographic Terms</a:t>
            </a:r>
            <a:r>
              <a:rPr lang="en-US" u="sng" dirty="0" smtClean="0">
                <a:solidFill>
                  <a:srgbClr val="FF0000"/>
                </a:solidFill>
                <a:latin typeface="Times New Roman" pitchFamily="18" charset="0"/>
                <a:cs typeface="Times New Roman" pitchFamily="18" charset="0"/>
              </a:rPr>
              <a:t/>
            </a:r>
            <a:br>
              <a:rPr lang="en-US" u="sng" dirty="0" smtClean="0">
                <a:solidFill>
                  <a:srgbClr val="FF0000"/>
                </a:solidFill>
                <a:latin typeface="Times New Roman" pitchFamily="18" charset="0"/>
                <a:cs typeface="Times New Roman" pitchFamily="18" charset="0"/>
              </a:rPr>
            </a:br>
            <a:endParaRPr lang="en-GB" dirty="0"/>
          </a:p>
        </p:txBody>
      </p:sp>
      <p:sp>
        <p:nvSpPr>
          <p:cNvPr id="3" name="Content Placeholder 2"/>
          <p:cNvSpPr>
            <a:spLocks noGrp="1"/>
          </p:cNvSpPr>
          <p:nvPr>
            <p:ph idx="1"/>
          </p:nvPr>
        </p:nvSpPr>
        <p:spPr/>
        <p:txBody>
          <a:bodyPr/>
          <a:lstStyle/>
          <a:p>
            <a:r>
              <a:rPr lang="en-GB" dirty="0" smtClean="0"/>
              <a:t>Planes –</a:t>
            </a:r>
          </a:p>
          <a:p>
            <a:r>
              <a:rPr lang="en-GB" dirty="0" smtClean="0"/>
              <a:t>Surfaces-</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229600" cy="1470025"/>
          </a:xfrm>
        </p:spPr>
        <p:txBody>
          <a:bodyPr>
            <a:normAutofit/>
          </a:bodyPr>
          <a:lstStyle/>
          <a:p>
            <a:r>
              <a:rPr lang="en-GB" sz="4000" b="1" u="sng" dirty="0" smtClean="0">
                <a:solidFill>
                  <a:srgbClr val="C00000"/>
                </a:solidFill>
              </a:rPr>
              <a:t>Parents are the best friend of our life</a:t>
            </a:r>
            <a:endParaRPr lang="en-GB" sz="4000" b="1" u="sng" dirty="0">
              <a:solidFill>
                <a:srgbClr val="C00000"/>
              </a:solidFill>
            </a:endParaRPr>
          </a:p>
        </p:txBody>
      </p:sp>
      <p:sp>
        <p:nvSpPr>
          <p:cNvPr id="3" name="Subtitle 2"/>
          <p:cNvSpPr>
            <a:spLocks noGrp="1"/>
          </p:cNvSpPr>
          <p:nvPr>
            <p:ph type="subTitle" idx="1"/>
          </p:nvPr>
        </p:nvSpPr>
        <p:spPr>
          <a:xfrm>
            <a:off x="1066800" y="2362200"/>
            <a:ext cx="6400800" cy="2667000"/>
          </a:xfrm>
        </p:spPr>
        <p:txBody>
          <a:bodyPr>
            <a:normAutofit fontScale="92500" lnSpcReduction="10000"/>
          </a:bodyPr>
          <a:lstStyle/>
          <a:p>
            <a:r>
              <a:rPr lang="en-GB" sz="3600" b="1" dirty="0" smtClean="0">
                <a:solidFill>
                  <a:srgbClr val="C00000"/>
                </a:solidFill>
              </a:rPr>
              <a:t>Dr. </a:t>
            </a:r>
            <a:r>
              <a:rPr lang="en-GB" sz="3600" b="1" dirty="0" err="1" smtClean="0">
                <a:solidFill>
                  <a:srgbClr val="C00000"/>
                </a:solidFill>
              </a:rPr>
              <a:t>Abhinov</a:t>
            </a:r>
            <a:r>
              <a:rPr lang="en-GB" sz="3600" b="1" dirty="0" smtClean="0">
                <a:solidFill>
                  <a:srgbClr val="C00000"/>
                </a:solidFill>
              </a:rPr>
              <a:t> </a:t>
            </a:r>
          </a:p>
          <a:p>
            <a:r>
              <a:rPr lang="en-GB" sz="3600" b="1" dirty="0" smtClean="0">
                <a:solidFill>
                  <a:srgbClr val="7030A0"/>
                </a:solidFill>
              </a:rPr>
              <a:t>(</a:t>
            </a:r>
            <a:r>
              <a:rPr lang="en-GB" sz="3600" b="1" dirty="0" err="1" smtClean="0">
                <a:solidFill>
                  <a:srgbClr val="7030A0"/>
                </a:solidFill>
              </a:rPr>
              <a:t>B.V.Sc.&amp;A.H</a:t>
            </a:r>
            <a:r>
              <a:rPr lang="en-GB" sz="3600" b="1" dirty="0" smtClean="0">
                <a:solidFill>
                  <a:srgbClr val="7030A0"/>
                </a:solidFill>
              </a:rPr>
              <a:t>., </a:t>
            </a:r>
            <a:r>
              <a:rPr lang="en-GB" sz="3600" b="1" dirty="0" err="1" smtClean="0">
                <a:solidFill>
                  <a:srgbClr val="7030A0"/>
                </a:solidFill>
              </a:rPr>
              <a:t>MVSc</a:t>
            </a:r>
            <a:r>
              <a:rPr lang="en-GB" sz="3600" b="1" dirty="0" smtClean="0">
                <a:solidFill>
                  <a:srgbClr val="7030A0"/>
                </a:solidFill>
              </a:rPr>
              <a:t>. &amp; PhD)</a:t>
            </a:r>
          </a:p>
          <a:p>
            <a:r>
              <a:rPr lang="en-GB" sz="3600" b="1" dirty="0" smtClean="0">
                <a:solidFill>
                  <a:srgbClr val="C00000"/>
                </a:solidFill>
              </a:rPr>
              <a:t>Designation</a:t>
            </a:r>
            <a:endParaRPr lang="en-GB" sz="3600" b="1" dirty="0" smtClean="0">
              <a:solidFill>
                <a:srgbClr val="00B050"/>
              </a:solidFill>
            </a:endParaRPr>
          </a:p>
          <a:p>
            <a:r>
              <a:rPr lang="en-GB" sz="3600" b="1" dirty="0" smtClean="0">
                <a:solidFill>
                  <a:srgbClr val="7030A0"/>
                </a:solidFill>
              </a:rPr>
              <a:t>Student of Anatomy </a:t>
            </a:r>
            <a:r>
              <a:rPr lang="en-GB" sz="3600" b="1" dirty="0" smtClean="0">
                <a:solidFill>
                  <a:srgbClr val="C00000"/>
                </a:solidFill>
              </a:rPr>
              <a:t>cum</a:t>
            </a:r>
            <a:r>
              <a:rPr lang="en-GB" sz="3600" b="1" dirty="0" smtClean="0">
                <a:solidFill>
                  <a:srgbClr val="7030A0"/>
                </a:solidFill>
              </a:rPr>
              <a:t> Assistant Professor </a:t>
            </a:r>
            <a:endParaRPr lang="en-GB" sz="3600" b="1" dirty="0">
              <a:solidFill>
                <a:srgbClr val="7030A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686800" cy="6477000"/>
          </a:xfrm>
        </p:spPr>
        <p:txBody>
          <a:bodyPr>
            <a:normAutofit/>
          </a:bodyPr>
          <a:lstStyle/>
          <a:p>
            <a:pPr algn="ctr">
              <a:buNone/>
            </a:pPr>
            <a:r>
              <a:rPr lang="en-US" sz="2800" b="1" u="sng" dirty="0" smtClean="0">
                <a:solidFill>
                  <a:srgbClr val="FF0000"/>
                </a:solidFill>
                <a:latin typeface="Times New Roman" pitchFamily="18" charset="0"/>
                <a:cs typeface="Times New Roman" pitchFamily="18" charset="0"/>
              </a:rPr>
              <a:t>Topographic Terms</a:t>
            </a:r>
            <a:endParaRPr lang="en-US" sz="2800" u="sng"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In order to indicate clearly the position and direction of different parts of animal body, certain </a:t>
            </a:r>
            <a:r>
              <a:rPr lang="en-US" sz="2400" dirty="0" smtClean="0">
                <a:solidFill>
                  <a:schemeClr val="bg1">
                    <a:lumMod val="50000"/>
                  </a:schemeClr>
                </a:solidFill>
                <a:latin typeface="Times New Roman" pitchFamily="18" charset="0"/>
                <a:cs typeface="Times New Roman" pitchFamily="18" charset="0"/>
              </a:rPr>
              <a:t>descriptive</a:t>
            </a:r>
            <a:r>
              <a:rPr lang="en-US" sz="2400" dirty="0" smtClean="0">
                <a:latin typeface="Times New Roman" pitchFamily="18" charset="0"/>
                <a:cs typeface="Times New Roman" pitchFamily="18" charset="0"/>
              </a:rPr>
              <a:t> terms are used. In the explanation of these terms it is assumed that they apply to a quadruped such as the ox in the ordinary standing position. </a:t>
            </a:r>
          </a:p>
          <a:p>
            <a:pPr algn="just"/>
            <a:r>
              <a:rPr lang="en-US" sz="2400" dirty="0" smtClean="0">
                <a:latin typeface="Times New Roman" pitchFamily="18" charset="0"/>
                <a:cs typeface="Times New Roman" pitchFamily="18" charset="0"/>
              </a:rPr>
              <a:t>The surface directed towards the ground is termed </a:t>
            </a:r>
            <a:r>
              <a:rPr lang="en-US" sz="2400" dirty="0" smtClean="0">
                <a:solidFill>
                  <a:srgbClr val="C00000"/>
                </a:solidFill>
                <a:latin typeface="Times New Roman" pitchFamily="18" charset="0"/>
                <a:cs typeface="Times New Roman" pitchFamily="18" charset="0"/>
              </a:rPr>
              <a:t>ventral </a:t>
            </a:r>
            <a:r>
              <a:rPr lang="en-US" sz="2400" dirty="0" smtClean="0">
                <a:latin typeface="Times New Roman" pitchFamily="18" charset="0"/>
                <a:cs typeface="Times New Roman" pitchFamily="18" charset="0"/>
              </a:rPr>
              <a:t>(or inferior) and the opposite surface is </a:t>
            </a:r>
            <a:r>
              <a:rPr lang="en-US" sz="2400" dirty="0" smtClean="0">
                <a:solidFill>
                  <a:srgbClr val="C00000"/>
                </a:solidFill>
                <a:latin typeface="Times New Roman" pitchFamily="18" charset="0"/>
                <a:cs typeface="Times New Roman" pitchFamily="18" charset="0"/>
              </a:rPr>
              <a:t>dorsal</a:t>
            </a:r>
            <a:r>
              <a:rPr lang="en-US" sz="2400" dirty="0" smtClean="0">
                <a:latin typeface="Times New Roman" pitchFamily="18" charset="0"/>
                <a:cs typeface="Times New Roman" pitchFamily="18" charset="0"/>
              </a:rPr>
              <a:t> (or superior) ; the relations of parts in this direction are named accordingly.</a:t>
            </a:r>
          </a:p>
          <a:p>
            <a:pPr algn="just"/>
            <a:endParaRPr lang="en-US" sz="2400" dirty="0" smtClean="0">
              <a:latin typeface="Times New Roman" pitchFamily="18" charset="0"/>
              <a:cs typeface="Times New Roman" pitchFamily="18" charset="0"/>
            </a:endParaRPr>
          </a:p>
        </p:txBody>
      </p:sp>
      <p:pic>
        <p:nvPicPr>
          <p:cNvPr id="5" name="Picture 2" descr="C:\Users\DrAjayPrakash\Downloads\WhatsApp Image 2020-11-27 at 4.01.38 PM.jpeg"/>
          <p:cNvPicPr>
            <a:picLocks noChangeAspect="1" noChangeArrowheads="1"/>
          </p:cNvPicPr>
          <p:nvPr/>
        </p:nvPicPr>
        <p:blipFill>
          <a:blip r:embed="rId2"/>
          <a:srcRect l="44171" t="3676" r="4677" b="5038"/>
          <a:stretch>
            <a:fillRect/>
          </a:stretch>
        </p:blipFill>
        <p:spPr bwMode="auto">
          <a:xfrm rot="5400000">
            <a:off x="5717505" y="3045495"/>
            <a:ext cx="2518012" cy="3742222"/>
          </a:xfrm>
          <a:prstGeom prst="rect">
            <a:avLst/>
          </a:prstGeom>
          <a:noFill/>
        </p:spPr>
      </p:pic>
      <p:pic>
        <p:nvPicPr>
          <p:cNvPr id="6" name="Picture 2"/>
          <p:cNvPicPr>
            <a:picLocks noChangeAspect="1" noChangeArrowheads="1"/>
          </p:cNvPicPr>
          <p:nvPr/>
        </p:nvPicPr>
        <p:blipFill>
          <a:blip r:embed="rId3"/>
          <a:srcRect/>
          <a:stretch>
            <a:fillRect/>
          </a:stretch>
        </p:blipFill>
        <p:spPr bwMode="auto">
          <a:xfrm>
            <a:off x="762000" y="3623500"/>
            <a:ext cx="3886200" cy="2812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3733800" cy="6629400"/>
          </a:xfrm>
        </p:spPr>
        <p:txBody>
          <a:bodyPr>
            <a:normAutofit lnSpcReduction="10000"/>
          </a:bodyPr>
          <a:lstStyle/>
          <a:p>
            <a:pPr algn="just">
              <a:buNone/>
            </a:pPr>
            <a:r>
              <a:rPr lang="en-US" sz="2400"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Planes of body (4)</a:t>
            </a:r>
          </a:p>
          <a:p>
            <a:pPr algn="just"/>
            <a:r>
              <a:rPr lang="en-US" sz="2400" dirty="0" smtClean="0">
                <a:latin typeface="Times New Roman" pitchFamily="18" charset="0"/>
                <a:cs typeface="Times New Roman" pitchFamily="18" charset="0"/>
              </a:rPr>
              <a:t>A plane extending through the length of the body dividing it into similar halves is known as </a:t>
            </a:r>
            <a:r>
              <a:rPr lang="en-US" sz="2400" dirty="0" smtClean="0">
                <a:solidFill>
                  <a:srgbClr val="C00000"/>
                </a:solidFill>
                <a:latin typeface="Times New Roman" pitchFamily="18" charset="0"/>
                <a:cs typeface="Times New Roman" pitchFamily="18" charset="0"/>
              </a:rPr>
              <a:t>median or </a:t>
            </a:r>
            <a:r>
              <a:rPr lang="en-US" sz="2400" dirty="0" err="1" smtClean="0">
                <a:solidFill>
                  <a:srgbClr val="C00000"/>
                </a:solidFill>
                <a:latin typeface="Times New Roman" pitchFamily="18" charset="0"/>
                <a:cs typeface="Times New Roman" pitchFamily="18" charset="0"/>
              </a:rPr>
              <a:t>mesial</a:t>
            </a:r>
            <a:r>
              <a:rPr lang="en-US" sz="2400" dirty="0" smtClean="0">
                <a:solidFill>
                  <a:srgbClr val="C00000"/>
                </a:solidFill>
                <a:latin typeface="Times New Roman" pitchFamily="18" charset="0"/>
                <a:cs typeface="Times New Roman" pitchFamily="18" charset="0"/>
              </a:rPr>
              <a:t> plane. </a:t>
            </a:r>
          </a:p>
          <a:p>
            <a:pPr algn="just"/>
            <a:r>
              <a:rPr lang="en-US" sz="2400" dirty="0" smtClean="0">
                <a:latin typeface="Times New Roman" pitchFamily="18" charset="0"/>
                <a:cs typeface="Times New Roman" pitchFamily="18" charset="0"/>
              </a:rPr>
              <a:t>A structure or surface which is nearer than another to the median plane is </a:t>
            </a:r>
            <a:r>
              <a:rPr lang="en-US" sz="2400" dirty="0" smtClean="0">
                <a:solidFill>
                  <a:srgbClr val="C00000"/>
                </a:solidFill>
                <a:latin typeface="Times New Roman" pitchFamily="18" charset="0"/>
                <a:cs typeface="Times New Roman" pitchFamily="18" charset="0"/>
              </a:rPr>
              <a:t>medial</a:t>
            </a:r>
            <a:r>
              <a:rPr lang="en-US" sz="2400" dirty="0" smtClean="0">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(or internal) </a:t>
            </a:r>
            <a:r>
              <a:rPr lang="en-US" sz="2400" dirty="0" smtClean="0">
                <a:latin typeface="Times New Roman" pitchFamily="18" charset="0"/>
                <a:cs typeface="Times New Roman" pitchFamily="18" charset="0"/>
              </a:rPr>
              <a:t>to it, and an object or surface which is farther than another from the median plane is </a:t>
            </a:r>
            <a:r>
              <a:rPr lang="en-US" sz="2400" dirty="0" smtClean="0">
                <a:solidFill>
                  <a:srgbClr val="C00000"/>
                </a:solidFill>
                <a:latin typeface="Times New Roman" pitchFamily="18" charset="0"/>
                <a:cs typeface="Times New Roman" pitchFamily="18" charset="0"/>
              </a:rPr>
              <a:t>lateral</a:t>
            </a:r>
            <a:r>
              <a:rPr lang="en-US" sz="2400" dirty="0" smtClean="0">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(or external</a:t>
            </a:r>
            <a:r>
              <a:rPr lang="en-US" sz="2400" dirty="0" smtClean="0">
                <a:latin typeface="Times New Roman" pitchFamily="18" charset="0"/>
                <a:cs typeface="Times New Roman" pitchFamily="18" charset="0"/>
              </a:rPr>
              <a:t>) to it. </a:t>
            </a:r>
          </a:p>
          <a:p>
            <a:pPr algn="just"/>
            <a:r>
              <a:rPr lang="en-US" sz="2400" dirty="0" smtClean="0">
                <a:latin typeface="Times New Roman" pitchFamily="18" charset="0"/>
                <a:cs typeface="Times New Roman" pitchFamily="18" charset="0"/>
              </a:rPr>
              <a:t>Planes parallel to the median plane are </a:t>
            </a:r>
            <a:r>
              <a:rPr lang="en-US" sz="2400" dirty="0" err="1" smtClean="0">
                <a:latin typeface="Times New Roman" pitchFamily="18" charset="0"/>
                <a:cs typeface="Times New Roman" pitchFamily="18" charset="0"/>
              </a:rPr>
              <a:t>sagittal</a:t>
            </a:r>
            <a:r>
              <a:rPr lang="en-US" sz="2400" dirty="0" smtClean="0">
                <a:latin typeface="Times New Roman" pitchFamily="18" charset="0"/>
                <a:cs typeface="Times New Roman" pitchFamily="18" charset="0"/>
              </a:rPr>
              <a:t>. </a:t>
            </a:r>
          </a:p>
          <a:p>
            <a:pPr algn="just"/>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4" name="Picture 2" descr="C:\Users\DrAjayPrakash\Downloads\WhatsApp Image 2020-11-27 at 3.54.15 PM.jpeg"/>
          <p:cNvPicPr>
            <a:picLocks noChangeAspect="1" noChangeArrowheads="1"/>
          </p:cNvPicPr>
          <p:nvPr/>
        </p:nvPicPr>
        <p:blipFill>
          <a:blip r:embed="rId2"/>
          <a:srcRect l="8586" t="29008" r="3328" b="11629"/>
          <a:stretch>
            <a:fillRect/>
          </a:stretch>
        </p:blipFill>
        <p:spPr bwMode="auto">
          <a:xfrm>
            <a:off x="4038600" y="228599"/>
            <a:ext cx="4876800" cy="3323129"/>
          </a:xfrm>
          <a:prstGeom prst="rect">
            <a:avLst/>
          </a:prstGeom>
          <a:noFill/>
        </p:spPr>
      </p:pic>
      <p:sp>
        <p:nvSpPr>
          <p:cNvPr id="5" name="TextBox 4"/>
          <p:cNvSpPr txBox="1"/>
          <p:nvPr/>
        </p:nvSpPr>
        <p:spPr>
          <a:xfrm>
            <a:off x="4419600" y="3657600"/>
            <a:ext cx="4495800" cy="2677656"/>
          </a:xfrm>
          <a:prstGeom prst="rect">
            <a:avLst/>
          </a:prstGeom>
          <a:noFill/>
        </p:spPr>
        <p:txBody>
          <a:bodyPr wrap="square" rtlCol="0">
            <a:spAutoFit/>
          </a:bodyPr>
          <a:lstStyle/>
          <a:p>
            <a:pPr algn="just">
              <a:buFont typeface="Arial" pitchFamily="34" charset="0"/>
              <a:buChar char="•"/>
            </a:pPr>
            <a:r>
              <a:rPr lang="en-US" sz="2400" dirty="0" smtClean="0">
                <a:latin typeface="Times New Roman" pitchFamily="18" charset="0"/>
                <a:cs typeface="Times New Roman" pitchFamily="18" charset="0"/>
              </a:rPr>
              <a:t>Transverse or segmental plane cuts the long axis of the body perpendicular to the median plane, or an organ or limb at right angles to its long axis. </a:t>
            </a:r>
          </a:p>
          <a:p>
            <a:pPr>
              <a:buFont typeface="Arial" pitchFamily="34" charset="0"/>
              <a:buChar char="•"/>
            </a:pPr>
            <a:r>
              <a:rPr lang="en-US" sz="2400" dirty="0" smtClean="0">
                <a:latin typeface="Times New Roman" pitchFamily="18" charset="0"/>
                <a:cs typeface="Times New Roman" pitchFamily="18" charset="0"/>
              </a:rPr>
              <a:t>A frontal plane is perpendicular to Median and transverse planes</a:t>
            </a:r>
            <a:r>
              <a:rPr lang="en-US"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3733800" cy="6019800"/>
          </a:xfrm>
        </p:spPr>
        <p:txBody>
          <a:bodyPr>
            <a:normAutofit fontScale="70000" lnSpcReduction="20000"/>
          </a:bodyPr>
          <a:lstStyle/>
          <a:p>
            <a:pPr algn="just"/>
            <a:r>
              <a:rPr lang="en-US" sz="3800" dirty="0" smtClean="0">
                <a:latin typeface="Times New Roman" pitchFamily="18" charset="0"/>
                <a:cs typeface="Times New Roman" pitchFamily="18" charset="0"/>
              </a:rPr>
              <a:t>Head end of body is termed </a:t>
            </a:r>
            <a:r>
              <a:rPr lang="en-US" sz="3800" b="1" dirty="0" smtClean="0">
                <a:solidFill>
                  <a:srgbClr val="C00000"/>
                </a:solidFill>
                <a:latin typeface="Times New Roman" pitchFamily="18" charset="0"/>
                <a:cs typeface="Times New Roman" pitchFamily="18" charset="0"/>
              </a:rPr>
              <a:t>cranial</a:t>
            </a:r>
            <a:r>
              <a:rPr lang="en-US" sz="3800" dirty="0" smtClean="0">
                <a:latin typeface="Times New Roman" pitchFamily="18" charset="0"/>
                <a:cs typeface="Times New Roman" pitchFamily="18" charset="0"/>
              </a:rPr>
              <a:t> or anterior and tail end </a:t>
            </a:r>
            <a:r>
              <a:rPr lang="en-US" sz="3800" b="1" dirty="0" smtClean="0">
                <a:solidFill>
                  <a:srgbClr val="C00000"/>
                </a:solidFill>
                <a:latin typeface="Times New Roman" pitchFamily="18" charset="0"/>
                <a:cs typeface="Times New Roman" pitchFamily="18" charset="0"/>
              </a:rPr>
              <a:t>caudal</a:t>
            </a:r>
            <a:r>
              <a:rPr lang="en-US" sz="3800" dirty="0" smtClean="0">
                <a:latin typeface="Times New Roman" pitchFamily="18" charset="0"/>
                <a:cs typeface="Times New Roman" pitchFamily="18" charset="0"/>
              </a:rPr>
              <a:t> or posterior.</a:t>
            </a:r>
          </a:p>
          <a:p>
            <a:pPr algn="just"/>
            <a:r>
              <a:rPr lang="en-US" sz="3800" dirty="0" smtClean="0">
                <a:latin typeface="Times New Roman" pitchFamily="18" charset="0"/>
                <a:cs typeface="Times New Roman" pitchFamily="18" charset="0"/>
              </a:rPr>
              <a:t>Relations of structures with regard to longitudinal axis of body are designated accordingly.</a:t>
            </a:r>
          </a:p>
          <a:p>
            <a:pPr algn="just"/>
            <a:r>
              <a:rPr lang="en-US" sz="3800" b="1" dirty="0" smtClean="0">
                <a:solidFill>
                  <a:srgbClr val="C00000"/>
                </a:solidFill>
                <a:latin typeface="Times New Roman" pitchFamily="18" charset="0"/>
                <a:cs typeface="Times New Roman" pitchFamily="18" charset="0"/>
              </a:rPr>
              <a:t>Superficial and deep</a:t>
            </a:r>
            <a:r>
              <a:rPr lang="en-US" sz="3800" dirty="0" smtClean="0">
                <a:latin typeface="Times New Roman" pitchFamily="18" charset="0"/>
                <a:cs typeface="Times New Roman" pitchFamily="18" charset="0"/>
              </a:rPr>
              <a:t> terms are useful to indicate relative distances from surface of the body.</a:t>
            </a:r>
          </a:p>
          <a:p>
            <a:pPr algn="just"/>
            <a:r>
              <a:rPr lang="en-US" sz="3800" dirty="0" smtClean="0">
                <a:solidFill>
                  <a:srgbClr val="C00000"/>
                </a:solidFill>
                <a:latin typeface="Times New Roman" pitchFamily="18" charset="0"/>
                <a:cs typeface="Times New Roman" pitchFamily="18" charset="0"/>
              </a:rPr>
              <a:t>Certain terms are used in a special sense as applied to the limbs-</a:t>
            </a:r>
          </a:p>
          <a:p>
            <a:pPr>
              <a:buNone/>
            </a:pPr>
            <a:endParaRPr lang="en-US" dirty="0"/>
          </a:p>
        </p:txBody>
      </p:sp>
      <p:sp>
        <p:nvSpPr>
          <p:cNvPr id="5" name="TextBox 4"/>
          <p:cNvSpPr txBox="1"/>
          <p:nvPr/>
        </p:nvSpPr>
        <p:spPr>
          <a:xfrm>
            <a:off x="4191000" y="3581400"/>
            <a:ext cx="4724400" cy="2862322"/>
          </a:xfrm>
          <a:prstGeom prst="rect">
            <a:avLst/>
          </a:prstGeom>
          <a:noFill/>
        </p:spPr>
        <p:txBody>
          <a:bodyPr wrap="square" rtlCol="0">
            <a:spAutoFit/>
          </a:bodyPr>
          <a:lstStyle/>
          <a:p>
            <a:pPr>
              <a:buFont typeface="Wingdings" pitchFamily="2" charset="2"/>
              <a:buChar char="Ø"/>
            </a:pPr>
            <a:r>
              <a:rPr lang="en-US" sz="2000" b="1" dirty="0" smtClean="0">
                <a:solidFill>
                  <a:schemeClr val="tx2"/>
                </a:solidFill>
                <a:latin typeface="Times New Roman" pitchFamily="18" charset="0"/>
                <a:cs typeface="Times New Roman" pitchFamily="18" charset="0"/>
              </a:rPr>
              <a:t>Proximal </a:t>
            </a:r>
            <a:r>
              <a:rPr lang="en-US" sz="2000" dirty="0" smtClean="0">
                <a:solidFill>
                  <a:schemeClr val="tx2"/>
                </a:solidFill>
                <a:latin typeface="Times New Roman" pitchFamily="18" charset="0"/>
                <a:cs typeface="Times New Roman" pitchFamily="18" charset="0"/>
              </a:rPr>
              <a:t>(Nearer to) and </a:t>
            </a:r>
            <a:r>
              <a:rPr lang="en-US" sz="2000" b="1" dirty="0" smtClean="0">
                <a:solidFill>
                  <a:schemeClr val="tx2"/>
                </a:solidFill>
                <a:latin typeface="Times New Roman" pitchFamily="18" charset="0"/>
                <a:cs typeface="Times New Roman" pitchFamily="18" charset="0"/>
              </a:rPr>
              <a:t>distal </a:t>
            </a:r>
            <a:r>
              <a:rPr lang="en-US" sz="2000" dirty="0" smtClean="0">
                <a:solidFill>
                  <a:schemeClr val="tx2"/>
                </a:solidFill>
                <a:latin typeface="Times New Roman" pitchFamily="18" charset="0"/>
                <a:cs typeface="Times New Roman" pitchFamily="18" charset="0"/>
              </a:rPr>
              <a:t>(farther away) are used to indicate relative distance from the long axis of the body. </a:t>
            </a:r>
          </a:p>
          <a:p>
            <a:pPr algn="just">
              <a:buFont typeface="Wingdings" pitchFamily="2" charset="2"/>
              <a:buChar char="Ø"/>
            </a:pPr>
            <a:r>
              <a:rPr lang="en-US" sz="2000" dirty="0" smtClean="0">
                <a:solidFill>
                  <a:schemeClr val="tx2"/>
                </a:solidFill>
                <a:latin typeface="Times New Roman" pitchFamily="18" charset="0"/>
                <a:cs typeface="Times New Roman" pitchFamily="18" charset="0"/>
              </a:rPr>
              <a:t>Cranial face of the distal part of the thoracic limb (below the </a:t>
            </a:r>
            <a:r>
              <a:rPr lang="en-US" sz="2000" dirty="0" err="1" smtClean="0">
                <a:solidFill>
                  <a:schemeClr val="tx2"/>
                </a:solidFill>
                <a:latin typeface="Times New Roman" pitchFamily="18" charset="0"/>
                <a:cs typeface="Times New Roman" pitchFamily="18" charset="0"/>
              </a:rPr>
              <a:t>carpus</a:t>
            </a:r>
            <a:r>
              <a:rPr lang="en-US" sz="2000" dirty="0" smtClean="0">
                <a:solidFill>
                  <a:schemeClr val="tx2"/>
                </a:solidFill>
                <a:latin typeface="Times New Roman" pitchFamily="18" charset="0"/>
                <a:cs typeface="Times New Roman" pitchFamily="18" charset="0"/>
              </a:rPr>
              <a:t>) is termed </a:t>
            </a:r>
            <a:r>
              <a:rPr lang="en-US" sz="2000" b="1" dirty="0" smtClean="0">
                <a:solidFill>
                  <a:schemeClr val="tx2"/>
                </a:solidFill>
                <a:latin typeface="Times New Roman" pitchFamily="18" charset="0"/>
                <a:cs typeface="Times New Roman" pitchFamily="18" charset="0"/>
              </a:rPr>
              <a:t>dorsal </a:t>
            </a:r>
            <a:r>
              <a:rPr lang="en-US" sz="2000" dirty="0" smtClean="0">
                <a:solidFill>
                  <a:schemeClr val="tx2"/>
                </a:solidFill>
                <a:latin typeface="Times New Roman" pitchFamily="18" charset="0"/>
                <a:cs typeface="Times New Roman" pitchFamily="18" charset="0"/>
              </a:rPr>
              <a:t>and the opposite face </a:t>
            </a:r>
            <a:r>
              <a:rPr lang="en-US" sz="2000" b="1" dirty="0" smtClean="0">
                <a:solidFill>
                  <a:schemeClr val="tx2"/>
                </a:solidFill>
                <a:latin typeface="Times New Roman" pitchFamily="18" charset="0"/>
                <a:cs typeface="Times New Roman" pitchFamily="18" charset="0"/>
              </a:rPr>
              <a:t>Palmer</a:t>
            </a:r>
            <a:r>
              <a:rPr lang="en-US" sz="2000" dirty="0" smtClean="0">
                <a:solidFill>
                  <a:schemeClr val="tx2"/>
                </a:solidFill>
                <a:latin typeface="Times New Roman" pitchFamily="18" charset="0"/>
                <a:cs typeface="Times New Roman" pitchFamily="18" charset="0"/>
              </a:rPr>
              <a:t>. </a:t>
            </a:r>
          </a:p>
          <a:p>
            <a:pPr algn="just">
              <a:buFont typeface="Wingdings" pitchFamily="2" charset="2"/>
              <a:buChar char="Ø"/>
            </a:pPr>
            <a:r>
              <a:rPr lang="en-US" sz="2000" dirty="0" smtClean="0">
                <a:solidFill>
                  <a:schemeClr val="tx2"/>
                </a:solidFill>
                <a:latin typeface="Times New Roman" pitchFamily="18" charset="0"/>
                <a:cs typeface="Times New Roman" pitchFamily="18" charset="0"/>
              </a:rPr>
              <a:t>In the corresponding parts of the pelvic limb (below the tarsus) the terms are </a:t>
            </a:r>
            <a:r>
              <a:rPr lang="en-US" sz="2000" b="1" dirty="0" smtClean="0">
                <a:solidFill>
                  <a:schemeClr val="tx2"/>
                </a:solidFill>
                <a:latin typeface="Times New Roman" pitchFamily="18" charset="0"/>
                <a:cs typeface="Times New Roman" pitchFamily="18" charset="0"/>
              </a:rPr>
              <a:t>dorsal</a:t>
            </a:r>
            <a:r>
              <a:rPr lang="en-US" sz="2000" dirty="0" smtClean="0">
                <a:solidFill>
                  <a:schemeClr val="tx2"/>
                </a:solidFill>
                <a:latin typeface="Times New Roman" pitchFamily="18" charset="0"/>
                <a:cs typeface="Times New Roman" pitchFamily="18" charset="0"/>
              </a:rPr>
              <a:t> and </a:t>
            </a:r>
            <a:r>
              <a:rPr lang="en-US" sz="2000" b="1" dirty="0" smtClean="0">
                <a:solidFill>
                  <a:schemeClr val="tx2"/>
                </a:solidFill>
                <a:latin typeface="Times New Roman" pitchFamily="18" charset="0"/>
                <a:cs typeface="Times New Roman" pitchFamily="18" charset="0"/>
              </a:rPr>
              <a:t>plantar</a:t>
            </a:r>
            <a:r>
              <a:rPr lang="en-US" sz="2000" dirty="0" smtClean="0">
                <a:solidFill>
                  <a:schemeClr val="tx2"/>
                </a:solidFill>
                <a:latin typeface="Times New Roman" pitchFamily="18" charset="0"/>
                <a:cs typeface="Times New Roman" pitchFamily="18" charset="0"/>
              </a:rPr>
              <a:t>, respectively.</a:t>
            </a:r>
          </a:p>
        </p:txBody>
      </p:sp>
      <p:pic>
        <p:nvPicPr>
          <p:cNvPr id="6" name="Picture 2"/>
          <p:cNvPicPr>
            <a:picLocks noChangeAspect="1" noChangeArrowheads="1"/>
          </p:cNvPicPr>
          <p:nvPr/>
        </p:nvPicPr>
        <p:blipFill>
          <a:blip r:embed="rId2"/>
          <a:srcRect/>
          <a:stretch>
            <a:fillRect/>
          </a:stretch>
        </p:blipFill>
        <p:spPr bwMode="auto">
          <a:xfrm>
            <a:off x="4419600" y="236601"/>
            <a:ext cx="4419600" cy="31986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4648200" cy="6477000"/>
          </a:xfrm>
        </p:spPr>
        <p:txBody>
          <a:bodyPr>
            <a:normAutofit fontScale="32500" lnSpcReduction="20000"/>
          </a:bodyPr>
          <a:lstStyle/>
          <a:p>
            <a:pPr algn="ctr">
              <a:buNone/>
            </a:pPr>
            <a:r>
              <a:rPr lang="en-US" sz="7400" b="1" u="sng" dirty="0" err="1" smtClean="0">
                <a:solidFill>
                  <a:srgbClr val="C00000"/>
                </a:solidFill>
                <a:latin typeface="Times New Roman" pitchFamily="18" charset="0"/>
                <a:cs typeface="Times New Roman" pitchFamily="18" charset="0"/>
              </a:rPr>
              <a:t>Osteology</a:t>
            </a:r>
            <a:r>
              <a:rPr lang="en-US" sz="7400" b="1" u="sng" dirty="0" smtClean="0">
                <a:solidFill>
                  <a:srgbClr val="C00000"/>
                </a:solidFill>
                <a:latin typeface="Times New Roman" pitchFamily="18" charset="0"/>
                <a:cs typeface="Times New Roman" pitchFamily="18" charset="0"/>
              </a:rPr>
              <a:t> (General)</a:t>
            </a:r>
          </a:p>
          <a:p>
            <a:pPr algn="ctr">
              <a:buNone/>
            </a:pPr>
            <a:endParaRPr lang="en-US" sz="6200" dirty="0" smtClean="0">
              <a:latin typeface="Times New Roman" pitchFamily="18" charset="0"/>
              <a:cs typeface="Times New Roman" pitchFamily="18" charset="0"/>
            </a:endParaRPr>
          </a:p>
          <a:p>
            <a:pPr algn="just">
              <a:buNone/>
            </a:pPr>
            <a:r>
              <a:rPr lang="en-US" sz="7400" b="1" dirty="0" smtClean="0">
                <a:solidFill>
                  <a:schemeClr val="tx2"/>
                </a:solidFill>
                <a:latin typeface="Times New Roman" pitchFamily="18" charset="0"/>
                <a:cs typeface="Times New Roman" pitchFamily="18" charset="0"/>
              </a:rPr>
              <a:t>Skeleton – </a:t>
            </a:r>
            <a:r>
              <a:rPr lang="en-US" sz="7400" dirty="0" smtClean="0">
                <a:latin typeface="Times New Roman" pitchFamily="18" charset="0"/>
                <a:cs typeface="Times New Roman" pitchFamily="18" charset="0"/>
              </a:rPr>
              <a:t>is frame work of hard structures which supports and protects the soft tissues of animals.</a:t>
            </a:r>
          </a:p>
          <a:p>
            <a:pPr algn="just">
              <a:buNone/>
            </a:pPr>
            <a:r>
              <a:rPr lang="en-US" sz="7400" dirty="0" smtClean="0">
                <a:latin typeface="Times New Roman" pitchFamily="18" charset="0"/>
                <a:cs typeface="Times New Roman" pitchFamily="18" charset="0"/>
              </a:rPr>
              <a:t>     It is of two types-</a:t>
            </a:r>
          </a:p>
          <a:p>
            <a:pPr marL="465138" indent="-465138" algn="just">
              <a:buNone/>
            </a:pPr>
            <a:r>
              <a:rPr lang="en-US" sz="7400" dirty="0" smtClean="0">
                <a:solidFill>
                  <a:schemeClr val="tx2"/>
                </a:solidFill>
                <a:latin typeface="Times New Roman" pitchFamily="18" charset="0"/>
                <a:cs typeface="Times New Roman" pitchFamily="18" charset="0"/>
              </a:rPr>
              <a:t>     </a:t>
            </a:r>
            <a:r>
              <a:rPr lang="en-US" sz="7400" dirty="0" err="1" smtClean="0">
                <a:solidFill>
                  <a:schemeClr val="tx2"/>
                </a:solidFill>
                <a:latin typeface="Times New Roman" pitchFamily="18" charset="0"/>
                <a:cs typeface="Times New Roman" pitchFamily="18" charset="0"/>
              </a:rPr>
              <a:t>i</a:t>
            </a:r>
            <a:r>
              <a:rPr lang="en-US" sz="7400" dirty="0" smtClean="0">
                <a:solidFill>
                  <a:schemeClr val="tx2"/>
                </a:solidFill>
                <a:latin typeface="Times New Roman" pitchFamily="18" charset="0"/>
                <a:cs typeface="Times New Roman" pitchFamily="18" charset="0"/>
              </a:rPr>
              <a:t>)Exoskeleton- </a:t>
            </a:r>
            <a:r>
              <a:rPr lang="en-US" sz="7400" dirty="0" smtClean="0">
                <a:latin typeface="Times New Roman" pitchFamily="18" charset="0"/>
                <a:cs typeface="Times New Roman" pitchFamily="18" charset="0"/>
              </a:rPr>
              <a:t>present externally on the body and includes feathers, hair and hoofs of the higher vertebrates</a:t>
            </a:r>
          </a:p>
          <a:p>
            <a:pPr marL="509588" indent="-509588" algn="just">
              <a:buNone/>
            </a:pPr>
            <a:r>
              <a:rPr lang="en-US" sz="7400" dirty="0" smtClean="0">
                <a:latin typeface="Times New Roman" pitchFamily="18" charset="0"/>
                <a:cs typeface="Times New Roman" pitchFamily="18" charset="0"/>
              </a:rPr>
              <a:t>     </a:t>
            </a:r>
            <a:r>
              <a:rPr lang="en-US" sz="7400" dirty="0" smtClean="0">
                <a:solidFill>
                  <a:schemeClr val="tx2"/>
                </a:solidFill>
                <a:latin typeface="Times New Roman" pitchFamily="18" charset="0"/>
                <a:cs typeface="Times New Roman" pitchFamily="18" charset="0"/>
              </a:rPr>
              <a:t>ii) Endoskeleton - </a:t>
            </a:r>
            <a:r>
              <a:rPr lang="en-US" sz="7400" dirty="0" smtClean="0">
                <a:latin typeface="Times New Roman" pitchFamily="18" charset="0"/>
                <a:cs typeface="Times New Roman" pitchFamily="18" charset="0"/>
              </a:rPr>
              <a:t>embedded in the soft tissues and consists of</a:t>
            </a:r>
            <a:r>
              <a:rPr lang="en-US" sz="7400" b="1" dirty="0" smtClean="0">
                <a:latin typeface="Times New Roman" pitchFamily="18" charset="0"/>
                <a:cs typeface="Times New Roman" pitchFamily="18" charset="0"/>
              </a:rPr>
              <a:t> </a:t>
            </a:r>
            <a:r>
              <a:rPr lang="en-US" sz="7400" dirty="0" smtClean="0">
                <a:latin typeface="Times New Roman" pitchFamily="18" charset="0"/>
                <a:cs typeface="Times New Roman" pitchFamily="18" charset="0"/>
              </a:rPr>
              <a:t>three parts:</a:t>
            </a:r>
            <a:r>
              <a:rPr lang="en-US" sz="7400" b="1" dirty="0" smtClean="0">
                <a:latin typeface="Times New Roman" pitchFamily="18" charset="0"/>
                <a:cs typeface="Times New Roman" pitchFamily="18" charset="0"/>
              </a:rPr>
              <a:t> </a:t>
            </a:r>
          </a:p>
          <a:p>
            <a:pPr marL="630238" indent="-630238" algn="just">
              <a:buNone/>
            </a:pPr>
            <a:r>
              <a:rPr lang="en-US" sz="7400" dirty="0" smtClean="0">
                <a:latin typeface="Times New Roman" pitchFamily="18" charset="0"/>
                <a:cs typeface="Times New Roman" pitchFamily="18" charset="0"/>
              </a:rPr>
              <a:t>    </a:t>
            </a:r>
            <a:r>
              <a:rPr lang="en-US" sz="7400" dirty="0" smtClean="0">
                <a:solidFill>
                  <a:schemeClr val="tx2"/>
                </a:solidFill>
                <a:latin typeface="Times New Roman" pitchFamily="18" charset="0"/>
                <a:cs typeface="Times New Roman" pitchFamily="18" charset="0"/>
              </a:rPr>
              <a:t>(1) Axial skeleton </a:t>
            </a:r>
            <a:r>
              <a:rPr lang="en-US" sz="7400" dirty="0" smtClean="0">
                <a:latin typeface="Times New Roman" pitchFamily="18" charset="0"/>
                <a:cs typeface="Times New Roman" pitchFamily="18" charset="0"/>
              </a:rPr>
              <a:t>consists vertebral column, ribs sternum and the skull.  </a:t>
            </a:r>
          </a:p>
          <a:p>
            <a:pPr algn="just">
              <a:buNone/>
            </a:pPr>
            <a:r>
              <a:rPr lang="en-US" sz="7400" dirty="0" smtClean="0">
                <a:solidFill>
                  <a:schemeClr val="tx2"/>
                </a:solidFill>
                <a:latin typeface="Times New Roman" pitchFamily="18" charset="0"/>
                <a:cs typeface="Times New Roman" pitchFamily="18" charset="0"/>
              </a:rPr>
              <a:t>   (2) </a:t>
            </a:r>
            <a:r>
              <a:rPr lang="en-US" sz="7400" dirty="0" err="1" smtClean="0">
                <a:solidFill>
                  <a:schemeClr val="tx2"/>
                </a:solidFill>
                <a:latin typeface="Times New Roman" pitchFamily="18" charset="0"/>
                <a:cs typeface="Times New Roman" pitchFamily="18" charset="0"/>
              </a:rPr>
              <a:t>Appendicular</a:t>
            </a:r>
            <a:r>
              <a:rPr lang="en-US" sz="7400" dirty="0" smtClean="0">
                <a:solidFill>
                  <a:schemeClr val="tx2"/>
                </a:solidFill>
                <a:latin typeface="Times New Roman" pitchFamily="18" charset="0"/>
                <a:cs typeface="Times New Roman" pitchFamily="18" charset="0"/>
              </a:rPr>
              <a:t> skeleton </a:t>
            </a:r>
            <a:r>
              <a:rPr lang="en-US" sz="7400" dirty="0" smtClean="0">
                <a:latin typeface="Times New Roman" pitchFamily="18" charset="0"/>
                <a:cs typeface="Times New Roman" pitchFamily="18" charset="0"/>
              </a:rPr>
              <a:t>-skeleton of  limbs</a:t>
            </a:r>
          </a:p>
          <a:p>
            <a:pPr marL="509588" indent="-509588" algn="just">
              <a:buNone/>
            </a:pPr>
            <a:r>
              <a:rPr lang="en-US" sz="7400" dirty="0" smtClean="0">
                <a:latin typeface="Times New Roman" pitchFamily="18" charset="0"/>
                <a:cs typeface="Times New Roman" pitchFamily="18" charset="0"/>
              </a:rPr>
              <a:t>   </a:t>
            </a:r>
            <a:endParaRPr lang="en-US" sz="7400" dirty="0"/>
          </a:p>
        </p:txBody>
      </p:sp>
      <p:pic>
        <p:nvPicPr>
          <p:cNvPr id="4" name="Picture 2" descr="C:\Users\DrAjayPrakash\Downloads\WhatsApp Image 2020-11-27 at 4.01.38 PM.jpeg"/>
          <p:cNvPicPr>
            <a:picLocks noChangeAspect="1" noChangeArrowheads="1"/>
          </p:cNvPicPr>
          <p:nvPr/>
        </p:nvPicPr>
        <p:blipFill>
          <a:blip r:embed="rId2"/>
          <a:srcRect l="44171" t="3676" r="4677" b="5038"/>
          <a:stretch>
            <a:fillRect/>
          </a:stretch>
        </p:blipFill>
        <p:spPr bwMode="auto">
          <a:xfrm rot="5400000">
            <a:off x="5458205" y="256795"/>
            <a:ext cx="2971801" cy="3982212"/>
          </a:xfrm>
          <a:prstGeom prst="rect">
            <a:avLst/>
          </a:prstGeom>
          <a:noFill/>
        </p:spPr>
      </p:pic>
      <p:sp>
        <p:nvSpPr>
          <p:cNvPr id="5" name="TextBox 4"/>
          <p:cNvSpPr txBox="1"/>
          <p:nvPr/>
        </p:nvSpPr>
        <p:spPr>
          <a:xfrm>
            <a:off x="5105400" y="4038600"/>
            <a:ext cx="3810000" cy="3416320"/>
          </a:xfrm>
          <a:prstGeom prst="rect">
            <a:avLst/>
          </a:prstGeom>
          <a:noFill/>
        </p:spPr>
        <p:txBody>
          <a:bodyPr wrap="square" rtlCol="0">
            <a:spAutoFit/>
          </a:bodyPr>
          <a:lstStyle/>
          <a:p>
            <a:pPr marL="344488" indent="-344488" algn="just">
              <a:buNone/>
            </a:pPr>
            <a:r>
              <a:rPr lang="en-US" sz="2400" dirty="0" smtClean="0">
                <a:solidFill>
                  <a:schemeClr val="tx2"/>
                </a:solidFill>
                <a:latin typeface="Times New Roman" pitchFamily="18" charset="0"/>
                <a:cs typeface="Times New Roman" pitchFamily="18" charset="0"/>
              </a:rPr>
              <a:t>(3)</a:t>
            </a:r>
            <a:r>
              <a:rPr lang="en-US" sz="2400" dirty="0" err="1" smtClean="0">
                <a:solidFill>
                  <a:schemeClr val="tx2"/>
                </a:solidFill>
                <a:latin typeface="Times New Roman" pitchFamily="18" charset="0"/>
                <a:cs typeface="Times New Roman" pitchFamily="18" charset="0"/>
              </a:rPr>
              <a:t>Splanchnic</a:t>
            </a:r>
            <a:r>
              <a:rPr lang="en-US" sz="2400" dirty="0" smtClean="0">
                <a:solidFill>
                  <a:schemeClr val="tx2"/>
                </a:solidFill>
                <a:latin typeface="Times New Roman" pitchFamily="18" charset="0"/>
                <a:cs typeface="Times New Roman" pitchFamily="18" charset="0"/>
              </a:rPr>
              <a:t> skeleton- </a:t>
            </a:r>
            <a:r>
              <a:rPr lang="en-US" sz="2400" dirty="0" smtClean="0">
                <a:latin typeface="Times New Roman" pitchFamily="18" charset="0"/>
                <a:cs typeface="Times New Roman" pitchFamily="18" charset="0"/>
              </a:rPr>
              <a:t>consists bones present in some of visceral or soft organs, e.g. </a:t>
            </a:r>
            <a:r>
              <a:rPr lang="en-US" sz="2400" dirty="0" err="1" smtClean="0">
                <a:latin typeface="Times New Roman" pitchFamily="18" charset="0"/>
                <a:cs typeface="Times New Roman" pitchFamily="18" charset="0"/>
              </a:rPr>
              <a:t>ospenis</a:t>
            </a:r>
            <a:r>
              <a:rPr lang="en-US" sz="2400" dirty="0" smtClean="0">
                <a:latin typeface="Times New Roman" pitchFamily="18" charset="0"/>
                <a:cs typeface="Times New Roman" pitchFamily="18" charset="0"/>
              </a:rPr>
              <a:t> in dog, </a:t>
            </a:r>
            <a:r>
              <a:rPr lang="en-US" sz="2400" dirty="0" err="1" smtClean="0">
                <a:latin typeface="Times New Roman" pitchFamily="18" charset="0"/>
                <a:cs typeface="Times New Roman" pitchFamily="18" charset="0"/>
              </a:rPr>
              <a:t>oscordis</a:t>
            </a:r>
            <a:r>
              <a:rPr lang="en-US" sz="2400" dirty="0" smtClean="0">
                <a:latin typeface="Times New Roman" pitchFamily="18" charset="0"/>
                <a:cs typeface="Times New Roman" pitchFamily="18" charset="0"/>
              </a:rPr>
              <a:t> in ox, </a:t>
            </a:r>
            <a:r>
              <a:rPr lang="en-US" sz="2400" dirty="0" err="1" smtClean="0">
                <a:latin typeface="Times New Roman" pitchFamily="18" charset="0"/>
                <a:cs typeface="Times New Roman" pitchFamily="18" charset="0"/>
              </a:rPr>
              <a:t>osphrenic</a:t>
            </a:r>
            <a:r>
              <a:rPr lang="en-US" sz="2400" dirty="0" smtClean="0">
                <a:latin typeface="Times New Roman" pitchFamily="18" charset="0"/>
                <a:cs typeface="Times New Roman" pitchFamily="18" charset="0"/>
              </a:rPr>
              <a:t> in camel, and </a:t>
            </a:r>
            <a:r>
              <a:rPr lang="en-US" sz="2400" dirty="0" err="1" smtClean="0">
                <a:latin typeface="Times New Roman" pitchFamily="18" charset="0"/>
                <a:cs typeface="Times New Roman" pitchFamily="18" charset="0"/>
              </a:rPr>
              <a:t>os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rostri</a:t>
            </a:r>
            <a:r>
              <a:rPr lang="en-US" sz="2400" dirty="0" smtClean="0">
                <a:latin typeface="Times New Roman" pitchFamily="18" charset="0"/>
                <a:cs typeface="Times New Roman" pitchFamily="18" charset="0"/>
              </a:rPr>
              <a:t> in </a:t>
            </a:r>
            <a:r>
              <a:rPr lang="en-US" sz="2400" dirty="0" err="1" smtClean="0">
                <a:latin typeface="Times New Roman" pitchFamily="18" charset="0"/>
                <a:cs typeface="Times New Roman" pitchFamily="18" charset="0"/>
              </a:rPr>
              <a:t>pig,osopticus</a:t>
            </a:r>
            <a:r>
              <a:rPr lang="en-US" sz="2400" dirty="0" smtClean="0">
                <a:latin typeface="Times New Roman" pitchFamily="18" charset="0"/>
                <a:cs typeface="Times New Roman" pitchFamily="18" charset="0"/>
              </a:rPr>
              <a:t> in fowl etc.</a:t>
            </a:r>
          </a:p>
          <a:p>
            <a:pPr marL="2054225" indent="-2054225" algn="just">
              <a:buNone/>
            </a:pPr>
            <a:r>
              <a:rPr lang="en-US" sz="24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4343400" cy="6553200"/>
          </a:xfrm>
        </p:spPr>
        <p:txBody>
          <a:bodyPr>
            <a:noAutofit/>
          </a:bodyPr>
          <a:lstStyle/>
          <a:p>
            <a:pPr algn="just">
              <a:buNone/>
            </a:pPr>
            <a:r>
              <a:rPr lang="en-US" sz="2000" b="1" u="sng" dirty="0" smtClean="0">
                <a:solidFill>
                  <a:srgbClr val="C00000"/>
                </a:solidFill>
                <a:latin typeface="Times New Roman" pitchFamily="18" charset="0"/>
                <a:cs typeface="Times New Roman" pitchFamily="18" charset="0"/>
              </a:rPr>
              <a:t>CLASSIFICATIONS OF BONES</a:t>
            </a:r>
          </a:p>
          <a:p>
            <a:pPr algn="just">
              <a:buNone/>
            </a:pPr>
            <a:r>
              <a:rPr lang="en-US" sz="2000" dirty="0" smtClean="0">
                <a:latin typeface="Times New Roman" pitchFamily="18" charset="0"/>
                <a:cs typeface="Times New Roman" pitchFamily="18" charset="0"/>
              </a:rPr>
              <a:t>    On the basis of  their shape and function the bones are of the following four types: </a:t>
            </a:r>
          </a:p>
          <a:p>
            <a:pPr lvl="0" algn="just">
              <a:buNone/>
            </a:pPr>
            <a:r>
              <a:rPr lang="en-US" sz="2000" b="1" dirty="0" smtClean="0">
                <a:latin typeface="Times New Roman" pitchFamily="18" charset="0"/>
                <a:cs typeface="Times New Roman" pitchFamily="18" charset="0"/>
              </a:rPr>
              <a:t>1- LONG BONES: </a:t>
            </a:r>
            <a:r>
              <a:rPr lang="en-US" sz="2000" dirty="0" smtClean="0">
                <a:latin typeface="Times New Roman" pitchFamily="18" charset="0"/>
                <a:cs typeface="Times New Roman" pitchFamily="18" charset="0"/>
              </a:rPr>
              <a:t>e.g. Humerus, radius, femur, tibia etc.</a:t>
            </a:r>
          </a:p>
          <a:p>
            <a:pPr lvl="0" algn="just"/>
            <a:r>
              <a:rPr lang="en-US" sz="2000" dirty="0" smtClean="0">
                <a:latin typeface="Times New Roman" pitchFamily="18" charset="0"/>
                <a:cs typeface="Times New Roman" pitchFamily="18" charset="0"/>
              </a:rPr>
              <a:t>These</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consist a medullary or marrow cavity. </a:t>
            </a:r>
          </a:p>
          <a:p>
            <a:pPr lvl="0" algn="just"/>
            <a:r>
              <a:rPr lang="en-US" sz="2000" dirty="0" smtClean="0">
                <a:latin typeface="Times New Roman" pitchFamily="18" charset="0"/>
                <a:cs typeface="Times New Roman" pitchFamily="18" charset="0"/>
              </a:rPr>
              <a:t>Their length is considerably more than breadth and thickness. </a:t>
            </a:r>
          </a:p>
          <a:p>
            <a:pPr lvl="0" algn="just"/>
            <a:r>
              <a:rPr lang="en-US" sz="2000" dirty="0" smtClean="0">
                <a:latin typeface="Times New Roman" pitchFamily="18" charset="0"/>
                <a:cs typeface="Times New Roman" pitchFamily="18" charset="0"/>
              </a:rPr>
              <a:t>These have a shaft or body and two extremities. The former have a cylindrical bony covering which encloses the medullary cavity.</a:t>
            </a:r>
          </a:p>
          <a:p>
            <a:pPr lvl="0" algn="just"/>
            <a:r>
              <a:rPr lang="en-US" sz="2000" dirty="0" smtClean="0">
                <a:latin typeface="Times New Roman" pitchFamily="18" charset="0"/>
                <a:cs typeface="Times New Roman" pitchFamily="18" charset="0"/>
              </a:rPr>
              <a:t>They are present in the limbs only.</a:t>
            </a:r>
          </a:p>
          <a:p>
            <a:pPr lvl="0" algn="just">
              <a:buNone/>
            </a:pPr>
            <a:r>
              <a:rPr lang="en-US" sz="2000" b="1" dirty="0" smtClean="0">
                <a:solidFill>
                  <a:schemeClr val="tx2"/>
                </a:solidFill>
                <a:latin typeface="Times New Roman" pitchFamily="18" charset="0"/>
                <a:cs typeface="Times New Roman" pitchFamily="18" charset="0"/>
              </a:rPr>
              <a:t>Functions</a:t>
            </a:r>
            <a:r>
              <a:rPr lang="en-US" sz="2000" dirty="0" smtClean="0">
                <a:solidFill>
                  <a:schemeClr val="tx2"/>
                </a:solidFill>
                <a:latin typeface="Times New Roman" pitchFamily="18" charset="0"/>
                <a:cs typeface="Times New Roman" pitchFamily="18" charset="0"/>
              </a:rPr>
              <a:t>- </a:t>
            </a:r>
          </a:p>
          <a:p>
            <a:pPr algn="just"/>
            <a:r>
              <a:rPr lang="en-US" sz="2000" dirty="0" smtClean="0">
                <a:solidFill>
                  <a:schemeClr val="tx2"/>
                </a:solidFill>
                <a:latin typeface="Times New Roman" pitchFamily="18" charset="0"/>
                <a:cs typeface="Times New Roman" pitchFamily="18" charset="0"/>
              </a:rPr>
              <a:t>Bearing of weight </a:t>
            </a:r>
          </a:p>
          <a:p>
            <a:pPr lvl="0" algn="just"/>
            <a:r>
              <a:rPr lang="en-US" sz="2000" dirty="0" smtClean="0">
                <a:solidFill>
                  <a:schemeClr val="tx2"/>
                </a:solidFill>
                <a:latin typeface="Times New Roman" pitchFamily="18" charset="0"/>
                <a:cs typeface="Times New Roman" pitchFamily="18" charset="0"/>
              </a:rPr>
              <a:t>To provide levers necessary for locomotion.  </a:t>
            </a:r>
          </a:p>
          <a:p>
            <a:endParaRPr lang="en-US" sz="2000" dirty="0">
              <a:latin typeface="Times New Roman" pitchFamily="18" charset="0"/>
              <a:cs typeface="Times New Roman" pitchFamily="18" charset="0"/>
            </a:endParaRPr>
          </a:p>
        </p:txBody>
      </p:sp>
      <p:pic>
        <p:nvPicPr>
          <p:cNvPr id="4" name="Picture 2" descr="C:\Users\DrAjayPrakash\Downloads\WhatsApp Image 2020-11-27 at 4.12.02 PM (2).jpeg"/>
          <p:cNvPicPr>
            <a:picLocks noChangeAspect="1" noChangeArrowheads="1"/>
          </p:cNvPicPr>
          <p:nvPr/>
        </p:nvPicPr>
        <p:blipFill>
          <a:blip r:embed="rId2"/>
          <a:srcRect l="41477" r="6131" b="20351"/>
          <a:stretch>
            <a:fillRect/>
          </a:stretch>
        </p:blipFill>
        <p:spPr bwMode="auto">
          <a:xfrm rot="5400000">
            <a:off x="5013274" y="1391549"/>
            <a:ext cx="3780455" cy="374056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Font typeface="Wingdings" pitchFamily="2" charset="2"/>
              <a:buChar char="q"/>
            </a:pPr>
            <a:r>
              <a:rPr lang="en-US" sz="2400" b="1" dirty="0" smtClean="0">
                <a:latin typeface="Times New Roman" pitchFamily="18" charset="0"/>
                <a:cs typeface="Times New Roman" pitchFamily="18" charset="0"/>
              </a:rPr>
              <a:t> ELONGATED BONE:</a:t>
            </a:r>
            <a:r>
              <a:rPr lang="en-US" sz="2400" dirty="0" smtClean="0">
                <a:latin typeface="Times New Roman" pitchFamily="18" charset="0"/>
                <a:cs typeface="Times New Roman" pitchFamily="18" charset="0"/>
              </a:rPr>
              <a:t> </a:t>
            </a:r>
          </a:p>
          <a:p>
            <a:pPr algn="just">
              <a:buFont typeface="Wingdings" pitchFamily="2" charset="2"/>
              <a:buChar char="Ø"/>
            </a:pPr>
            <a:r>
              <a:rPr lang="en-US" sz="2400" dirty="0" smtClean="0">
                <a:latin typeface="Times New Roman" pitchFamily="18" charset="0"/>
                <a:cs typeface="Times New Roman" pitchFamily="18" charset="0"/>
              </a:rPr>
              <a:t>Like a long bone it is notably expanded in one dimension so that its length considerably exceeds its breadth or thickness </a:t>
            </a:r>
          </a:p>
          <a:p>
            <a:pPr algn="just">
              <a:buFont typeface="Wingdings" pitchFamily="2" charset="2"/>
              <a:buChar char="Ø"/>
            </a:pPr>
            <a:r>
              <a:rPr lang="en-US" sz="2400" b="1" dirty="0" smtClean="0">
                <a:solidFill>
                  <a:schemeClr val="tx2"/>
                </a:solidFill>
                <a:latin typeface="Times New Roman" pitchFamily="18" charset="0"/>
                <a:cs typeface="Times New Roman" pitchFamily="18" charset="0"/>
              </a:rPr>
              <a:t>But it has no marrow cavity</a:t>
            </a:r>
            <a:r>
              <a:rPr lang="en-US" sz="2400" dirty="0" smtClean="0">
                <a:latin typeface="Times New Roman" pitchFamily="18" charset="0"/>
                <a:cs typeface="Times New Roman" pitchFamily="18" charset="0"/>
              </a:rPr>
              <a:t>. </a:t>
            </a:r>
          </a:p>
          <a:p>
            <a:pPr algn="just">
              <a:buFont typeface="Wingdings" pitchFamily="2" charset="2"/>
              <a:buChar char="Ø"/>
            </a:pPr>
            <a:r>
              <a:rPr lang="en-US" sz="2400" dirty="0" smtClean="0">
                <a:latin typeface="Times New Roman" pitchFamily="18" charset="0"/>
                <a:cs typeface="Times New Roman" pitchFamily="18" charset="0"/>
              </a:rPr>
              <a:t>Thus it does not strictly conform to the definition of a long bone, e.g. ribs.</a:t>
            </a:r>
          </a:p>
          <a:p>
            <a:endParaRPr lang="en-US" dirty="0"/>
          </a:p>
        </p:txBody>
      </p:sp>
      <p:pic>
        <p:nvPicPr>
          <p:cNvPr id="4" name="Picture 8" descr="C:\Users\DrAjayPrakash\Downloads\WhatsApp Image 2020-11-27 at 4.12.01 PM.jpeg"/>
          <p:cNvPicPr>
            <a:picLocks noChangeAspect="1" noChangeArrowheads="1"/>
          </p:cNvPicPr>
          <p:nvPr/>
        </p:nvPicPr>
        <p:blipFill>
          <a:blip r:embed="rId2" cstate="print"/>
          <a:srcRect l="13661" t="62358" r="20272" b="10000"/>
          <a:stretch>
            <a:fillRect/>
          </a:stretch>
        </p:blipFill>
        <p:spPr bwMode="auto">
          <a:xfrm rot="16200000">
            <a:off x="3888444" y="3883956"/>
            <a:ext cx="3576912" cy="1752600"/>
          </a:xfrm>
          <a:prstGeom prst="rect">
            <a:avLst/>
          </a:prstGeom>
          <a:noFill/>
        </p:spPr>
      </p:pic>
      <p:pic>
        <p:nvPicPr>
          <p:cNvPr id="5" name="Picture 8" descr="C:\Users\DrAjayPrakash\Downloads\WhatsApp Image 2020-11-27 at 4.12.01 PM.jpeg"/>
          <p:cNvPicPr>
            <a:picLocks noChangeAspect="1" noChangeArrowheads="1"/>
          </p:cNvPicPr>
          <p:nvPr/>
        </p:nvPicPr>
        <p:blipFill>
          <a:blip r:embed="rId2" cstate="print"/>
          <a:srcRect l="13661" t="25960" r="20272" b="42520"/>
          <a:stretch>
            <a:fillRect/>
          </a:stretch>
        </p:blipFill>
        <p:spPr bwMode="auto">
          <a:xfrm rot="16200000">
            <a:off x="1941289" y="3849914"/>
            <a:ext cx="3585028" cy="182880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4724400" cy="6477000"/>
          </a:xfrm>
        </p:spPr>
        <p:txBody>
          <a:bodyPr>
            <a:noAutofit/>
          </a:bodyPr>
          <a:lstStyle/>
          <a:p>
            <a:pPr>
              <a:buNone/>
            </a:pPr>
            <a:r>
              <a:rPr lang="en-US" sz="2000" b="1" dirty="0" smtClean="0">
                <a:latin typeface="Times New Roman" pitchFamily="18" charset="0"/>
                <a:cs typeface="Times New Roman" pitchFamily="18" charset="0"/>
              </a:rPr>
              <a:t>  (2) FLAT BONES:</a:t>
            </a:r>
            <a:r>
              <a:rPr lang="en-US" sz="2000" dirty="0" smtClean="0">
                <a:latin typeface="Times New Roman" pitchFamily="18" charset="0"/>
                <a:cs typeface="Times New Roman" pitchFamily="18" charset="0"/>
              </a:rPr>
              <a:t> It is expanded in two dimensions in excess of the third (i.e. both length and breadth are bigger than thickness) and is, therefore, more or less plate like.</a:t>
            </a:r>
          </a:p>
          <a:p>
            <a:pPr marL="2743200" indent="-2743200">
              <a:buNone/>
            </a:pPr>
            <a:r>
              <a:rPr lang="en-US" sz="2000" b="1" dirty="0" smtClean="0">
                <a:solidFill>
                  <a:schemeClr val="tx2"/>
                </a:solidFill>
                <a:latin typeface="Times New Roman" pitchFamily="18" charset="0"/>
                <a:cs typeface="Times New Roman" pitchFamily="18" charset="0"/>
              </a:rPr>
              <a:t>     FUNCTIONS:</a:t>
            </a:r>
          </a:p>
          <a:p>
            <a:pPr marL="465138" indent="-465138">
              <a:buNone/>
            </a:pPr>
            <a:r>
              <a:rPr lang="en-US" sz="2000" dirty="0" smtClean="0">
                <a:solidFill>
                  <a:schemeClr val="tx2"/>
                </a:solidFill>
                <a:latin typeface="Times New Roman" pitchFamily="18" charset="0"/>
                <a:cs typeface="Times New Roman" pitchFamily="18" charset="0"/>
              </a:rPr>
              <a:t> (</a:t>
            </a:r>
            <a:r>
              <a:rPr lang="en-US" sz="2000" dirty="0" err="1" smtClean="0">
                <a:solidFill>
                  <a:schemeClr val="tx2"/>
                </a:solidFill>
                <a:latin typeface="Times New Roman" pitchFamily="18" charset="0"/>
                <a:cs typeface="Times New Roman" pitchFamily="18" charset="0"/>
              </a:rPr>
              <a:t>i</a:t>
            </a:r>
            <a:r>
              <a:rPr lang="en-US" sz="2000" dirty="0" smtClean="0">
                <a:solidFill>
                  <a:schemeClr val="tx2"/>
                </a:solidFill>
                <a:latin typeface="Times New Roman" pitchFamily="18" charset="0"/>
                <a:cs typeface="Times New Roman" pitchFamily="18" charset="0"/>
              </a:rPr>
              <a:t>) To give more surface for attachment of muscles  (e.g. scapula), </a:t>
            </a:r>
          </a:p>
          <a:p>
            <a:pPr marL="509588" indent="-509588">
              <a:buNone/>
            </a:pPr>
            <a:r>
              <a:rPr lang="en-US" sz="2000" dirty="0" smtClean="0">
                <a:solidFill>
                  <a:schemeClr val="tx2"/>
                </a:solidFill>
                <a:latin typeface="Times New Roman" pitchFamily="18" charset="0"/>
                <a:cs typeface="Times New Roman" pitchFamily="18" charset="0"/>
              </a:rPr>
              <a:t> (ii) To give protection to underlying structure (e.g. Frontal bone of skull).</a:t>
            </a:r>
          </a:p>
          <a:p>
            <a:pPr>
              <a:buNone/>
            </a:pPr>
            <a:r>
              <a:rPr lang="en-US" sz="2000" b="1" dirty="0" smtClean="0">
                <a:latin typeface="Times New Roman" pitchFamily="18" charset="0"/>
                <a:cs typeface="Times New Roman" pitchFamily="18" charset="0"/>
              </a:rPr>
              <a:t>  (3) SHORT BONES:</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Comparatively small size which presents somewhat similar dimensions in length, breadth and thickness, e.g. bones of </a:t>
            </a:r>
            <a:r>
              <a:rPr lang="en-US" sz="2000" dirty="0" err="1" smtClean="0">
                <a:latin typeface="Times New Roman" pitchFamily="18" charset="0"/>
                <a:cs typeface="Times New Roman" pitchFamily="18" charset="0"/>
              </a:rPr>
              <a:t>carpus</a:t>
            </a:r>
            <a:r>
              <a:rPr lang="en-US" sz="2000" dirty="0" smtClean="0">
                <a:latin typeface="Times New Roman" pitchFamily="18" charset="0"/>
                <a:cs typeface="Times New Roman" pitchFamily="18" charset="0"/>
              </a:rPr>
              <a:t>.</a:t>
            </a:r>
          </a:p>
          <a:p>
            <a:pPr>
              <a:buNone/>
            </a:pPr>
            <a:r>
              <a:rPr lang="en-US" sz="2000" b="1" dirty="0" smtClean="0">
                <a:solidFill>
                  <a:schemeClr val="tx2"/>
                </a:solidFill>
                <a:latin typeface="Times New Roman" pitchFamily="18" charset="0"/>
                <a:cs typeface="Times New Roman" pitchFamily="18" charset="0"/>
              </a:rPr>
              <a:t>     FUNCTION:</a:t>
            </a:r>
            <a:r>
              <a:rPr lang="en-US" sz="2000" dirty="0" smtClean="0">
                <a:solidFill>
                  <a:schemeClr val="tx2"/>
                </a:solidFill>
                <a:latin typeface="Times New Roman" pitchFamily="18" charset="0"/>
                <a:cs typeface="Times New Roman" pitchFamily="18" charset="0"/>
              </a:rPr>
              <a:t> The collection of short bones diminishes the risk of injury from concussion as multiple joints formed between the bones serve to distribute weight and pressure of concussion.</a:t>
            </a:r>
          </a:p>
          <a:p>
            <a:pPr>
              <a:buNone/>
            </a:pPr>
            <a:r>
              <a:rPr lang="en-US" sz="2000" b="1" dirty="0" smtClean="0">
                <a:latin typeface="Times New Roman" pitchFamily="18" charset="0"/>
                <a:cs typeface="Times New Roman" pitchFamily="18" charset="0"/>
              </a:rPr>
              <a:t>  </a:t>
            </a:r>
            <a:endParaRPr lang="en-US" sz="2000" dirty="0"/>
          </a:p>
        </p:txBody>
      </p:sp>
      <p:pic>
        <p:nvPicPr>
          <p:cNvPr id="4" name="Picture 3" descr="C:\Users\DrAjayPrakash\Downloads\WhatsApp Image 2020-11-27 at 4.12.02 PM (1).jpeg"/>
          <p:cNvPicPr>
            <a:picLocks noChangeAspect="1" noChangeArrowheads="1"/>
          </p:cNvPicPr>
          <p:nvPr/>
        </p:nvPicPr>
        <p:blipFill>
          <a:blip r:embed="rId2"/>
          <a:srcRect t="42132" b="8735"/>
          <a:stretch>
            <a:fillRect/>
          </a:stretch>
        </p:blipFill>
        <p:spPr bwMode="auto">
          <a:xfrm>
            <a:off x="5029200" y="152399"/>
            <a:ext cx="3861421" cy="3094455"/>
          </a:xfrm>
          <a:prstGeom prst="rect">
            <a:avLst/>
          </a:prstGeom>
          <a:noFill/>
        </p:spPr>
      </p:pic>
      <p:pic>
        <p:nvPicPr>
          <p:cNvPr id="5" name="Picture 6" descr="C:\Users\DrAjayPrakash\Downloads\WhatsApp Image 2020-11-27 at 4.12.02 PM.jpeg"/>
          <p:cNvPicPr>
            <a:picLocks noChangeAspect="1" noChangeArrowheads="1"/>
          </p:cNvPicPr>
          <p:nvPr/>
        </p:nvPicPr>
        <p:blipFill>
          <a:blip r:embed="rId3" cstate="print"/>
          <a:srcRect l="48886" t="35457" r="21951" b="19934"/>
          <a:stretch>
            <a:fillRect/>
          </a:stretch>
        </p:blipFill>
        <p:spPr bwMode="auto">
          <a:xfrm rot="5400000">
            <a:off x="5559511" y="3203489"/>
            <a:ext cx="2825578" cy="3733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buNone/>
            </a:pPr>
            <a:r>
              <a:rPr lang="en-US" sz="2400" b="1" dirty="0" smtClean="0">
                <a:latin typeface="Times New Roman" pitchFamily="18" charset="0"/>
                <a:cs typeface="Times New Roman" pitchFamily="18" charset="0"/>
              </a:rPr>
              <a:t>(4) IRREGULAR BONES:</a:t>
            </a:r>
            <a:r>
              <a:rPr lang="en-US" sz="2400" dirty="0" smtClean="0">
                <a:latin typeface="Times New Roman" pitchFamily="18" charset="0"/>
                <a:cs typeface="Times New Roman" pitchFamily="18" charset="0"/>
              </a:rPr>
              <a:t> It is an unpaired bone of skeleton which is very irregular in shape due to the processes which are distributed over its surface. It is placed on the median line of skeleton, e.g. bones of vertebral column.</a:t>
            </a:r>
          </a:p>
          <a:p>
            <a:pPr marL="2682875" indent="-2682875">
              <a:buNone/>
            </a:pPr>
            <a:r>
              <a:rPr lang="en-US" sz="2400" b="1" dirty="0" smtClean="0">
                <a:latin typeface="Times New Roman" pitchFamily="18" charset="0"/>
                <a:cs typeface="Times New Roman" pitchFamily="18" charset="0"/>
              </a:rPr>
              <a:t>     FUNCTIONS:</a:t>
            </a:r>
            <a:r>
              <a:rPr lang="en-US" sz="2400" dirty="0" smtClean="0">
                <a:latin typeface="Times New Roman" pitchFamily="18" charset="0"/>
                <a:cs typeface="Times New Roman" pitchFamily="18" charset="0"/>
              </a:rPr>
              <a:t> </a:t>
            </a:r>
          </a:p>
          <a:p>
            <a:pPr marL="2682875" indent="-2682875">
              <a:buNone/>
            </a:pPr>
            <a:r>
              <a:rPr lang="en-US" sz="2400" dirty="0" smtClean="0">
                <a:solidFill>
                  <a:schemeClr val="tx2"/>
                </a:solidFill>
                <a:latin typeface="Times New Roman" pitchFamily="18" charset="0"/>
                <a:cs typeface="Times New Roman" pitchFamily="18" charset="0"/>
              </a:rPr>
              <a:t>(</a:t>
            </a:r>
            <a:r>
              <a:rPr lang="en-US" sz="2400" dirty="0" err="1" smtClean="0">
                <a:solidFill>
                  <a:schemeClr val="tx2"/>
                </a:solidFill>
                <a:latin typeface="Times New Roman" pitchFamily="18" charset="0"/>
                <a:cs typeface="Times New Roman" pitchFamily="18" charset="0"/>
              </a:rPr>
              <a:t>i</a:t>
            </a:r>
            <a:r>
              <a:rPr lang="en-US" sz="2400" dirty="0" smtClean="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To furnish attachment to muscles and ligaments by its processes</a:t>
            </a:r>
            <a:r>
              <a:rPr lang="en-US" sz="2400" dirty="0" smtClean="0">
                <a:solidFill>
                  <a:schemeClr val="tx2"/>
                </a:solidFill>
                <a:latin typeface="Times New Roman" pitchFamily="18" charset="0"/>
                <a:cs typeface="Times New Roman" pitchFamily="18" charset="0"/>
              </a:rPr>
              <a:t>. </a:t>
            </a:r>
          </a:p>
          <a:p>
            <a:pPr marL="2682875" indent="-2682875">
              <a:buNone/>
            </a:pPr>
            <a:r>
              <a:rPr lang="en-US" sz="2000" dirty="0" smtClean="0">
                <a:solidFill>
                  <a:schemeClr val="tx2"/>
                </a:solidFill>
                <a:latin typeface="Times New Roman" pitchFamily="18" charset="0"/>
                <a:cs typeface="Times New Roman" pitchFamily="18" charset="0"/>
              </a:rPr>
              <a:t>(ii) To enclose important structures.</a:t>
            </a:r>
          </a:p>
          <a:p>
            <a:endParaRPr lang="en-US" dirty="0"/>
          </a:p>
        </p:txBody>
      </p:sp>
      <p:pic>
        <p:nvPicPr>
          <p:cNvPr id="5" name="Picture 7" descr="C:\Users\DrAjayPrakash\Downloads\WhatsApp Image 2020-11-27 at 4.12.01 PM (1).jpeg"/>
          <p:cNvPicPr>
            <a:picLocks noChangeAspect="1" noChangeArrowheads="1"/>
          </p:cNvPicPr>
          <p:nvPr/>
        </p:nvPicPr>
        <p:blipFill>
          <a:blip r:embed="rId2"/>
          <a:srcRect l="52776" t="23819" r="4395" b="24211"/>
          <a:stretch>
            <a:fillRect/>
          </a:stretch>
        </p:blipFill>
        <p:spPr bwMode="auto">
          <a:xfrm>
            <a:off x="2666999" y="3124200"/>
            <a:ext cx="4114799" cy="354086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r>
              <a:rPr lang="en-GB" sz="6600" b="1" dirty="0" smtClean="0">
                <a:solidFill>
                  <a:srgbClr val="C00000"/>
                </a:solidFill>
              </a:rPr>
              <a:t>Class-III</a:t>
            </a:r>
            <a:endParaRPr lang="en-GB" sz="6600" b="1" dirty="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4267200" cy="6477000"/>
          </a:xfrm>
        </p:spPr>
        <p:txBody>
          <a:bodyPr>
            <a:normAutofit fontScale="62500" lnSpcReduction="20000"/>
          </a:bodyPr>
          <a:lstStyle/>
          <a:p>
            <a:pPr algn="ctr">
              <a:buNone/>
            </a:pPr>
            <a:r>
              <a:rPr lang="en-US" sz="3800" b="1" dirty="0" smtClean="0">
                <a:solidFill>
                  <a:srgbClr val="C00000"/>
                </a:solidFill>
              </a:rPr>
              <a:t>STRUCTURE OF BONES</a:t>
            </a:r>
          </a:p>
          <a:p>
            <a:pPr algn="just"/>
            <a:r>
              <a:rPr lang="en-US" sz="3400" dirty="0" smtClean="0"/>
              <a:t>Bones consist chiefly of bony tissue, but considered as organs, they present also an enveloping membrane, termed the </a:t>
            </a:r>
            <a:r>
              <a:rPr lang="en-US" sz="3400" b="1" dirty="0" smtClean="0">
                <a:solidFill>
                  <a:srgbClr val="0070C0"/>
                </a:solidFill>
              </a:rPr>
              <a:t>periosteum, the marrow, vessels, and nerves</a:t>
            </a:r>
            <a:r>
              <a:rPr lang="en-US" sz="3400" dirty="0" smtClean="0"/>
              <a:t>.</a:t>
            </a:r>
          </a:p>
          <a:p>
            <a:pPr algn="just"/>
            <a:r>
              <a:rPr lang="en-US" sz="3400" dirty="0" smtClean="0"/>
              <a:t>The architecture of bone can be studied best by means of longitudinal and transverse sec­tions of specimens which have been macerated so as to remove most of the organic matter. </a:t>
            </a:r>
          </a:p>
          <a:p>
            <a:pPr algn="just"/>
            <a:r>
              <a:rPr lang="en-US" sz="3400" dirty="0" smtClean="0"/>
              <a:t>These show that the bone consists of an external shell of dense </a:t>
            </a:r>
            <a:r>
              <a:rPr lang="en-US" sz="3400" b="1" dirty="0" smtClean="0">
                <a:solidFill>
                  <a:srgbClr val="0070C0"/>
                </a:solidFill>
              </a:rPr>
              <a:t>compact substance</a:t>
            </a:r>
            <a:r>
              <a:rPr lang="en-US" sz="3400" dirty="0" smtClean="0"/>
              <a:t>, within which is the more loosely arranged </a:t>
            </a:r>
            <a:r>
              <a:rPr lang="en-US" sz="3400" b="1" dirty="0" smtClean="0">
                <a:solidFill>
                  <a:srgbClr val="0070C0"/>
                </a:solidFill>
              </a:rPr>
              <a:t>spongy substance</a:t>
            </a:r>
            <a:r>
              <a:rPr lang="en-US" sz="3400" dirty="0" smtClean="0"/>
              <a:t>. </a:t>
            </a:r>
          </a:p>
          <a:p>
            <a:pPr algn="just"/>
            <a:r>
              <a:rPr lang="en-US" sz="3400" dirty="0" smtClean="0"/>
              <a:t>In typical long bones the shaft is hollowed to form the medullary cavity.</a:t>
            </a:r>
          </a:p>
          <a:p>
            <a:pPr algn="ctr">
              <a:buNone/>
            </a:pPr>
            <a:r>
              <a:rPr lang="en-US" sz="3400" b="1" dirty="0" smtClean="0"/>
              <a:t> </a:t>
            </a:r>
            <a:endParaRPr lang="en-US" sz="3400" dirty="0" smtClean="0"/>
          </a:p>
        </p:txBody>
      </p:sp>
      <p:pic>
        <p:nvPicPr>
          <p:cNvPr id="4" name="Picture 2" descr="C:\Users\DrAjayPrakash\Downloads\WhatsApp Image 2020-11-28 at 11.30.49 AM.jpeg"/>
          <p:cNvPicPr>
            <a:picLocks noChangeAspect="1" noChangeArrowheads="1"/>
          </p:cNvPicPr>
          <p:nvPr/>
        </p:nvPicPr>
        <p:blipFill>
          <a:blip r:embed="rId2"/>
          <a:srcRect l="2329" t="34856" r="36845" b="14917"/>
          <a:stretch>
            <a:fillRect/>
          </a:stretch>
        </p:blipFill>
        <p:spPr bwMode="auto">
          <a:xfrm>
            <a:off x="4876800" y="990600"/>
            <a:ext cx="4060928" cy="4648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pic>
        <p:nvPicPr>
          <p:cNvPr id="1026" name="Picture 2" descr="C:\Users\Dr Abhinav\Desktop\The-cow-favors-natural-over-synthetic-vitamin-E.jpg"/>
          <p:cNvPicPr>
            <a:picLocks noChangeAspect="1" noChangeArrowheads="1"/>
          </p:cNvPicPr>
          <p:nvPr/>
        </p:nvPicPr>
        <p:blipFill>
          <a:blip r:embed="rId2"/>
          <a:srcRect/>
          <a:stretch>
            <a:fillRect/>
          </a:stretch>
        </p:blipFill>
        <p:spPr bwMode="auto">
          <a:xfrm>
            <a:off x="-51498" y="228600"/>
            <a:ext cx="9074505" cy="6172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4267200" cy="6477000"/>
          </a:xfrm>
        </p:spPr>
        <p:txBody>
          <a:bodyPr>
            <a:normAutofit fontScale="32500" lnSpcReduction="20000"/>
          </a:bodyPr>
          <a:lstStyle/>
          <a:p>
            <a:pPr algn="ctr">
              <a:buNone/>
            </a:pPr>
            <a:endParaRPr lang="en-US" b="1" dirty="0" smtClean="0"/>
          </a:p>
          <a:p>
            <a:pPr algn="ctr">
              <a:buNone/>
            </a:pPr>
            <a:r>
              <a:rPr lang="en-US" sz="8000" b="1" dirty="0" smtClean="0"/>
              <a:t>THE COMPACT SUBSTANCE </a:t>
            </a:r>
          </a:p>
          <a:p>
            <a:pPr algn="just">
              <a:buFont typeface="Wingdings" pitchFamily="2" charset="2"/>
              <a:buChar char="Ø"/>
            </a:pPr>
            <a:r>
              <a:rPr lang="en-US" sz="8000" dirty="0" smtClean="0"/>
              <a:t>    Differs greatly in thickness in various situations, in conformity with the stresses and strains to which the bones is subjected.</a:t>
            </a:r>
          </a:p>
          <a:p>
            <a:pPr algn="just">
              <a:buFont typeface="Wingdings" pitchFamily="2" charset="2"/>
              <a:buChar char="Ø"/>
            </a:pPr>
            <a:r>
              <a:rPr lang="en-US" sz="8000" dirty="0" smtClean="0"/>
              <a:t> In the long bones it is thickest in or near the middle part of the shaft and thins out toward the extremities. </a:t>
            </a:r>
          </a:p>
          <a:p>
            <a:pPr algn="just">
              <a:buFont typeface="Wingdings" pitchFamily="2" charset="2"/>
              <a:buChar char="Ø"/>
            </a:pPr>
            <a:r>
              <a:rPr lang="en-US" sz="8000" dirty="0" smtClean="0"/>
              <a:t>On the latter the layer is very thin, and is specially dense and smooth on joint surfaces.</a:t>
            </a:r>
          </a:p>
          <a:p>
            <a:pPr algn="ctr">
              <a:buNone/>
            </a:pPr>
            <a:endParaRPr lang="en-US" sz="6200" b="1" dirty="0" smtClean="0"/>
          </a:p>
        </p:txBody>
      </p:sp>
      <p:pic>
        <p:nvPicPr>
          <p:cNvPr id="1026" name="Picture 2" descr="C:\Users\DrAjayPrakash\Downloads\WhatsApp Image 2020-12-02 at 11.40.55 AM.jpeg"/>
          <p:cNvPicPr>
            <a:picLocks noChangeAspect="1" noChangeArrowheads="1"/>
          </p:cNvPicPr>
          <p:nvPr/>
        </p:nvPicPr>
        <p:blipFill>
          <a:blip r:embed="rId2"/>
          <a:srcRect/>
          <a:stretch>
            <a:fillRect/>
          </a:stretch>
        </p:blipFill>
        <p:spPr bwMode="auto">
          <a:xfrm>
            <a:off x="4876800" y="457200"/>
            <a:ext cx="4038600" cy="6019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4724400" cy="6629400"/>
          </a:xfrm>
        </p:spPr>
        <p:txBody>
          <a:bodyPr>
            <a:normAutofit fontScale="55000" lnSpcReduction="20000"/>
          </a:bodyPr>
          <a:lstStyle/>
          <a:p>
            <a:pPr algn="ctr">
              <a:buNone/>
            </a:pPr>
            <a:r>
              <a:rPr lang="en-US" b="1" dirty="0" smtClean="0"/>
              <a:t>THE SPONGY SUBSTANCE</a:t>
            </a:r>
            <a:r>
              <a:rPr lang="en-US" dirty="0" smtClean="0"/>
              <a:t> </a:t>
            </a:r>
          </a:p>
          <a:p>
            <a:pPr>
              <a:buNone/>
            </a:pPr>
            <a:endParaRPr lang="en-US" dirty="0" smtClean="0"/>
          </a:p>
          <a:p>
            <a:pPr>
              <a:buFont typeface="Wingdings" pitchFamily="2" charset="2"/>
              <a:buChar char="Ø"/>
            </a:pPr>
            <a:r>
              <a:rPr lang="en-US" sz="3600" dirty="0" smtClean="0"/>
              <a:t>Consists of delicate </a:t>
            </a:r>
            <a:r>
              <a:rPr lang="en-US" sz="3600" b="1" dirty="0" smtClean="0">
                <a:solidFill>
                  <a:srgbClr val="0070C0"/>
                </a:solidFill>
              </a:rPr>
              <a:t>bony plates and </a:t>
            </a:r>
            <a:r>
              <a:rPr lang="en-US" sz="3600" b="1" dirty="0" err="1" smtClean="0">
                <a:solidFill>
                  <a:srgbClr val="0070C0"/>
                </a:solidFill>
              </a:rPr>
              <a:t>spicules</a:t>
            </a:r>
            <a:r>
              <a:rPr lang="en-US" sz="3600" dirty="0" smtClean="0"/>
              <a:t> which run in various directions and intercross. </a:t>
            </a:r>
          </a:p>
          <a:p>
            <a:pPr>
              <a:buFont typeface="Wingdings" pitchFamily="2" charset="2"/>
              <a:buChar char="Ø"/>
            </a:pPr>
            <a:r>
              <a:rPr lang="en-US" sz="3600" dirty="0" smtClean="0"/>
              <a:t>The disposition of the plates of the spongy substance is claimed to correspond to, the lines of pressure and tension inmost of the bones. </a:t>
            </a:r>
          </a:p>
          <a:p>
            <a:pPr>
              <a:buFont typeface="Wingdings" pitchFamily="2" charset="2"/>
              <a:buChar char="Ø"/>
            </a:pPr>
            <a:r>
              <a:rPr lang="en-US" sz="3600" dirty="0" smtClean="0"/>
              <a:t>The intervals between the plates are occupied by marrow and are termed </a:t>
            </a:r>
            <a:r>
              <a:rPr lang="en-US" sz="3600" b="1" dirty="0" smtClean="0">
                <a:solidFill>
                  <a:srgbClr val="0070C0"/>
                </a:solidFill>
              </a:rPr>
              <a:t>marrow spaces</a:t>
            </a:r>
            <a:r>
              <a:rPr lang="en-US" sz="3600" dirty="0" smtClean="0"/>
              <a:t>. </a:t>
            </a:r>
          </a:p>
          <a:p>
            <a:pPr>
              <a:buFont typeface="Wingdings" pitchFamily="2" charset="2"/>
              <a:buChar char="Ø"/>
            </a:pPr>
            <a:r>
              <a:rPr lang="en-US" sz="3600" dirty="0" smtClean="0"/>
              <a:t>The spongy sub­stance forms the </a:t>
            </a:r>
            <a:r>
              <a:rPr lang="en-US" sz="3600" b="1" dirty="0" smtClean="0">
                <a:solidFill>
                  <a:srgbClr val="0070C0"/>
                </a:solidFill>
              </a:rPr>
              <a:t>bulk of short bones </a:t>
            </a:r>
            <a:r>
              <a:rPr lang="en-US" sz="3600" dirty="0" smtClean="0"/>
              <a:t>and of the </a:t>
            </a:r>
            <a:r>
              <a:rPr lang="en-US" sz="3600" b="1" dirty="0" smtClean="0">
                <a:solidFill>
                  <a:srgbClr val="0070C0"/>
                </a:solidFill>
              </a:rPr>
              <a:t>extremities of long bones</a:t>
            </a:r>
            <a:r>
              <a:rPr lang="en-US" sz="3600" dirty="0" smtClean="0"/>
              <a:t>; in the latter it is not confined to the ends, but extends a variable distance along the shaft also. </a:t>
            </a:r>
          </a:p>
          <a:p>
            <a:pPr>
              <a:buFont typeface="Wingdings" pitchFamily="2" charset="2"/>
              <a:buChar char="Ø"/>
            </a:pPr>
            <a:r>
              <a:rPr lang="en-US" sz="3600" dirty="0" smtClean="0"/>
              <a:t>Some bones contain </a:t>
            </a:r>
            <a:r>
              <a:rPr lang="en-US" sz="3600" b="1" dirty="0" smtClean="0">
                <a:solidFill>
                  <a:srgbClr val="0070C0"/>
                </a:solidFill>
              </a:rPr>
              <a:t>air-spaces</a:t>
            </a:r>
            <a:r>
              <a:rPr lang="en-US" sz="3600" dirty="0" smtClean="0"/>
              <a:t> with the compact substance </a:t>
            </a:r>
            <a:r>
              <a:rPr lang="en-US" sz="3600" b="1" dirty="0" smtClean="0">
                <a:solidFill>
                  <a:srgbClr val="0070C0"/>
                </a:solidFill>
              </a:rPr>
              <a:t>instead of spongy bone and marrow</a:t>
            </a:r>
            <a:r>
              <a:rPr lang="en-US" sz="3600" dirty="0" smtClean="0"/>
              <a:t>, and hence, are called </a:t>
            </a:r>
            <a:r>
              <a:rPr lang="en-US" sz="3600" b="1" dirty="0" smtClean="0">
                <a:solidFill>
                  <a:srgbClr val="0070C0"/>
                </a:solidFill>
              </a:rPr>
              <a:t>pneumatic bones</a:t>
            </a:r>
            <a:r>
              <a:rPr lang="en-US" sz="3600" dirty="0" smtClean="0"/>
              <a:t>. These cavities are termed </a:t>
            </a:r>
            <a:r>
              <a:rPr lang="en-US" sz="3600" b="1" dirty="0" smtClean="0">
                <a:solidFill>
                  <a:srgbClr val="0070C0"/>
                </a:solidFill>
              </a:rPr>
              <a:t>sinuses</a:t>
            </a:r>
            <a:r>
              <a:rPr lang="en-US" sz="3600" dirty="0" smtClean="0"/>
              <a:t> and are lined with mucous membrane; they communicate </a:t>
            </a:r>
            <a:r>
              <a:rPr lang="en-US" sz="3600" b="1" dirty="0" smtClean="0">
                <a:solidFill>
                  <a:srgbClr val="0070C0"/>
                </a:solidFill>
              </a:rPr>
              <a:t>indirectly with the external air</a:t>
            </a:r>
            <a:r>
              <a:rPr lang="en-US" dirty="0" smtClean="0"/>
              <a:t>.</a:t>
            </a:r>
          </a:p>
          <a:p>
            <a:endParaRPr lang="en-US" dirty="0" smtClean="0"/>
          </a:p>
          <a:p>
            <a:endParaRPr lang="en-US" sz="2400" dirty="0" smtClean="0"/>
          </a:p>
          <a:p>
            <a:endParaRPr lang="en-US" dirty="0"/>
          </a:p>
        </p:txBody>
      </p:sp>
      <p:pic>
        <p:nvPicPr>
          <p:cNvPr id="4" name="Picture 2" descr="C:\Users\DrAjayPrakash\Downloads\WhatsApp Image 2020-12-02 at 11.40.55 AM.jpeg"/>
          <p:cNvPicPr>
            <a:picLocks noChangeAspect="1" noChangeArrowheads="1"/>
          </p:cNvPicPr>
          <p:nvPr/>
        </p:nvPicPr>
        <p:blipFill>
          <a:blip r:embed="rId2"/>
          <a:srcRect/>
          <a:stretch>
            <a:fillRect/>
          </a:stretch>
        </p:blipFill>
        <p:spPr bwMode="auto">
          <a:xfrm>
            <a:off x="5410200" y="381000"/>
            <a:ext cx="3476263" cy="5638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763000" cy="6858000"/>
          </a:xfrm>
        </p:spPr>
        <p:txBody>
          <a:bodyPr>
            <a:normAutofit fontScale="62500" lnSpcReduction="20000"/>
          </a:bodyPr>
          <a:lstStyle/>
          <a:p>
            <a:endParaRPr lang="en-US" dirty="0" smtClean="0"/>
          </a:p>
          <a:p>
            <a:r>
              <a:rPr lang="en-US" dirty="0" smtClean="0">
                <a:solidFill>
                  <a:srgbClr val="C00000"/>
                </a:solidFill>
              </a:rPr>
              <a:t>The flat bones of cranial vault have very dense outer and inner tables (Lamina </a:t>
            </a:r>
            <a:r>
              <a:rPr lang="en-US" dirty="0" err="1" smtClean="0">
                <a:solidFill>
                  <a:srgbClr val="C00000"/>
                </a:solidFill>
              </a:rPr>
              <a:t>externa</a:t>
            </a:r>
            <a:r>
              <a:rPr lang="en-US" dirty="0" smtClean="0">
                <a:solidFill>
                  <a:srgbClr val="C00000"/>
                </a:solidFill>
              </a:rPr>
              <a:t>,  </a:t>
            </a:r>
            <a:r>
              <a:rPr lang="en-US" dirty="0" err="1" smtClean="0">
                <a:solidFill>
                  <a:srgbClr val="C00000"/>
                </a:solidFill>
              </a:rPr>
              <a:t>interna</a:t>
            </a:r>
            <a:r>
              <a:rPr lang="en-US" dirty="0" smtClean="0">
                <a:solidFill>
                  <a:srgbClr val="C00000"/>
                </a:solidFill>
              </a:rPr>
              <a:t>) of compact substance and intermediate layer of spongy substance; the latter is channeled with large veins and is known as the </a:t>
            </a:r>
            <a:r>
              <a:rPr lang="en-US" sz="3800" b="1" dirty="0" smtClean="0">
                <a:solidFill>
                  <a:srgbClr val="C00000"/>
                </a:solidFill>
              </a:rPr>
              <a:t>"</a:t>
            </a:r>
            <a:r>
              <a:rPr lang="en-US" sz="3800" b="1" dirty="0" err="1" smtClean="0">
                <a:solidFill>
                  <a:srgbClr val="C00000"/>
                </a:solidFill>
              </a:rPr>
              <a:t>diploe</a:t>
            </a:r>
            <a:r>
              <a:rPr lang="en-US" b="1" dirty="0" smtClean="0"/>
              <a:t>"</a:t>
            </a:r>
          </a:p>
          <a:p>
            <a:r>
              <a:rPr lang="en-US" b="1" dirty="0" smtClean="0"/>
              <a:t>THE PERIOSTEUM:</a:t>
            </a:r>
            <a:r>
              <a:rPr lang="en-US" dirty="0" smtClean="0"/>
              <a:t> </a:t>
            </a:r>
          </a:p>
          <a:p>
            <a:pPr>
              <a:buFont typeface="Wingdings" pitchFamily="2" charset="2"/>
              <a:buChar char="Ø"/>
            </a:pPr>
            <a:r>
              <a:rPr lang="en-US" dirty="0" smtClean="0"/>
              <a:t>is the membrane which invests the outer surface of bone, except where it is covered with cartilage. </a:t>
            </a:r>
          </a:p>
          <a:p>
            <a:pPr>
              <a:buFont typeface="Wingdings" pitchFamily="2" charset="2"/>
              <a:buChar char="Ø"/>
            </a:pPr>
            <a:r>
              <a:rPr lang="en-US" dirty="0" smtClean="0"/>
              <a:t>It consists of an outer protective "</a:t>
            </a:r>
            <a:r>
              <a:rPr lang="en-US" b="1" dirty="0" smtClean="0"/>
              <a:t>fibrous</a:t>
            </a:r>
            <a:r>
              <a:rPr lang="en-US" dirty="0" smtClean="0"/>
              <a:t>" layer, and an inner cellular "</a:t>
            </a:r>
            <a:r>
              <a:rPr lang="en-US" b="1" dirty="0" err="1" smtClean="0"/>
              <a:t>osteogenic</a:t>
            </a:r>
            <a:r>
              <a:rPr lang="en-US" dirty="0" smtClean="0"/>
              <a:t>" layer. </a:t>
            </a:r>
          </a:p>
          <a:p>
            <a:pPr>
              <a:buFont typeface="Wingdings" pitchFamily="2" charset="2"/>
              <a:buChar char="Ø"/>
            </a:pPr>
            <a:r>
              <a:rPr lang="en-US" dirty="0" smtClean="0"/>
              <a:t>During active growth, the "</a:t>
            </a:r>
            <a:r>
              <a:rPr lang="en-US" b="1" dirty="0" err="1" smtClean="0"/>
              <a:t>osteogenic</a:t>
            </a:r>
            <a:r>
              <a:rPr lang="en-US" dirty="0" smtClean="0"/>
              <a:t>" layer is well developed but later it becomes much reduced.</a:t>
            </a:r>
          </a:p>
          <a:p>
            <a:r>
              <a:rPr lang="en-US" b="1" dirty="0" smtClean="0"/>
              <a:t>THE </a:t>
            </a:r>
            <a:r>
              <a:rPr lang="en-US" b="1" dirty="0" err="1" smtClean="0"/>
              <a:t>ENDOSTEUM</a:t>
            </a:r>
            <a:endParaRPr lang="en-US" b="1" dirty="0" smtClean="0"/>
          </a:p>
          <a:p>
            <a:pPr>
              <a:buFont typeface="Wingdings" pitchFamily="2" charset="2"/>
              <a:buChar char="Ø"/>
            </a:pPr>
            <a:r>
              <a:rPr lang="en-US" dirty="0" smtClean="0"/>
              <a:t>thin fibrous membrane which lines the medullary cavity and the larger </a:t>
            </a:r>
            <a:r>
              <a:rPr lang="en-US" dirty="0" err="1" smtClean="0"/>
              <a:t>Haversion</a:t>
            </a:r>
            <a:r>
              <a:rPr lang="en-US" dirty="0" smtClean="0"/>
              <a:t> canals.</a:t>
            </a:r>
            <a:endParaRPr lang="en-US" b="1" dirty="0" smtClean="0"/>
          </a:p>
          <a:p>
            <a:r>
              <a:rPr lang="en-US" b="1" dirty="0" smtClean="0"/>
              <a:t>THE MARROW:</a:t>
            </a:r>
            <a:r>
              <a:rPr lang="en-US" dirty="0" smtClean="0"/>
              <a:t> </a:t>
            </a:r>
          </a:p>
          <a:p>
            <a:pPr>
              <a:buFont typeface="Wingdings" pitchFamily="2" charset="2"/>
              <a:buChar char="Ø"/>
            </a:pPr>
            <a:r>
              <a:rPr lang="en-US" dirty="0" smtClean="0"/>
              <a:t>Occupies the marrow spaces and the medullary cavity.</a:t>
            </a:r>
          </a:p>
          <a:p>
            <a:pPr>
              <a:buFont typeface="Wingdings" pitchFamily="2" charset="2"/>
              <a:buChar char="Ø"/>
            </a:pPr>
            <a:r>
              <a:rPr lang="en-US" dirty="0" smtClean="0"/>
              <a:t>There are two varieties in the </a:t>
            </a:r>
            <a:r>
              <a:rPr lang="en-US" dirty="0" smtClean="0">
                <a:solidFill>
                  <a:srgbClr val="7030A0"/>
                </a:solidFill>
              </a:rPr>
              <a:t>adult red and yellow</a:t>
            </a:r>
            <a:r>
              <a:rPr lang="en-US" dirty="0" smtClean="0"/>
              <a:t>. </a:t>
            </a:r>
          </a:p>
          <a:p>
            <a:pPr>
              <a:buFont typeface="Wingdings" pitchFamily="2" charset="2"/>
              <a:buChar char="Ø"/>
            </a:pPr>
            <a:r>
              <a:rPr lang="en-US" dirty="0" smtClean="0"/>
              <a:t>In </a:t>
            </a:r>
            <a:r>
              <a:rPr lang="en-US" dirty="0" smtClean="0">
                <a:solidFill>
                  <a:srgbClr val="7030A0"/>
                </a:solidFill>
              </a:rPr>
              <a:t>young subject there is only red marrow</a:t>
            </a:r>
            <a:r>
              <a:rPr lang="en-US" dirty="0" smtClean="0"/>
              <a:t>, but later this is replaced in the medullary cavity by yellow marrow </a:t>
            </a:r>
          </a:p>
          <a:p>
            <a:pPr>
              <a:buFont typeface="Wingdings" pitchFamily="2" charset="2"/>
              <a:buChar char="Ø"/>
            </a:pPr>
            <a:r>
              <a:rPr lang="en-US" dirty="0" smtClean="0"/>
              <a:t>In the healthy adult, red marrow is found only in the vertebrae, the ribs, the sternum, the </a:t>
            </a:r>
            <a:r>
              <a:rPr lang="en-US" dirty="0" err="1" smtClean="0"/>
              <a:t>diploe</a:t>
            </a:r>
            <a:r>
              <a:rPr lang="en-US" dirty="0" smtClean="0"/>
              <a:t> of the bones of the skull and in the proximal epiphyses of the femur and </a:t>
            </a:r>
            <a:r>
              <a:rPr lang="en-US" dirty="0" err="1" smtClean="0"/>
              <a:t>humerus</a:t>
            </a:r>
            <a:r>
              <a:rPr lang="en-US" dirty="0" smtClean="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rmAutofit fontScale="70000" lnSpcReduction="20000"/>
          </a:bodyPr>
          <a:lstStyle/>
          <a:p>
            <a:pPr algn="ctr">
              <a:buNone/>
            </a:pPr>
            <a:r>
              <a:rPr lang="en-US" sz="3400" b="1" dirty="0" smtClean="0"/>
              <a:t>VESSELS AND NERVES</a:t>
            </a:r>
          </a:p>
          <a:p>
            <a:r>
              <a:rPr lang="en-US" sz="3400" dirty="0" smtClean="0"/>
              <a:t>Consist two sets of arteries - the </a:t>
            </a:r>
            <a:r>
              <a:rPr lang="en-US" sz="3400" b="1" dirty="0" err="1" smtClean="0">
                <a:solidFill>
                  <a:srgbClr val="7030A0"/>
                </a:solidFill>
              </a:rPr>
              <a:t>periostieal</a:t>
            </a:r>
            <a:r>
              <a:rPr lang="en-US" sz="3400" b="1" dirty="0" smtClean="0">
                <a:solidFill>
                  <a:srgbClr val="7030A0"/>
                </a:solidFill>
              </a:rPr>
              <a:t> and the medullary</a:t>
            </a:r>
            <a:r>
              <a:rPr lang="en-US" sz="3400" dirty="0" smtClean="0"/>
              <a:t>.</a:t>
            </a:r>
          </a:p>
          <a:p>
            <a:r>
              <a:rPr lang="en-US" sz="3400" dirty="0" smtClean="0"/>
              <a:t>Former ramifies in periosteum and give off innumerable small branches which enter minute openings </a:t>
            </a:r>
            <a:r>
              <a:rPr lang="en-US" sz="3400" b="1" dirty="0" smtClean="0"/>
              <a:t>(Volkmann's canals)</a:t>
            </a:r>
            <a:r>
              <a:rPr lang="en-US" sz="3400" dirty="0" smtClean="0"/>
              <a:t> on surface and reach the </a:t>
            </a:r>
            <a:r>
              <a:rPr lang="en-US" sz="3400" b="1" dirty="0" err="1" smtClean="0"/>
              <a:t>Haversian</a:t>
            </a:r>
            <a:r>
              <a:rPr lang="en-US" sz="3400" b="1" dirty="0" smtClean="0"/>
              <a:t> canals</a:t>
            </a:r>
            <a:r>
              <a:rPr lang="en-US" sz="3400" dirty="0" smtClean="0"/>
              <a:t> of the compact substance. </a:t>
            </a:r>
          </a:p>
          <a:p>
            <a:r>
              <a:rPr lang="en-US" sz="3400" dirty="0" smtClean="0"/>
              <a:t>Other branches enter the extremities of long bones and supply spongy bone and marrow. </a:t>
            </a:r>
          </a:p>
          <a:p>
            <a:r>
              <a:rPr lang="en-US" sz="3400" dirty="0" smtClean="0"/>
              <a:t>In larger bones and especially long bones large nutrient or medullary artery enters at so called </a:t>
            </a:r>
            <a:r>
              <a:rPr lang="en-US" sz="3400" b="1" dirty="0" smtClean="0">
                <a:solidFill>
                  <a:srgbClr val="7030A0"/>
                </a:solidFill>
              </a:rPr>
              <a:t>nutrient foramen</a:t>
            </a:r>
            <a:r>
              <a:rPr lang="en-US" sz="3400" dirty="0" smtClean="0"/>
              <a:t>, passes in a canal through compact substance, and ramifies in the marrow, </a:t>
            </a:r>
          </a:p>
          <a:p>
            <a:r>
              <a:rPr lang="en-US" sz="3400" dirty="0" smtClean="0"/>
              <a:t>Larger veins of the spongy bone do not accompany the arteries, but emerges chiefly near the </a:t>
            </a:r>
            <a:r>
              <a:rPr lang="en-US" sz="3400" dirty="0" err="1" smtClean="0"/>
              <a:t>articular</a:t>
            </a:r>
            <a:r>
              <a:rPr lang="en-US" sz="3400" dirty="0" smtClean="0"/>
              <a:t> surface.</a:t>
            </a:r>
          </a:p>
          <a:p>
            <a:r>
              <a:rPr lang="en-US" sz="3400" dirty="0" smtClean="0"/>
              <a:t> Lymphatic vessels are abundant in the periosteum, and </a:t>
            </a:r>
            <a:r>
              <a:rPr lang="en-US" sz="3400" dirty="0" err="1" smtClean="0"/>
              <a:t>peri</a:t>
            </a:r>
            <a:r>
              <a:rPr lang="en-US" sz="3400" dirty="0" smtClean="0"/>
              <a:t> vascular </a:t>
            </a:r>
            <a:r>
              <a:rPr lang="en-US" sz="3400" dirty="0" err="1" smtClean="0"/>
              <a:t>lymphatics</a:t>
            </a:r>
            <a:r>
              <a:rPr lang="en-US" sz="3400" dirty="0" smtClean="0"/>
              <a:t> are present in the </a:t>
            </a:r>
            <a:r>
              <a:rPr lang="en-US" sz="3400" dirty="0" err="1" smtClean="0"/>
              <a:t>Haversian</a:t>
            </a:r>
            <a:r>
              <a:rPr lang="en-US" sz="3400" dirty="0" smtClean="0"/>
              <a:t> canals. </a:t>
            </a:r>
          </a:p>
          <a:p>
            <a:r>
              <a:rPr lang="en-US" sz="3400" dirty="0" smtClean="0"/>
              <a:t>Nerves appear to the distributed chiefly to the blood vessels.</a:t>
            </a:r>
          </a:p>
          <a:p>
            <a:r>
              <a:rPr lang="en-US" sz="3400" dirty="0" smtClean="0"/>
              <a:t> Special nerve endings in the periosteum are to be regarded as sensory, and probably are concerned in mediating the muscle sense. </a:t>
            </a:r>
          </a:p>
          <a:p>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6248400"/>
          </a:xfrm>
        </p:spPr>
        <p:txBody>
          <a:bodyPr>
            <a:normAutofit lnSpcReduction="10000"/>
          </a:bodyPr>
          <a:lstStyle/>
          <a:p>
            <a:pPr algn="ctr">
              <a:buNone/>
            </a:pPr>
            <a:r>
              <a:rPr lang="en-US" sz="2400" b="1" dirty="0" smtClean="0">
                <a:latin typeface="Times New Roman" pitchFamily="18" charset="0"/>
                <a:cs typeface="Times New Roman" pitchFamily="18" charset="0"/>
              </a:rPr>
              <a:t>PHYSICAL PROPERTIES OF BONE</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 is one of the hardest structures of animal body, though it possesses some toughness and elasticity as well. </a:t>
            </a:r>
          </a:p>
          <a:p>
            <a:r>
              <a:rPr lang="en-US" sz="2400" dirty="0" smtClean="0">
                <a:latin typeface="Times New Roman" pitchFamily="18" charset="0"/>
                <a:cs typeface="Times New Roman" pitchFamily="18" charset="0"/>
              </a:rPr>
              <a:t>In fresh state it is yellowish white externally and deep red within. </a:t>
            </a:r>
          </a:p>
          <a:p>
            <a:r>
              <a:rPr lang="en-US" sz="2400" dirty="0" smtClean="0">
                <a:latin typeface="Times New Roman" pitchFamily="18" charset="0"/>
                <a:cs typeface="Times New Roman" pitchFamily="18" charset="0"/>
              </a:rPr>
              <a:t>When exposed in living body the white is tinged with bluish pink due to blood contained in the vessels of the bone.</a:t>
            </a:r>
          </a:p>
          <a:p>
            <a:r>
              <a:rPr lang="en-US" sz="2400" dirty="0" smtClean="0">
                <a:latin typeface="Times New Roman" pitchFamily="18" charset="0"/>
                <a:cs typeface="Times New Roman" pitchFamily="18" charset="0"/>
              </a:rPr>
              <a:t> When bone is macerated or boiled and bleached it is white. </a:t>
            </a:r>
          </a:p>
          <a:p>
            <a:r>
              <a:rPr lang="en-US" sz="2400" dirty="0" smtClean="0">
                <a:latin typeface="Times New Roman" pitchFamily="18" charset="0"/>
                <a:cs typeface="Times New Roman" pitchFamily="18" charset="0"/>
              </a:rPr>
              <a:t>The specific gravity of fresh compact bone is about 1.9.­</a:t>
            </a:r>
          </a:p>
          <a:p>
            <a:pPr algn="ctr">
              <a:buNone/>
            </a:pPr>
            <a:r>
              <a:rPr lang="en-US" sz="2400" b="1" dirty="0" smtClean="0"/>
              <a:t>CHEMICAL COMPOSITION OF BONE</a:t>
            </a:r>
            <a:endParaRPr lang="en-US" sz="2400" dirty="0" smtClean="0"/>
          </a:p>
          <a:p>
            <a:r>
              <a:rPr lang="en-US" sz="2400" dirty="0" smtClean="0"/>
              <a:t>Bones are composed of solids and water. The amount of water in fresh bone varies from 25 to 50 per cent.</a:t>
            </a:r>
          </a:p>
          <a:p>
            <a:r>
              <a:rPr lang="en-US" sz="2400" dirty="0" smtClean="0"/>
              <a:t>A dried, marrow-free bone consists, of both organic and inorganic matters in the ratio (approximately) 1 : 2. </a:t>
            </a:r>
          </a:p>
          <a:p>
            <a:r>
              <a:rPr lang="en-US" sz="2400" dirty="0" smtClean="0"/>
              <a:t>The former gives toughness and elasticity whereas the latter gives hardness and rigidity to bone.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553200"/>
          </a:xfrm>
        </p:spPr>
        <p:txBody>
          <a:bodyPr>
            <a:normAutofit/>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By burning a bone in a furnace the whole of the organic matter is consumed, and it becomes white and chalky. In the process of combustion the bones loose about one-third of its weight, and it becomes completely deprived of its elasticity.</a:t>
            </a:r>
          </a:p>
          <a:p>
            <a:r>
              <a:rPr lang="en-US" sz="2400" dirty="0" smtClean="0">
                <a:latin typeface="Times New Roman" pitchFamily="18" charset="0"/>
                <a:cs typeface="Times New Roman" pitchFamily="18" charset="0"/>
              </a:rPr>
              <a:t> By prolonged boiling of bones most of the organic matter can be extracted in the form of gelatin.</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By steeping a bone in dilute solution of hydrochloric acid the inorganic salts can be dis­solved out, the bone in the process losing about two-thirds of its weight. At the same time the rigidity and weight supporting power of the bone are lost, and it becomes supple and pliable.</a:t>
            </a:r>
          </a:p>
          <a:p>
            <a:pPr>
              <a:buNone/>
            </a:pP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r>
              <a:rPr lang="en-US" dirty="0" smtClean="0"/>
              <a:t>Following is chemical composition in 100 parts of dried, marrow free bone-</a:t>
            </a:r>
          </a:p>
          <a:p>
            <a:r>
              <a:rPr lang="en-US" dirty="0" smtClean="0"/>
              <a:t>Organic matter in the form of Gelatin            33.30 Parts </a:t>
            </a:r>
          </a:p>
          <a:p>
            <a:r>
              <a:rPr lang="en-US" dirty="0" smtClean="0"/>
              <a:t>Inorganic matter                                                 66.70</a:t>
            </a:r>
            <a:r>
              <a:rPr lang="en-US" u="sng" dirty="0" smtClean="0"/>
              <a:t> </a:t>
            </a:r>
            <a:r>
              <a:rPr lang="en-US" dirty="0" smtClean="0"/>
              <a:t>Parts</a:t>
            </a:r>
          </a:p>
          <a:p>
            <a:pPr>
              <a:buNone/>
            </a:pPr>
            <a:endParaRPr lang="en-US" u="sng" dirty="0" smtClean="0"/>
          </a:p>
          <a:p>
            <a:pPr>
              <a:buFont typeface="Wingdings" pitchFamily="2" charset="2"/>
              <a:buChar char="Ø"/>
            </a:pPr>
            <a:r>
              <a:rPr lang="en-US" dirty="0" smtClean="0"/>
              <a:t>Calcium phosphate			57.35</a:t>
            </a:r>
          </a:p>
          <a:p>
            <a:pPr>
              <a:buFont typeface="Wingdings" pitchFamily="2" charset="2"/>
              <a:buChar char="Ø"/>
            </a:pPr>
            <a:r>
              <a:rPr lang="en-US" dirty="0" smtClean="0"/>
              <a:t>Calcium carbonate 			   3.85</a:t>
            </a:r>
          </a:p>
          <a:p>
            <a:pPr>
              <a:buFont typeface="Wingdings" pitchFamily="2" charset="2"/>
              <a:buChar char="Ø"/>
            </a:pPr>
            <a:r>
              <a:rPr lang="en-US" dirty="0" smtClean="0"/>
              <a:t>Magnesium phosphate		                2.05</a:t>
            </a:r>
          </a:p>
          <a:p>
            <a:pPr>
              <a:buFont typeface="Wingdings" pitchFamily="2" charset="2"/>
              <a:buChar char="Ø"/>
            </a:pPr>
            <a:r>
              <a:rPr lang="en-US" dirty="0" smtClean="0"/>
              <a:t>Sodium chloride and			</a:t>
            </a:r>
          </a:p>
          <a:p>
            <a:pPr>
              <a:buNone/>
            </a:pPr>
            <a:r>
              <a:rPr lang="en-US" dirty="0" smtClean="0"/>
              <a:t>     Sodium carbonate		                             </a:t>
            </a:r>
            <a:r>
              <a:rPr lang="en-US" u="sng" dirty="0" smtClean="0"/>
              <a:t>3.45</a:t>
            </a:r>
            <a:r>
              <a:rPr lang="en-US" dirty="0" smtClean="0"/>
              <a:t>		</a:t>
            </a:r>
          </a:p>
          <a:p>
            <a:pPr>
              <a:buNone/>
            </a:pPr>
            <a:r>
              <a:rPr lang="en-US" dirty="0" smtClean="0"/>
              <a:t>       Total					   </a:t>
            </a:r>
            <a:r>
              <a:rPr lang="en-US" u="sng" dirty="0" smtClean="0"/>
              <a:t>66.70</a:t>
            </a:r>
            <a:r>
              <a:rPr lang="en-US" dirty="0" smtClean="0"/>
              <a:t>			</a:t>
            </a:r>
          </a:p>
          <a:p>
            <a:r>
              <a:rPr lang="en-US" dirty="0" smtClean="0"/>
              <a:t>Grand Total                                                      100.00</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6324600"/>
          </a:xfrm>
        </p:spPr>
        <p:txBody>
          <a:bodyPr>
            <a:normAutofit fontScale="77500" lnSpcReduction="20000"/>
          </a:bodyPr>
          <a:lstStyle/>
          <a:p>
            <a:pPr algn="ctr">
              <a:buNone/>
            </a:pPr>
            <a:r>
              <a:rPr lang="en-US" b="1" u="sng" dirty="0" smtClean="0">
                <a:solidFill>
                  <a:srgbClr val="FF0000"/>
                </a:solidFill>
                <a:latin typeface="Times New Roman" pitchFamily="18" charset="0"/>
                <a:cs typeface="Times New Roman" pitchFamily="18" charset="0"/>
              </a:rPr>
              <a:t>Descriptive /Essential  Terms </a:t>
            </a:r>
          </a:p>
          <a:p>
            <a:pPr algn="ctr">
              <a:buNone/>
            </a:pPr>
            <a:endParaRPr lang="en-US" b="1" u="sng"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It is essential to know about the certain terms used to describe various prominences and depressions present on the surface of bones. </a:t>
            </a:r>
          </a:p>
          <a:p>
            <a:r>
              <a:rPr lang="en-US" dirty="0" smtClean="0">
                <a:latin typeface="Times New Roman" pitchFamily="18" charset="0"/>
                <a:cs typeface="Times New Roman" pitchFamily="18" charset="0"/>
              </a:rPr>
              <a:t>Both of these are </a:t>
            </a:r>
            <a:r>
              <a:rPr lang="en-US" dirty="0" err="1" smtClean="0">
                <a:latin typeface="Times New Roman" pitchFamily="18" charset="0"/>
                <a:cs typeface="Times New Roman" pitchFamily="18" charset="0"/>
              </a:rPr>
              <a:t>articular</a:t>
            </a:r>
            <a:r>
              <a:rPr lang="en-US" dirty="0" smtClean="0">
                <a:latin typeface="Times New Roman" pitchFamily="18" charset="0"/>
                <a:cs typeface="Times New Roman" pitchFamily="18" charset="0"/>
              </a:rPr>
              <a:t> and non-</a:t>
            </a:r>
            <a:r>
              <a:rPr lang="en-US" dirty="0" err="1" smtClean="0">
                <a:latin typeface="Times New Roman" pitchFamily="18" charset="0"/>
                <a:cs typeface="Times New Roman" pitchFamily="18" charset="0"/>
              </a:rPr>
              <a:t>articular</a:t>
            </a:r>
            <a:r>
              <a:rPr lang="en-US" dirty="0" smtClean="0">
                <a:latin typeface="Times New Roman" pitchFamily="18" charset="0"/>
                <a:cs typeface="Times New Roman" pitchFamily="18" charset="0"/>
              </a:rPr>
              <a:t> types.</a:t>
            </a:r>
          </a:p>
          <a:p>
            <a:pPr algn="ctr">
              <a:buNone/>
            </a:pPr>
            <a:r>
              <a:rPr lang="en-US" b="1" u="sng" dirty="0" err="1" smtClean="0">
                <a:latin typeface="Times New Roman" pitchFamily="18" charset="0"/>
                <a:cs typeface="Times New Roman" pitchFamily="18" charset="0"/>
              </a:rPr>
              <a:t>Articular</a:t>
            </a:r>
            <a:r>
              <a:rPr lang="en-US" b="1" u="sng" dirty="0" smtClean="0">
                <a:latin typeface="Times New Roman" pitchFamily="18" charset="0"/>
                <a:cs typeface="Times New Roman" pitchFamily="18" charset="0"/>
              </a:rPr>
              <a:t> Prominences</a:t>
            </a:r>
          </a:p>
          <a:p>
            <a:pPr lvl="0"/>
            <a:r>
              <a:rPr lang="en-US" b="1" dirty="0" smtClean="0">
                <a:latin typeface="Times New Roman" pitchFamily="18" charset="0"/>
                <a:cs typeface="Times New Roman" pitchFamily="18" charset="0"/>
              </a:rPr>
              <a:t>Head : </a:t>
            </a:r>
            <a:r>
              <a:rPr lang="en-US" dirty="0" smtClean="0">
                <a:latin typeface="Times New Roman" pitchFamily="18" charset="0"/>
                <a:cs typeface="Times New Roman" pitchFamily="18" charset="0"/>
              </a:rPr>
              <a:t>A rounded </a:t>
            </a:r>
            <a:r>
              <a:rPr lang="en-US" dirty="0" err="1" smtClean="0">
                <a:latin typeface="Times New Roman" pitchFamily="18" charset="0"/>
                <a:cs typeface="Times New Roman" pitchFamily="18" charset="0"/>
              </a:rPr>
              <a:t>articular</a:t>
            </a:r>
            <a:r>
              <a:rPr lang="en-US" dirty="0" smtClean="0">
                <a:latin typeface="Times New Roman" pitchFamily="18" charset="0"/>
                <a:cs typeface="Times New Roman" pitchFamily="18" charset="0"/>
              </a:rPr>
              <a:t> enlargement at the end of a bone is called as head. It is connected to the body of the long bone by a constricted part termed as 'neck' e.g., Head of </a:t>
            </a:r>
            <a:r>
              <a:rPr lang="en-US" dirty="0" err="1" smtClean="0">
                <a:latin typeface="Times New Roman" pitchFamily="18" charset="0"/>
                <a:cs typeface="Times New Roman" pitchFamily="18" charset="0"/>
              </a:rPr>
              <a:t>humerus</a:t>
            </a:r>
            <a:r>
              <a:rPr lang="en-US" dirty="0" smtClean="0">
                <a:latin typeface="Times New Roman" pitchFamily="18" charset="0"/>
                <a:cs typeface="Times New Roman" pitchFamily="18" charset="0"/>
              </a:rPr>
              <a:t>.</a:t>
            </a:r>
          </a:p>
          <a:p>
            <a:pPr lvl="0"/>
            <a:r>
              <a:rPr lang="en-US" b="1" dirty="0" err="1" smtClean="0">
                <a:latin typeface="Times New Roman" pitchFamily="18" charset="0"/>
                <a:cs typeface="Times New Roman" pitchFamily="18" charset="0"/>
              </a:rPr>
              <a:t>Condyle</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is a large, rounded, somewhat cylindrical </a:t>
            </a:r>
            <a:r>
              <a:rPr lang="en-US" dirty="0" err="1" smtClean="0">
                <a:latin typeface="Times New Roman" pitchFamily="18" charset="0"/>
                <a:cs typeface="Times New Roman" pitchFamily="18" charset="0"/>
              </a:rPr>
              <a:t>articular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prominance</a:t>
            </a:r>
            <a:r>
              <a:rPr lang="en-US" dirty="0" smtClean="0">
                <a:latin typeface="Times New Roman" pitchFamily="18" charset="0"/>
                <a:cs typeface="Times New Roman" pitchFamily="18" charset="0"/>
              </a:rPr>
              <a:t>, e.g., </a:t>
            </a:r>
            <a:r>
              <a:rPr lang="en-US" dirty="0" err="1" smtClean="0">
                <a:latin typeface="Times New Roman" pitchFamily="18" charset="0"/>
                <a:cs typeface="Times New Roman" pitchFamily="18" charset="0"/>
              </a:rPr>
              <a:t>condyle</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humerus</a:t>
            </a:r>
            <a:r>
              <a:rPr lang="en-US" dirty="0" smtClean="0">
                <a:latin typeface="Times New Roman" pitchFamily="18" charset="0"/>
                <a:cs typeface="Times New Roman" pitchFamily="18" charset="0"/>
              </a:rPr>
              <a:t>.</a:t>
            </a:r>
          </a:p>
          <a:p>
            <a:pPr lvl="0"/>
            <a:r>
              <a:rPr lang="en-US" b="1" dirty="0" err="1" smtClean="0">
                <a:latin typeface="Times New Roman" pitchFamily="18" charset="0"/>
                <a:cs typeface="Times New Roman" pitchFamily="18" charset="0"/>
              </a:rPr>
              <a:t>Trochlea</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is a pulley -like </a:t>
            </a:r>
            <a:r>
              <a:rPr lang="en-US" dirty="0" err="1" smtClean="0">
                <a:latin typeface="Times New Roman" pitchFamily="18" charset="0"/>
                <a:cs typeface="Times New Roman" pitchFamily="18" charset="0"/>
              </a:rPr>
              <a:t>articular</a:t>
            </a:r>
            <a:r>
              <a:rPr lang="en-US" dirty="0" smtClean="0">
                <a:latin typeface="Times New Roman" pitchFamily="18" charset="0"/>
                <a:cs typeface="Times New Roman" pitchFamily="18" charset="0"/>
              </a:rPr>
              <a:t> mass, e.g., </a:t>
            </a:r>
            <a:r>
              <a:rPr lang="en-US" dirty="0" err="1" smtClean="0">
                <a:latin typeface="Times New Roman" pitchFamily="18" charset="0"/>
                <a:cs typeface="Times New Roman" pitchFamily="18" charset="0"/>
              </a:rPr>
              <a:t>Trochlea</a:t>
            </a:r>
            <a:r>
              <a:rPr lang="en-US" dirty="0" smtClean="0">
                <a:latin typeface="Times New Roman" pitchFamily="18" charset="0"/>
                <a:cs typeface="Times New Roman" pitchFamily="18" charset="0"/>
              </a:rPr>
              <a:t> of femur.</a:t>
            </a:r>
          </a:p>
          <a:p>
            <a:pPr lvl="0"/>
            <a:r>
              <a:rPr lang="en-US" b="1" dirty="0" smtClean="0">
                <a:latin typeface="Times New Roman" pitchFamily="18" charset="0"/>
                <a:cs typeface="Times New Roman" pitchFamily="18" charset="0"/>
              </a:rPr>
              <a:t>Facet:</a:t>
            </a:r>
            <a:r>
              <a:rPr lang="en-US" dirty="0" smtClean="0">
                <a:latin typeface="Times New Roman" pitchFamily="18" charset="0"/>
                <a:cs typeface="Times New Roman" pitchFamily="18" charset="0"/>
              </a:rPr>
              <a:t> is a small, usually flattened, </a:t>
            </a:r>
            <a:r>
              <a:rPr lang="en-US" dirty="0" err="1" smtClean="0">
                <a:latin typeface="Times New Roman" pitchFamily="18" charset="0"/>
                <a:cs typeface="Times New Roman" pitchFamily="18" charset="0"/>
              </a:rPr>
              <a:t>articular</a:t>
            </a:r>
            <a:r>
              <a:rPr lang="en-US" dirty="0" smtClean="0">
                <a:latin typeface="Times New Roman" pitchFamily="18" charset="0"/>
                <a:cs typeface="Times New Roman" pitchFamily="18" charset="0"/>
              </a:rPr>
              <a:t> surface e.g., costal facet.</a:t>
            </a:r>
          </a:p>
          <a:p>
            <a:pPr>
              <a:buNone/>
            </a:pP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AjayPrakash\Downloads\WhatsApp Image 2020-11-28 at 12.24.59 PM.jpeg"/>
          <p:cNvPicPr>
            <a:picLocks noGrp="1" noChangeAspect="1" noChangeArrowheads="1"/>
          </p:cNvPicPr>
          <p:nvPr>
            <p:ph idx="1"/>
          </p:nvPr>
        </p:nvPicPr>
        <p:blipFill>
          <a:blip r:embed="rId2"/>
          <a:srcRect l="5231" t="36417" r="10827" b="11760"/>
          <a:stretch>
            <a:fillRect/>
          </a:stretch>
        </p:blipFill>
        <p:spPr bwMode="auto">
          <a:xfrm>
            <a:off x="4495800" y="228600"/>
            <a:ext cx="4267200" cy="3508587"/>
          </a:xfrm>
          <a:prstGeom prst="rect">
            <a:avLst/>
          </a:prstGeom>
          <a:noFill/>
        </p:spPr>
      </p:pic>
      <p:pic>
        <p:nvPicPr>
          <p:cNvPr id="2051" name="Picture 3" descr="C:\Users\DrAjayPrakash\Downloads\WhatsApp Image 2020-11-27 at 4.12.02 PM (3).jpeg"/>
          <p:cNvPicPr>
            <a:picLocks noChangeAspect="1" noChangeArrowheads="1"/>
          </p:cNvPicPr>
          <p:nvPr/>
        </p:nvPicPr>
        <p:blipFill>
          <a:blip r:embed="rId3"/>
          <a:srcRect l="40823" t="34444" r="5782" b="30000"/>
          <a:stretch>
            <a:fillRect/>
          </a:stretch>
        </p:blipFill>
        <p:spPr bwMode="auto">
          <a:xfrm rot="5400000">
            <a:off x="0" y="990600"/>
            <a:ext cx="3962400" cy="1981200"/>
          </a:xfrm>
          <a:prstGeom prst="rect">
            <a:avLst/>
          </a:prstGeom>
          <a:noFill/>
        </p:spPr>
      </p:pic>
      <p:pic>
        <p:nvPicPr>
          <p:cNvPr id="2052" name="Picture 4" descr="C:\Users\DrAjayPrakash\Downloads\WhatsApp Image 2020-11-28 at 12.29.11 PM.jpeg"/>
          <p:cNvPicPr>
            <a:picLocks noChangeAspect="1" noChangeArrowheads="1"/>
          </p:cNvPicPr>
          <p:nvPr/>
        </p:nvPicPr>
        <p:blipFill>
          <a:blip r:embed="rId4"/>
          <a:srcRect l="16628" t="7778" r="44160" b="4444"/>
          <a:stretch>
            <a:fillRect/>
          </a:stretch>
        </p:blipFill>
        <p:spPr bwMode="auto">
          <a:xfrm rot="16200000">
            <a:off x="3241876" y="3158924"/>
            <a:ext cx="2584048" cy="43434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00800"/>
          </a:xfrm>
        </p:spPr>
        <p:txBody>
          <a:bodyPr>
            <a:noAutofit/>
          </a:bodyPr>
          <a:lstStyle/>
          <a:p>
            <a:pPr algn="ctr">
              <a:buNone/>
            </a:pPr>
            <a:r>
              <a:rPr lang="en-US" sz="2000" b="1" u="sng" dirty="0" smtClean="0">
                <a:latin typeface="Times New Roman" pitchFamily="18" charset="0"/>
                <a:cs typeface="Times New Roman" pitchFamily="18" charset="0"/>
              </a:rPr>
              <a:t>Non-</a:t>
            </a:r>
            <a:r>
              <a:rPr lang="en-US" sz="2000" b="1" u="sng" dirty="0" err="1" smtClean="0">
                <a:latin typeface="Times New Roman" pitchFamily="18" charset="0"/>
                <a:cs typeface="Times New Roman" pitchFamily="18" charset="0"/>
              </a:rPr>
              <a:t>articular</a:t>
            </a:r>
            <a:r>
              <a:rPr lang="en-US" sz="2000" b="1" u="sng" dirty="0" smtClean="0">
                <a:latin typeface="Times New Roman" pitchFamily="18" charset="0"/>
                <a:cs typeface="Times New Roman" pitchFamily="18" charset="0"/>
              </a:rPr>
              <a:t> prominence</a:t>
            </a:r>
            <a:endParaRPr lang="en-US" sz="2000" u="sng"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   1. Process:</a:t>
            </a:r>
            <a:r>
              <a:rPr lang="en-US" sz="2000" dirty="0" smtClean="0">
                <a:latin typeface="Times New Roman" pitchFamily="18" charset="0"/>
                <a:cs typeface="Times New Roman" pitchFamily="18" charset="0"/>
              </a:rPr>
              <a:t> is the general term for a non-</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localized elevation or prominence on a bony surface, e.g., </a:t>
            </a:r>
            <a:r>
              <a:rPr lang="en-US" sz="2000" dirty="0" err="1" smtClean="0">
                <a:latin typeface="Times New Roman" pitchFamily="18" charset="0"/>
                <a:cs typeface="Times New Roman" pitchFamily="18" charset="0"/>
              </a:rPr>
              <a:t>coracoid</a:t>
            </a:r>
            <a:r>
              <a:rPr lang="en-US" sz="2000" dirty="0" smtClean="0">
                <a:latin typeface="Times New Roman" pitchFamily="18" charset="0"/>
                <a:cs typeface="Times New Roman" pitchFamily="18" charset="0"/>
              </a:rPr>
              <a:t> process of scapula.</a:t>
            </a:r>
          </a:p>
          <a:p>
            <a:pPr marL="1708150" indent="-1708150">
              <a:buNone/>
            </a:pPr>
            <a:r>
              <a:rPr lang="en-US" sz="2000" b="1" dirty="0" smtClean="0">
                <a:latin typeface="Times New Roman" pitchFamily="18" charset="0"/>
                <a:cs typeface="Times New Roman" pitchFamily="18" charset="0"/>
              </a:rPr>
              <a:t>    2. (A)  Ridge: </a:t>
            </a:r>
            <a:r>
              <a:rPr lang="en-US" sz="2000" dirty="0" smtClean="0">
                <a:latin typeface="Times New Roman" pitchFamily="18" charset="0"/>
                <a:cs typeface="Times New Roman" pitchFamily="18" charset="0"/>
              </a:rPr>
              <a:t>is a non-</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extended elevation on a bony surface, e.g., </a:t>
            </a:r>
            <a:r>
              <a:rPr lang="en-US" sz="2000" dirty="0" err="1" smtClean="0">
                <a:latin typeface="Times New Roman" pitchFamily="18" charset="0"/>
                <a:cs typeface="Times New Roman" pitchFamily="18" charset="0"/>
              </a:rPr>
              <a:t>trochanteric</a:t>
            </a:r>
            <a:r>
              <a:rPr lang="en-US" sz="2000" dirty="0" smtClean="0">
                <a:latin typeface="Times New Roman" pitchFamily="18" charset="0"/>
                <a:cs typeface="Times New Roman" pitchFamily="18" charset="0"/>
              </a:rPr>
              <a:t>  ridge.</a:t>
            </a:r>
          </a:p>
          <a:p>
            <a:pPr marL="1708150" indent="-1708150">
              <a:buNone/>
            </a:pPr>
            <a:r>
              <a:rPr lang="en-US" sz="2000" b="1" dirty="0" smtClean="0">
                <a:latin typeface="Times New Roman" pitchFamily="18" charset="0"/>
                <a:cs typeface="Times New Roman" pitchFamily="18" charset="0"/>
              </a:rPr>
              <a:t>         (B)  Line:</a:t>
            </a:r>
            <a:r>
              <a:rPr lang="en-US" sz="2000" dirty="0" smtClean="0">
                <a:latin typeface="Times New Roman" pitchFamily="18" charset="0"/>
                <a:cs typeface="Times New Roman" pitchFamily="18" charset="0"/>
              </a:rPr>
              <a:t> is a very small non-</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low and narrow ridge, e.g.,  </a:t>
            </a:r>
            <a:r>
              <a:rPr lang="en-US" sz="2000" dirty="0" err="1" smtClean="0">
                <a:latin typeface="Times New Roman" pitchFamily="18" charset="0"/>
                <a:cs typeface="Times New Roman" pitchFamily="18" charset="0"/>
              </a:rPr>
              <a:t>Gluteal</a:t>
            </a:r>
            <a:r>
              <a:rPr lang="en-US" sz="2000" dirty="0" smtClean="0">
                <a:latin typeface="Times New Roman" pitchFamily="18" charset="0"/>
                <a:cs typeface="Times New Roman" pitchFamily="18" charset="0"/>
              </a:rPr>
              <a:t> line.</a:t>
            </a:r>
          </a:p>
          <a:p>
            <a:pPr marL="1708150" indent="-1708150">
              <a:buNone/>
            </a:pPr>
            <a:r>
              <a:rPr lang="en-US" sz="2000" b="1" dirty="0" smtClean="0">
                <a:latin typeface="Times New Roman" pitchFamily="18" charset="0"/>
                <a:cs typeface="Times New Roman" pitchFamily="18" charset="0"/>
              </a:rPr>
              <a:t>         (C)  Spine:</a:t>
            </a:r>
            <a:r>
              <a:rPr lang="en-US" sz="2000" dirty="0" smtClean="0">
                <a:latin typeface="Times New Roman" pitchFamily="18" charset="0"/>
                <a:cs typeface="Times New Roman" pitchFamily="18" charset="0"/>
              </a:rPr>
              <a:t> is a sharp non-</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often pointed protection, e.g., spine of scapula. </a:t>
            </a:r>
          </a:p>
          <a:p>
            <a:pPr marL="1708150" indent="-1708150">
              <a:buNone/>
            </a:pPr>
            <a:r>
              <a:rPr lang="en-US" sz="2000" b="1" dirty="0" smtClean="0">
                <a:latin typeface="Times New Roman" pitchFamily="18" charset="0"/>
                <a:cs typeface="Times New Roman" pitchFamily="18" charset="0"/>
              </a:rPr>
              <a:t>    3.  (A) Tubercle: </a:t>
            </a:r>
            <a:r>
              <a:rPr lang="en-US" sz="2000" dirty="0" smtClean="0">
                <a:latin typeface="Times New Roman" pitchFamily="18" charset="0"/>
                <a:cs typeface="Times New Roman" pitchFamily="18" charset="0"/>
              </a:rPr>
              <a:t>is a small, rounded, non-</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projection which may be either Smooth or rough. It is smaller than a tuberosity, e.g., </a:t>
            </a:r>
            <a:r>
              <a:rPr lang="en-US" sz="2000" dirty="0" err="1" smtClean="0">
                <a:latin typeface="Times New Roman" pitchFamily="18" charset="0"/>
                <a:cs typeface="Times New Roman" pitchFamily="18" charset="0"/>
              </a:rPr>
              <a:t>teres</a:t>
            </a:r>
            <a:r>
              <a:rPr lang="en-US" sz="2000" dirty="0" smtClean="0">
                <a:latin typeface="Times New Roman" pitchFamily="18" charset="0"/>
                <a:cs typeface="Times New Roman" pitchFamily="18" charset="0"/>
              </a:rPr>
              <a:t> tubercle.</a:t>
            </a:r>
          </a:p>
          <a:p>
            <a:pPr marL="1768475" indent="-1768475">
              <a:buNone/>
            </a:pPr>
            <a:r>
              <a:rPr lang="en-US" sz="2000" b="1" dirty="0" smtClean="0">
                <a:latin typeface="Times New Roman" pitchFamily="18" charset="0"/>
                <a:cs typeface="Times New Roman" pitchFamily="18" charset="0"/>
              </a:rPr>
              <a:t>         (B) Tuberosity:</a:t>
            </a:r>
            <a:r>
              <a:rPr lang="en-US" sz="2000" dirty="0" smtClean="0">
                <a:latin typeface="Times New Roman" pitchFamily="18" charset="0"/>
                <a:cs typeface="Times New Roman" pitchFamily="18" charset="0"/>
              </a:rPr>
              <a:t> is a large, rounded, non-</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projection which may be either rough or smooth. It is bigger than a tubercle but smaller than a trochanter, e.g., deltoid tuberosity.</a:t>
            </a:r>
          </a:p>
          <a:p>
            <a:pPr marL="1768475" indent="-1768475">
              <a:buNone/>
            </a:pPr>
            <a:r>
              <a:rPr lang="en-US" sz="2000" b="1" dirty="0" smtClean="0">
                <a:latin typeface="Times New Roman" pitchFamily="18" charset="0"/>
                <a:cs typeface="Times New Roman" pitchFamily="18" charset="0"/>
              </a:rPr>
              <a:t>         (C) Trochanter:</a:t>
            </a:r>
            <a:r>
              <a:rPr lang="en-US" sz="2000" dirty="0" smtClean="0">
                <a:latin typeface="Times New Roman" pitchFamily="18" charset="0"/>
                <a:cs typeface="Times New Roman" pitchFamily="18" charset="0"/>
              </a:rPr>
              <a:t> is the largest variety of non-</a:t>
            </a:r>
            <a:r>
              <a:rPr lang="en-US" sz="2000" dirty="0" err="1" smtClean="0">
                <a:latin typeface="Times New Roman" pitchFamily="18" charset="0"/>
                <a:cs typeface="Times New Roman" pitchFamily="18" charset="0"/>
              </a:rPr>
              <a:t>articular</a:t>
            </a:r>
            <a:r>
              <a:rPr lang="en-US" sz="2000" dirty="0" smtClean="0">
                <a:latin typeface="Times New Roman" pitchFamily="18" charset="0"/>
                <a:cs typeface="Times New Roman" pitchFamily="18" charset="0"/>
              </a:rPr>
              <a:t> prominence which may be smooth or rough. It is bigger than tuberosity, e.g., trochanter major</a:t>
            </a:r>
            <a:r>
              <a:rPr lang="en-US" sz="2400" dirty="0" smtClean="0">
                <a:latin typeface="Times New Roman" pitchFamily="18" charset="0"/>
                <a:cs typeface="Times New Roman" pitchFamily="18" charset="0"/>
              </a:rPr>
              <a:t>.</a:t>
            </a:r>
          </a:p>
          <a:p>
            <a:pPr>
              <a:buNone/>
            </a:pPr>
            <a:r>
              <a:rPr lang="en-US" sz="2400" b="1"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Gross Anatomy</a:t>
            </a:r>
            <a:endParaRPr lang="en-IN" dirty="0"/>
          </a:p>
        </p:txBody>
      </p:sp>
      <p:pic>
        <p:nvPicPr>
          <p:cNvPr id="1026" name="Picture 2" descr="C:\Users\Dr Abhinav\Desktop\cow-anatomy-drawing-CPNJFE.jpg"/>
          <p:cNvPicPr>
            <a:picLocks noGrp="1" noChangeAspect="1" noChangeArrowheads="1"/>
          </p:cNvPicPr>
          <p:nvPr>
            <p:ph idx="1"/>
          </p:nvPr>
        </p:nvPicPr>
        <p:blipFill>
          <a:blip r:embed="rId2"/>
          <a:srcRect r="1184" b="10913"/>
          <a:stretch>
            <a:fillRect/>
          </a:stretch>
        </p:blipFill>
        <p:spPr bwMode="auto">
          <a:xfrm>
            <a:off x="838200" y="1524000"/>
            <a:ext cx="7696200" cy="4953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rAjayPrakash\Downloads\WhatsApp Image 2020-11-28 at 12.24.59 PM.jpeg"/>
          <p:cNvPicPr>
            <a:picLocks noGrp="1" noChangeAspect="1" noChangeArrowheads="1"/>
          </p:cNvPicPr>
          <p:nvPr>
            <p:ph idx="1"/>
          </p:nvPr>
        </p:nvPicPr>
        <p:blipFill>
          <a:blip r:embed="rId2"/>
          <a:srcRect l="39829" t="36723" r="25148" b="41824"/>
          <a:stretch>
            <a:fillRect/>
          </a:stretch>
        </p:blipFill>
        <p:spPr bwMode="auto">
          <a:xfrm>
            <a:off x="990600" y="0"/>
            <a:ext cx="3549445" cy="2895600"/>
          </a:xfrm>
          <a:prstGeom prst="rect">
            <a:avLst/>
          </a:prstGeom>
          <a:noFill/>
        </p:spPr>
      </p:pic>
      <p:pic>
        <p:nvPicPr>
          <p:cNvPr id="5" name="Picture 3" descr="C:\Users\DrAjayPrakash\Downloads\WhatsApp Image 2020-11-27 at 4.12.02 PM (1).jpeg"/>
          <p:cNvPicPr>
            <a:picLocks noChangeAspect="1" noChangeArrowheads="1"/>
          </p:cNvPicPr>
          <p:nvPr/>
        </p:nvPicPr>
        <p:blipFill>
          <a:blip r:embed="rId3"/>
          <a:srcRect l="8333" t="42132" r="48333" b="8735"/>
          <a:stretch>
            <a:fillRect/>
          </a:stretch>
        </p:blipFill>
        <p:spPr bwMode="auto">
          <a:xfrm>
            <a:off x="5715000" y="0"/>
            <a:ext cx="2667000" cy="3282462"/>
          </a:xfrm>
          <a:prstGeom prst="rect">
            <a:avLst/>
          </a:prstGeom>
          <a:noFill/>
        </p:spPr>
      </p:pic>
      <p:pic>
        <p:nvPicPr>
          <p:cNvPr id="3074" name="Picture 2" descr="C:\Users\DrAjayPrakash\Downloads\WhatsApp Image 2020-11-28 at 12.36.47 PM.jpeg"/>
          <p:cNvPicPr>
            <a:picLocks noChangeAspect="1" noChangeArrowheads="1"/>
          </p:cNvPicPr>
          <p:nvPr/>
        </p:nvPicPr>
        <p:blipFill>
          <a:blip r:embed="rId4"/>
          <a:srcRect l="15965" t="26667" b="16667"/>
          <a:stretch>
            <a:fillRect/>
          </a:stretch>
        </p:blipFill>
        <p:spPr bwMode="auto">
          <a:xfrm>
            <a:off x="1143000" y="3657600"/>
            <a:ext cx="3276600" cy="2942593"/>
          </a:xfrm>
          <a:prstGeom prst="rect">
            <a:avLst/>
          </a:prstGeom>
          <a:noFill/>
        </p:spPr>
      </p:pic>
      <p:sp>
        <p:nvSpPr>
          <p:cNvPr id="7" name="TextBox 6"/>
          <p:cNvSpPr txBox="1"/>
          <p:nvPr/>
        </p:nvSpPr>
        <p:spPr>
          <a:xfrm>
            <a:off x="609600" y="2133600"/>
            <a:ext cx="1371600" cy="369332"/>
          </a:xfrm>
          <a:prstGeom prst="rect">
            <a:avLst/>
          </a:prstGeom>
          <a:noFill/>
        </p:spPr>
        <p:txBody>
          <a:bodyPr wrap="square" rtlCol="0">
            <a:spAutoFit/>
          </a:bodyPr>
          <a:lstStyle/>
          <a:p>
            <a:endParaRPr lang="en-US" dirty="0"/>
          </a:p>
        </p:txBody>
      </p:sp>
      <p:cxnSp>
        <p:nvCxnSpPr>
          <p:cNvPr id="9" name="Straight Arrow Connector 8"/>
          <p:cNvCxnSpPr/>
          <p:nvPr/>
        </p:nvCxnSpPr>
        <p:spPr>
          <a:xfrm>
            <a:off x="1600200" y="8382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609600"/>
            <a:ext cx="845937" cy="461665"/>
          </a:xfrm>
          <a:prstGeom prst="rect">
            <a:avLst/>
          </a:prstGeom>
          <a:noFill/>
        </p:spPr>
        <p:txBody>
          <a:bodyPr wrap="square" rtlCol="0">
            <a:spAutoFit/>
          </a:bodyPr>
          <a:lstStyle/>
          <a:p>
            <a:r>
              <a:rPr lang="en-US" sz="1200" dirty="0" smtClean="0"/>
              <a:t>Greater </a:t>
            </a:r>
          </a:p>
          <a:p>
            <a:r>
              <a:rPr lang="en-US" sz="1200" dirty="0" smtClean="0"/>
              <a:t>trochanter</a:t>
            </a:r>
            <a:endParaRPr lang="en-US" sz="1200" dirty="0"/>
          </a:p>
        </p:txBody>
      </p:sp>
      <p:pic>
        <p:nvPicPr>
          <p:cNvPr id="15" name="Picture 2" descr="C:\Users\DrAjayPrakash\Downloads\WhatsApp Image 2020-11-27 at 4.12.02 PM (2).jpeg"/>
          <p:cNvPicPr>
            <a:picLocks noChangeAspect="1" noChangeArrowheads="1"/>
          </p:cNvPicPr>
          <p:nvPr/>
        </p:nvPicPr>
        <p:blipFill>
          <a:blip r:embed="rId5"/>
          <a:srcRect l="41477" r="6131" b="20351"/>
          <a:stretch>
            <a:fillRect/>
          </a:stretch>
        </p:blipFill>
        <p:spPr bwMode="auto">
          <a:xfrm rot="5400000">
            <a:off x="5623325" y="3673075"/>
            <a:ext cx="2932982" cy="2902032"/>
          </a:xfrm>
          <a:prstGeom prst="rect">
            <a:avLst/>
          </a:prstGeom>
          <a:noFill/>
        </p:spPr>
      </p:pic>
      <p:sp>
        <p:nvSpPr>
          <p:cNvPr id="16" name="TextBox 15"/>
          <p:cNvSpPr txBox="1"/>
          <p:nvPr/>
        </p:nvSpPr>
        <p:spPr>
          <a:xfrm>
            <a:off x="5105400" y="4648200"/>
            <a:ext cx="1124861" cy="523220"/>
          </a:xfrm>
          <a:prstGeom prst="rect">
            <a:avLst/>
          </a:prstGeom>
          <a:noFill/>
        </p:spPr>
        <p:txBody>
          <a:bodyPr wrap="square" rtlCol="0">
            <a:spAutoFit/>
          </a:bodyPr>
          <a:lstStyle/>
          <a:p>
            <a:r>
              <a:rPr lang="en-US" sz="1400" dirty="0" smtClean="0"/>
              <a:t>Teres tubercle</a:t>
            </a:r>
            <a:endParaRPr lang="en-US" sz="1400" dirty="0"/>
          </a:p>
        </p:txBody>
      </p:sp>
      <p:sp>
        <p:nvSpPr>
          <p:cNvPr id="17" name="TextBox 16"/>
          <p:cNvSpPr txBox="1"/>
          <p:nvPr/>
        </p:nvSpPr>
        <p:spPr>
          <a:xfrm>
            <a:off x="8210411" y="4572000"/>
            <a:ext cx="933589" cy="523220"/>
          </a:xfrm>
          <a:prstGeom prst="rect">
            <a:avLst/>
          </a:prstGeom>
          <a:noFill/>
        </p:spPr>
        <p:txBody>
          <a:bodyPr wrap="none" rtlCol="0">
            <a:spAutoFit/>
          </a:bodyPr>
          <a:lstStyle/>
          <a:p>
            <a:r>
              <a:rPr lang="en-US" sz="1400" dirty="0" smtClean="0"/>
              <a:t>Deltoid </a:t>
            </a:r>
          </a:p>
          <a:p>
            <a:r>
              <a:rPr lang="en-US" sz="1400" dirty="0" smtClean="0"/>
              <a:t>tuberosity</a:t>
            </a:r>
            <a:endParaRPr lang="en-US"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705600"/>
          </a:xfrm>
        </p:spPr>
        <p:txBody>
          <a:bodyPr>
            <a:noAutofit/>
          </a:bodyPr>
          <a:lstStyle/>
          <a:p>
            <a:pPr algn="ctr">
              <a:spcBef>
                <a:spcPts val="0"/>
              </a:spcBef>
              <a:buNone/>
            </a:pPr>
            <a:r>
              <a:rPr lang="en-US" sz="2200" b="1" u="sng" dirty="0" err="1" smtClean="0">
                <a:latin typeface="Times New Roman" pitchFamily="18" charset="0"/>
                <a:cs typeface="Times New Roman" pitchFamily="18" charset="0"/>
              </a:rPr>
              <a:t>Articular</a:t>
            </a:r>
            <a:r>
              <a:rPr lang="en-US" sz="2200" b="1" u="sng" dirty="0" smtClean="0">
                <a:latin typeface="Times New Roman" pitchFamily="18" charset="0"/>
                <a:cs typeface="Times New Roman" pitchFamily="18" charset="0"/>
              </a:rPr>
              <a:t> </a:t>
            </a:r>
            <a:r>
              <a:rPr lang="en-US" sz="2200" b="1" u="sng" dirty="0" err="1" smtClean="0">
                <a:latin typeface="Times New Roman" pitchFamily="18" charset="0"/>
                <a:cs typeface="Times New Roman" pitchFamily="18" charset="0"/>
              </a:rPr>
              <a:t>depressisons</a:t>
            </a:r>
            <a:endParaRPr lang="en-US" sz="2200" u="sng" dirty="0" smtClean="0">
              <a:latin typeface="Times New Roman" pitchFamily="18" charset="0"/>
              <a:cs typeface="Times New Roman" pitchFamily="18" charset="0"/>
            </a:endParaRPr>
          </a:p>
          <a:p>
            <a:pPr>
              <a:spcBef>
                <a:spcPts val="0"/>
              </a:spcBef>
              <a:buNone/>
            </a:pPr>
            <a:r>
              <a:rPr lang="en-US" sz="2200" b="1" dirty="0" smtClean="0">
                <a:latin typeface="Times New Roman" pitchFamily="18" charset="0"/>
                <a:cs typeface="Times New Roman" pitchFamily="18" charset="0"/>
              </a:rPr>
              <a:t>(1) </a:t>
            </a:r>
            <a:r>
              <a:rPr lang="en-US" sz="2200" b="1" dirty="0" err="1" smtClean="0">
                <a:latin typeface="Times New Roman" pitchFamily="18" charset="0"/>
                <a:cs typeface="Times New Roman" pitchFamily="18" charset="0"/>
              </a:rPr>
              <a:t>Glenoid</a:t>
            </a:r>
            <a:r>
              <a:rPr lang="en-US" sz="2200" b="1" dirty="0" smtClean="0">
                <a:latin typeface="Times New Roman" pitchFamily="18" charset="0"/>
                <a:cs typeface="Times New Roman" pitchFamily="18" charset="0"/>
              </a:rPr>
              <a:t> cavity:</a:t>
            </a:r>
            <a:r>
              <a:rPr lang="en-US" sz="2200" dirty="0" smtClean="0">
                <a:latin typeface="Times New Roman" pitchFamily="18" charset="0"/>
                <a:cs typeface="Times New Roman" pitchFamily="18" charset="0"/>
              </a:rPr>
              <a:t> is an oval, shallow </a:t>
            </a:r>
            <a:r>
              <a:rPr lang="en-US" sz="2200" dirty="0" err="1" smtClean="0">
                <a:latin typeface="Times New Roman" pitchFamily="18" charset="0"/>
                <a:cs typeface="Times New Roman" pitchFamily="18" charset="0"/>
              </a:rPr>
              <a:t>articular</a:t>
            </a:r>
            <a:r>
              <a:rPr lang="en-US" sz="2200" dirty="0" smtClean="0">
                <a:latin typeface="Times New Roman" pitchFamily="18" charset="0"/>
                <a:cs typeface="Times New Roman" pitchFamily="18" charset="0"/>
              </a:rPr>
              <a:t> depression e.g., </a:t>
            </a:r>
            <a:r>
              <a:rPr lang="en-US" sz="2200" dirty="0" err="1" smtClean="0">
                <a:latin typeface="Times New Roman" pitchFamily="18" charset="0"/>
                <a:cs typeface="Times New Roman" pitchFamily="18" charset="0"/>
              </a:rPr>
              <a:t>glenoid</a:t>
            </a:r>
            <a:r>
              <a:rPr lang="en-US" sz="2200" dirty="0" smtClean="0">
                <a:latin typeface="Times New Roman" pitchFamily="18" charset="0"/>
                <a:cs typeface="Times New Roman" pitchFamily="18" charset="0"/>
              </a:rPr>
              <a:t>  cavity of scapula.</a:t>
            </a:r>
          </a:p>
          <a:p>
            <a:pPr>
              <a:spcBef>
                <a:spcPts val="0"/>
              </a:spcBef>
              <a:buNone/>
            </a:pPr>
            <a:r>
              <a:rPr lang="en-US" sz="2200" b="1" dirty="0" smtClean="0">
                <a:latin typeface="Times New Roman" pitchFamily="18" charset="0"/>
                <a:cs typeface="Times New Roman" pitchFamily="18" charset="0"/>
              </a:rPr>
              <a:t>(2) </a:t>
            </a:r>
            <a:r>
              <a:rPr lang="en-US" sz="2200" b="1" dirty="0" err="1" smtClean="0">
                <a:latin typeface="Times New Roman" pitchFamily="18" charset="0"/>
                <a:cs typeface="Times New Roman" pitchFamily="18" charset="0"/>
              </a:rPr>
              <a:t>Cotyloid</a:t>
            </a:r>
            <a:r>
              <a:rPr lang="en-US" sz="2200" b="1" dirty="0" smtClean="0">
                <a:latin typeface="Times New Roman" pitchFamily="18" charset="0"/>
                <a:cs typeface="Times New Roman" pitchFamily="18" charset="0"/>
              </a:rPr>
              <a:t> cavity:</a:t>
            </a:r>
            <a:r>
              <a:rPr lang="en-US" sz="2200" dirty="0" smtClean="0">
                <a:latin typeface="Times New Roman" pitchFamily="18" charset="0"/>
                <a:cs typeface="Times New Roman" pitchFamily="18" charset="0"/>
              </a:rPr>
              <a:t> is a deep, </a:t>
            </a:r>
            <a:r>
              <a:rPr lang="en-US" sz="2200" dirty="0" err="1" smtClean="0">
                <a:latin typeface="Times New Roman" pitchFamily="18" charset="0"/>
                <a:cs typeface="Times New Roman" pitchFamily="18" charset="0"/>
              </a:rPr>
              <a:t>articular</a:t>
            </a:r>
            <a:r>
              <a:rPr lang="en-US" sz="2200" dirty="0" smtClean="0">
                <a:latin typeface="Times New Roman" pitchFamily="18" charset="0"/>
                <a:cs typeface="Times New Roman" pitchFamily="18" charset="0"/>
              </a:rPr>
              <a:t> depression, e.g., </a:t>
            </a:r>
            <a:r>
              <a:rPr lang="en-US" sz="2200" dirty="0" err="1" smtClean="0">
                <a:latin typeface="Times New Roman" pitchFamily="18" charset="0"/>
                <a:cs typeface="Times New Roman" pitchFamily="18" charset="0"/>
              </a:rPr>
              <a:t>cotyloid</a:t>
            </a:r>
            <a:r>
              <a:rPr lang="en-US" sz="2200" dirty="0" smtClean="0">
                <a:latin typeface="Times New Roman" pitchFamily="18" charset="0"/>
                <a:cs typeface="Times New Roman" pitchFamily="18" charset="0"/>
              </a:rPr>
              <a:t> cavity of </a:t>
            </a:r>
            <a:r>
              <a:rPr lang="en-US" sz="2200" dirty="0" err="1" smtClean="0">
                <a:latin typeface="Times New Roman" pitchFamily="18" charset="0"/>
                <a:cs typeface="Times New Roman" pitchFamily="18" charset="0"/>
              </a:rPr>
              <a:t>os</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coxae</a:t>
            </a:r>
            <a:r>
              <a:rPr lang="en-US" sz="2200" dirty="0" smtClean="0">
                <a:latin typeface="Times New Roman" pitchFamily="18" charset="0"/>
                <a:cs typeface="Times New Roman" pitchFamily="18" charset="0"/>
              </a:rPr>
              <a:t>.</a:t>
            </a:r>
          </a:p>
          <a:p>
            <a:pPr algn="ctr">
              <a:spcBef>
                <a:spcPts val="0"/>
              </a:spcBef>
              <a:buNone/>
            </a:pPr>
            <a:r>
              <a:rPr lang="en-US" sz="2200" b="1" u="sng" dirty="0" smtClean="0">
                <a:latin typeface="Times New Roman" pitchFamily="18" charset="0"/>
                <a:cs typeface="Times New Roman" pitchFamily="18" charset="0"/>
              </a:rPr>
              <a:t>Non-</a:t>
            </a:r>
            <a:r>
              <a:rPr lang="en-US" sz="2200" b="1" u="sng" dirty="0" err="1" smtClean="0">
                <a:latin typeface="Times New Roman" pitchFamily="18" charset="0"/>
                <a:cs typeface="Times New Roman" pitchFamily="18" charset="0"/>
              </a:rPr>
              <a:t>articular</a:t>
            </a:r>
            <a:r>
              <a:rPr lang="en-US" sz="2200" b="1" u="sng" dirty="0" smtClean="0">
                <a:latin typeface="Times New Roman" pitchFamily="18" charset="0"/>
                <a:cs typeface="Times New Roman" pitchFamily="18" charset="0"/>
              </a:rPr>
              <a:t> </a:t>
            </a:r>
            <a:r>
              <a:rPr lang="en-US" sz="2200" b="1" u="sng" dirty="0" err="1" smtClean="0">
                <a:latin typeface="Times New Roman" pitchFamily="18" charset="0"/>
                <a:cs typeface="Times New Roman" pitchFamily="18" charset="0"/>
              </a:rPr>
              <a:t>depreesions</a:t>
            </a:r>
            <a:endParaRPr lang="en-US" sz="2200" u="sng" dirty="0" smtClean="0">
              <a:latin typeface="Times New Roman" pitchFamily="18" charset="0"/>
              <a:cs typeface="Times New Roman" pitchFamily="18" charset="0"/>
            </a:endParaRPr>
          </a:p>
          <a:p>
            <a:pPr>
              <a:spcBef>
                <a:spcPts val="0"/>
              </a:spcBef>
              <a:buNone/>
            </a:pPr>
            <a:r>
              <a:rPr lang="en-US" sz="2200" b="1" dirty="0" smtClean="0">
                <a:latin typeface="Times New Roman" pitchFamily="18" charset="0"/>
                <a:cs typeface="Times New Roman" pitchFamily="18" charset="0"/>
              </a:rPr>
              <a:t>(1) </a:t>
            </a:r>
            <a:r>
              <a:rPr lang="en-US" sz="2200" b="1" dirty="0" err="1" smtClean="0">
                <a:latin typeface="Times New Roman" pitchFamily="18" charset="0"/>
                <a:cs typeface="Times New Roman" pitchFamily="18" charset="0"/>
              </a:rPr>
              <a:t>Fossa</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is a non-</a:t>
            </a:r>
            <a:r>
              <a:rPr lang="en-US" sz="2200" dirty="0" err="1" smtClean="0">
                <a:latin typeface="Times New Roman" pitchFamily="18" charset="0"/>
                <a:cs typeface="Times New Roman" pitchFamily="18" charset="0"/>
              </a:rPr>
              <a:t>articular</a:t>
            </a:r>
            <a:r>
              <a:rPr lang="en-US" sz="2200" dirty="0" smtClean="0">
                <a:latin typeface="Times New Roman" pitchFamily="18" charset="0"/>
                <a:cs typeface="Times New Roman" pitchFamily="18" charset="0"/>
              </a:rPr>
              <a:t> depression, e.g. </a:t>
            </a:r>
            <a:r>
              <a:rPr lang="en-US" sz="2200" dirty="0" err="1" smtClean="0">
                <a:latin typeface="Times New Roman" pitchFamily="18" charset="0"/>
                <a:cs typeface="Times New Roman" pitchFamily="18" charset="0"/>
              </a:rPr>
              <a:t>olecranon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fossa</a:t>
            </a:r>
            <a:r>
              <a:rPr lang="en-US" sz="2200" dirty="0" smtClean="0">
                <a:latin typeface="Times New Roman" pitchFamily="18" charset="0"/>
                <a:cs typeface="Times New Roman" pitchFamily="18" charset="0"/>
              </a:rPr>
              <a:t>.</a:t>
            </a:r>
          </a:p>
          <a:p>
            <a:pPr>
              <a:spcBef>
                <a:spcPts val="0"/>
              </a:spcBef>
              <a:buNone/>
            </a:pPr>
            <a:r>
              <a:rPr lang="en-US" sz="2200" b="1" dirty="0" smtClean="0">
                <a:latin typeface="Times New Roman" pitchFamily="18" charset="0"/>
                <a:cs typeface="Times New Roman" pitchFamily="18" charset="0"/>
              </a:rPr>
              <a:t>(2) Fovea: </a:t>
            </a:r>
            <a:r>
              <a:rPr lang="en-US" sz="2200" dirty="0" smtClean="0">
                <a:latin typeface="Times New Roman" pitchFamily="18" charset="0"/>
                <a:cs typeface="Times New Roman" pitchFamily="18" charset="0"/>
              </a:rPr>
              <a:t>is a non-</a:t>
            </a:r>
            <a:r>
              <a:rPr lang="en-US" sz="2200" dirty="0" err="1" smtClean="0">
                <a:latin typeface="Times New Roman" pitchFamily="18" charset="0"/>
                <a:cs typeface="Times New Roman" pitchFamily="18" charset="0"/>
              </a:rPr>
              <a:t>articular</a:t>
            </a:r>
            <a:r>
              <a:rPr lang="en-US" sz="2200" dirty="0" smtClean="0">
                <a:latin typeface="Times New Roman" pitchFamily="18" charset="0"/>
                <a:cs typeface="Times New Roman" pitchFamily="18" charset="0"/>
              </a:rPr>
              <a:t> depression smaller than a </a:t>
            </a:r>
            <a:r>
              <a:rPr lang="en-US" sz="2200" dirty="0" err="1" smtClean="0">
                <a:latin typeface="Times New Roman" pitchFamily="18" charset="0"/>
                <a:cs typeface="Times New Roman" pitchFamily="18" charset="0"/>
              </a:rPr>
              <a:t>fossa</a:t>
            </a:r>
            <a:r>
              <a:rPr lang="en-US" sz="2200" dirty="0" smtClean="0">
                <a:latin typeface="Times New Roman" pitchFamily="18" charset="0"/>
                <a:cs typeface="Times New Roman" pitchFamily="18" charset="0"/>
              </a:rPr>
              <a:t>, e. g., fovea </a:t>
            </a:r>
            <a:r>
              <a:rPr lang="en-US" sz="2200" dirty="0" err="1" smtClean="0">
                <a:latin typeface="Times New Roman" pitchFamily="18" charset="0"/>
                <a:cs typeface="Times New Roman" pitchFamily="18" charset="0"/>
              </a:rPr>
              <a:t>capitis</a:t>
            </a:r>
            <a:r>
              <a:rPr lang="en-US" sz="2200" dirty="0" smtClean="0">
                <a:latin typeface="Times New Roman" pitchFamily="18" charset="0"/>
                <a:cs typeface="Times New Roman" pitchFamily="18" charset="0"/>
              </a:rPr>
              <a:t>.</a:t>
            </a:r>
          </a:p>
          <a:p>
            <a:pPr>
              <a:spcBef>
                <a:spcPts val="0"/>
              </a:spcBef>
              <a:buNone/>
            </a:pPr>
            <a:r>
              <a:rPr lang="en-US" sz="2200" b="1" dirty="0" smtClean="0">
                <a:latin typeface="Times New Roman" pitchFamily="18" charset="0"/>
                <a:cs typeface="Times New Roman" pitchFamily="18" charset="0"/>
              </a:rPr>
              <a:t>(3) Notch or </a:t>
            </a:r>
            <a:r>
              <a:rPr lang="en-US" sz="2200" b="1" dirty="0" err="1" smtClean="0">
                <a:latin typeface="Times New Roman" pitchFamily="18" charset="0"/>
                <a:cs typeface="Times New Roman" pitchFamily="18" charset="0"/>
              </a:rPr>
              <a:t>incisura</a:t>
            </a:r>
            <a:r>
              <a:rPr lang="en-US" sz="2200" b="1"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is a short but deep non-</a:t>
            </a:r>
            <a:r>
              <a:rPr lang="en-US" sz="2200" dirty="0" err="1" smtClean="0">
                <a:latin typeface="Times New Roman" pitchFamily="18" charset="0"/>
                <a:cs typeface="Times New Roman" pitchFamily="18" charset="0"/>
              </a:rPr>
              <a:t>articular</a:t>
            </a:r>
            <a:r>
              <a:rPr lang="en-US" sz="2200" dirty="0" smtClean="0">
                <a:latin typeface="Times New Roman" pitchFamily="18" charset="0"/>
                <a:cs typeface="Times New Roman" pitchFamily="18" charset="0"/>
              </a:rPr>
              <a:t> depression, e.g. </a:t>
            </a:r>
            <a:r>
              <a:rPr lang="en-US" sz="2200" dirty="0" err="1" smtClean="0">
                <a:latin typeface="Times New Roman" pitchFamily="18" charset="0"/>
                <a:cs typeface="Times New Roman" pitchFamily="18" charset="0"/>
              </a:rPr>
              <a:t>acetabular</a:t>
            </a:r>
            <a:r>
              <a:rPr lang="en-US" sz="2200" dirty="0" smtClean="0">
                <a:latin typeface="Times New Roman" pitchFamily="18" charset="0"/>
                <a:cs typeface="Times New Roman" pitchFamily="18" charset="0"/>
              </a:rPr>
              <a:t> notch.</a:t>
            </a:r>
          </a:p>
          <a:p>
            <a:pPr>
              <a:spcBef>
                <a:spcPts val="0"/>
              </a:spcBef>
              <a:buNone/>
            </a:pPr>
            <a:r>
              <a:rPr lang="en-US" sz="2200" b="1" dirty="0" smtClean="0">
                <a:latin typeface="Times New Roman" pitchFamily="18" charset="0"/>
                <a:cs typeface="Times New Roman" pitchFamily="18" charset="0"/>
              </a:rPr>
              <a:t>(4) Groove or </a:t>
            </a:r>
            <a:r>
              <a:rPr lang="en-US" sz="2200" b="1" dirty="0" err="1" smtClean="0">
                <a:latin typeface="Times New Roman" pitchFamily="18" charset="0"/>
                <a:cs typeface="Times New Roman" pitchFamily="18" charset="0"/>
              </a:rPr>
              <a:t>sulcus</a:t>
            </a:r>
            <a:r>
              <a:rPr lang="en-US" sz="2200" b="1"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is a non-</a:t>
            </a:r>
            <a:r>
              <a:rPr lang="en-US" sz="2200" dirty="0" err="1" smtClean="0">
                <a:latin typeface="Times New Roman" pitchFamily="18" charset="0"/>
                <a:cs typeface="Times New Roman" pitchFamily="18" charset="0"/>
              </a:rPr>
              <a:t>articular</a:t>
            </a:r>
            <a:r>
              <a:rPr lang="en-US" sz="2200" dirty="0" smtClean="0">
                <a:latin typeface="Times New Roman" pitchFamily="18" charset="0"/>
                <a:cs typeface="Times New Roman" pitchFamily="18" charset="0"/>
              </a:rPr>
              <a:t> groove or furrow, e.g. </a:t>
            </a:r>
            <a:r>
              <a:rPr lang="en-US" sz="2200" dirty="0" err="1" smtClean="0">
                <a:latin typeface="Times New Roman" pitchFamily="18" charset="0"/>
                <a:cs typeface="Times New Roman" pitchFamily="18" charset="0"/>
              </a:rPr>
              <a:t>Bicipital</a:t>
            </a:r>
            <a:r>
              <a:rPr lang="en-US" sz="2200" dirty="0" smtClean="0">
                <a:latin typeface="Times New Roman" pitchFamily="18" charset="0"/>
                <a:cs typeface="Times New Roman" pitchFamily="18" charset="0"/>
              </a:rPr>
              <a:t> groove.</a:t>
            </a:r>
          </a:p>
          <a:p>
            <a:pPr>
              <a:spcBef>
                <a:spcPts val="0"/>
              </a:spcBef>
              <a:buNone/>
            </a:pPr>
            <a:r>
              <a:rPr lang="en-US" sz="2200" b="1" dirty="0" smtClean="0">
                <a:latin typeface="Times New Roman" pitchFamily="18" charset="0"/>
                <a:cs typeface="Times New Roman" pitchFamily="18" charset="0"/>
              </a:rPr>
              <a:t>(5) Foramen:</a:t>
            </a:r>
            <a:r>
              <a:rPr lang="en-US" sz="2200" dirty="0" smtClean="0">
                <a:latin typeface="Times New Roman" pitchFamily="18" charset="0"/>
                <a:cs typeface="Times New Roman" pitchFamily="18" charset="0"/>
              </a:rPr>
              <a:t> It is a perforation or opening in a bone for the passage of blood vessels and nerves, e.g. nutrient foramen.</a:t>
            </a:r>
          </a:p>
          <a:p>
            <a:pPr>
              <a:spcBef>
                <a:spcPts val="0"/>
              </a:spcBef>
              <a:buNone/>
            </a:pPr>
            <a:r>
              <a:rPr lang="en-US" sz="2200" b="1" dirty="0" smtClean="0">
                <a:latin typeface="Times New Roman" pitchFamily="18" charset="0"/>
                <a:cs typeface="Times New Roman" pitchFamily="18" charset="0"/>
              </a:rPr>
              <a:t>(6) Pneumatic foramen:</a:t>
            </a:r>
            <a:r>
              <a:rPr lang="en-US" sz="2200" dirty="0" smtClean="0">
                <a:latin typeface="Times New Roman" pitchFamily="18" charset="0"/>
                <a:cs typeface="Times New Roman" pitchFamily="18" charset="0"/>
              </a:rPr>
              <a:t> is an opening in a bone which gives passage to air e.g., in </a:t>
            </a:r>
            <a:r>
              <a:rPr lang="en-US" sz="2200" dirty="0" err="1" smtClean="0">
                <a:latin typeface="Times New Roman" pitchFamily="18" charset="0"/>
                <a:cs typeface="Times New Roman" pitchFamily="18" charset="0"/>
              </a:rPr>
              <a:t>humerus</a:t>
            </a:r>
            <a:r>
              <a:rPr lang="en-US" sz="2200" dirty="0" smtClean="0">
                <a:latin typeface="Times New Roman" pitchFamily="18" charset="0"/>
                <a:cs typeface="Times New Roman" pitchFamily="18" charset="0"/>
              </a:rPr>
              <a:t> of fowl.</a:t>
            </a:r>
          </a:p>
          <a:p>
            <a:pPr>
              <a:spcBef>
                <a:spcPts val="0"/>
              </a:spcBef>
              <a:buNone/>
            </a:pPr>
            <a:r>
              <a:rPr lang="en-US" sz="2200" b="1" dirty="0" smtClean="0">
                <a:latin typeface="Times New Roman" pitchFamily="18" charset="0"/>
                <a:cs typeface="Times New Roman" pitchFamily="18" charset="0"/>
              </a:rPr>
              <a:t>(7) Canal: </a:t>
            </a:r>
            <a:r>
              <a:rPr lang="en-US" sz="2200" dirty="0" smtClean="0">
                <a:latin typeface="Times New Roman" pitchFamily="18" charset="0"/>
                <a:cs typeface="Times New Roman" pitchFamily="18" charset="0"/>
              </a:rPr>
              <a:t>It is a narrow passage leading from a foramen, e.g. facial canal.</a:t>
            </a:r>
          </a:p>
          <a:p>
            <a:pPr>
              <a:spcBef>
                <a:spcPts val="0"/>
              </a:spcBef>
              <a:buNone/>
            </a:pPr>
            <a:r>
              <a:rPr lang="en-US" sz="2200" b="1" dirty="0" smtClean="0">
                <a:latin typeface="Times New Roman" pitchFamily="18" charset="0"/>
                <a:cs typeface="Times New Roman" pitchFamily="18" charset="0"/>
              </a:rPr>
              <a:t>(8) Sinus:</a:t>
            </a:r>
            <a:r>
              <a:rPr lang="en-US" sz="2200" dirty="0" smtClean="0">
                <a:latin typeface="Times New Roman" pitchFamily="18" charset="0"/>
                <a:cs typeface="Times New Roman" pitchFamily="18" charset="0"/>
              </a:rPr>
              <a:t> is an air cavity within a bone or bones; it is lined with mucous membrane and communicates with exterior, e.g. frontal sinus.</a:t>
            </a:r>
          </a:p>
          <a:p>
            <a:pPr>
              <a:spcBef>
                <a:spcPts val="0"/>
              </a:spcBef>
            </a:pPr>
            <a:endParaRPr lang="en-US" sz="2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rAjayPrakash\Downloads\WhatsApp Image 2020-11-28 at 1.03.58 PM.jpeg"/>
          <p:cNvPicPr>
            <a:picLocks noGrp="1" noChangeAspect="1" noChangeArrowheads="1"/>
          </p:cNvPicPr>
          <p:nvPr>
            <p:ph idx="1"/>
          </p:nvPr>
        </p:nvPicPr>
        <p:blipFill>
          <a:blip r:embed="rId2"/>
          <a:srcRect l="43341" t="50000" r="28192" b="1250"/>
          <a:stretch>
            <a:fillRect/>
          </a:stretch>
        </p:blipFill>
        <p:spPr bwMode="auto">
          <a:xfrm>
            <a:off x="381000" y="228600"/>
            <a:ext cx="2743200" cy="6256421"/>
          </a:xfrm>
          <a:prstGeom prst="rect">
            <a:avLst/>
          </a:prstGeom>
          <a:noFill/>
        </p:spPr>
      </p:pic>
      <p:pic>
        <p:nvPicPr>
          <p:cNvPr id="4099" name="Picture 3" descr="C:\Users\DrAjayPrakash\Downloads\WhatsApp Image 2020-11-28 at 1.03.58 PM (1).jpeg"/>
          <p:cNvPicPr>
            <a:picLocks noChangeAspect="1" noChangeArrowheads="1"/>
          </p:cNvPicPr>
          <p:nvPr/>
        </p:nvPicPr>
        <p:blipFill>
          <a:blip r:embed="rId3"/>
          <a:srcRect l="2647" t="38889" b="10000"/>
          <a:stretch>
            <a:fillRect/>
          </a:stretch>
        </p:blipFill>
        <p:spPr bwMode="auto">
          <a:xfrm>
            <a:off x="3429000" y="1676400"/>
            <a:ext cx="5449039" cy="3810000"/>
          </a:xfrm>
          <a:prstGeom prst="rect">
            <a:avLst/>
          </a:prstGeom>
          <a:noFill/>
        </p:spPr>
      </p:pic>
      <p:sp>
        <p:nvSpPr>
          <p:cNvPr id="6" name="Right Arrow 5"/>
          <p:cNvSpPr/>
          <p:nvPr/>
        </p:nvSpPr>
        <p:spPr>
          <a:xfrm rot="21189850">
            <a:off x="1155913" y="5682295"/>
            <a:ext cx="746482" cy="261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304552">
            <a:off x="5096201" y="3811675"/>
            <a:ext cx="611699" cy="93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AjayPrakash\Downloads\WhatsApp Image 2020-11-28 at 1.59.50 PM.jpeg"/>
          <p:cNvPicPr>
            <a:picLocks noGrp="1" noChangeAspect="1" noChangeArrowheads="1"/>
          </p:cNvPicPr>
          <p:nvPr>
            <p:ph idx="1"/>
          </p:nvPr>
        </p:nvPicPr>
        <p:blipFill>
          <a:blip r:embed="rId2">
            <a:lum bright="10000" contrast="-10000"/>
          </a:blip>
          <a:srcRect/>
          <a:stretch>
            <a:fillRect/>
          </a:stretch>
        </p:blipFill>
        <p:spPr bwMode="auto">
          <a:xfrm>
            <a:off x="228600" y="228600"/>
            <a:ext cx="4343400" cy="3660485"/>
          </a:xfrm>
          <a:prstGeom prst="rect">
            <a:avLst/>
          </a:prstGeom>
          <a:noFill/>
        </p:spPr>
      </p:pic>
      <p:pic>
        <p:nvPicPr>
          <p:cNvPr id="5" name="Picture 3" descr="C:\Users\DrAjayPrakash\Downloads\WhatsApp Image 2020-11-28 at 1.03.58 PM (1).jpeg"/>
          <p:cNvPicPr>
            <a:picLocks noChangeAspect="1" noChangeArrowheads="1"/>
          </p:cNvPicPr>
          <p:nvPr/>
        </p:nvPicPr>
        <p:blipFill>
          <a:blip r:embed="rId3"/>
          <a:srcRect l="2647" t="38889" b="10000"/>
          <a:stretch>
            <a:fillRect/>
          </a:stretch>
        </p:blipFill>
        <p:spPr bwMode="auto">
          <a:xfrm>
            <a:off x="4720072" y="373562"/>
            <a:ext cx="4423928" cy="3093236"/>
          </a:xfrm>
          <a:prstGeom prst="rect">
            <a:avLst/>
          </a:prstGeom>
          <a:noFill/>
        </p:spPr>
      </p:pic>
      <p:pic>
        <p:nvPicPr>
          <p:cNvPr id="1027" name="Picture 3" descr="C:\Users\DrAjayPrakash\Downloads\WhatsApp Image 2020-11-28 at 2.07.34 PM.jpeg"/>
          <p:cNvPicPr>
            <a:picLocks noChangeAspect="1" noChangeArrowheads="1"/>
          </p:cNvPicPr>
          <p:nvPr/>
        </p:nvPicPr>
        <p:blipFill>
          <a:blip r:embed="rId4"/>
          <a:srcRect/>
          <a:stretch>
            <a:fillRect/>
          </a:stretch>
        </p:blipFill>
        <p:spPr bwMode="auto">
          <a:xfrm>
            <a:off x="4800600" y="3581400"/>
            <a:ext cx="1676400" cy="3026504"/>
          </a:xfrm>
          <a:prstGeom prst="rect">
            <a:avLst/>
          </a:prstGeom>
          <a:noFill/>
        </p:spPr>
      </p:pic>
      <p:pic>
        <p:nvPicPr>
          <p:cNvPr id="2" name="Picture 2" descr="C:\Users\Dr. Abhinav\Desktop\main-qimg-e3a99fcd31cbfd69c3cbf2192210df5d-300x1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922315"/>
            <a:ext cx="3886200" cy="2344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6477000"/>
            <a:ext cx="1740669" cy="369332"/>
          </a:xfrm>
          <a:prstGeom prst="rect">
            <a:avLst/>
          </a:prstGeom>
          <a:noFill/>
        </p:spPr>
        <p:txBody>
          <a:bodyPr wrap="none" rtlCol="0">
            <a:spAutoFit/>
          </a:bodyPr>
          <a:lstStyle/>
          <a:p>
            <a:r>
              <a:rPr lang="en-GB" b="1" dirty="0" smtClean="0"/>
              <a:t>Pneumatic bone</a:t>
            </a:r>
            <a:endParaRPr lang="en-GB"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Types of Anatomy</a:t>
            </a:r>
            <a:br>
              <a:rPr lang="en-GB" b="1" dirty="0" smtClean="0">
                <a:solidFill>
                  <a:srgbClr val="C00000"/>
                </a:solidFill>
              </a:rPr>
            </a:br>
            <a:endParaRPr lang="en-GB" b="1" dirty="0">
              <a:solidFill>
                <a:srgbClr val="C00000"/>
              </a:solidFill>
            </a:endParaRPr>
          </a:p>
        </p:txBody>
      </p:sp>
      <p:sp>
        <p:nvSpPr>
          <p:cNvPr id="3" name="Content Placeholder 2"/>
          <p:cNvSpPr>
            <a:spLocks noGrp="1"/>
          </p:cNvSpPr>
          <p:nvPr>
            <p:ph idx="1"/>
          </p:nvPr>
        </p:nvSpPr>
        <p:spPr>
          <a:xfrm>
            <a:off x="457200" y="1066800"/>
            <a:ext cx="8534400" cy="5334000"/>
          </a:xfrm>
        </p:spPr>
        <p:txBody>
          <a:bodyPr>
            <a:normAutofit/>
          </a:bodyPr>
          <a:lstStyle/>
          <a:p>
            <a:pPr>
              <a:buNone/>
            </a:pPr>
            <a:r>
              <a:rPr lang="en-GB" dirty="0" smtClean="0"/>
              <a:t>Anatomy could be classified into:</a:t>
            </a:r>
          </a:p>
          <a:p>
            <a:pPr>
              <a:buNone/>
            </a:pPr>
            <a:r>
              <a:rPr lang="en-GB" b="1" dirty="0" smtClean="0"/>
              <a:t>1. Human Anatomy</a:t>
            </a:r>
            <a:r>
              <a:rPr lang="en-GB" dirty="0" smtClean="0"/>
              <a:t> – Human anatomy involves the study of the physical structure of the human body.</a:t>
            </a:r>
          </a:p>
          <a:p>
            <a:pPr>
              <a:buNone/>
            </a:pPr>
            <a:r>
              <a:rPr lang="en-GB" b="1" dirty="0" smtClean="0"/>
              <a:t>2. Plant Anatomy</a:t>
            </a:r>
            <a:r>
              <a:rPr lang="en-GB" dirty="0" smtClean="0"/>
              <a:t> – Also called the </a:t>
            </a:r>
            <a:r>
              <a:rPr lang="en-GB" dirty="0" err="1" smtClean="0"/>
              <a:t>phytotomy</a:t>
            </a:r>
            <a:r>
              <a:rPr lang="en-GB" dirty="0" smtClean="0"/>
              <a:t>. It is the study of the internal structure of a plant.</a:t>
            </a:r>
          </a:p>
          <a:p>
            <a:pPr>
              <a:buNone/>
            </a:pPr>
            <a:r>
              <a:rPr lang="en-GB" b="1" dirty="0" smtClean="0"/>
              <a:t>3. Animal Anatomy</a:t>
            </a:r>
            <a:r>
              <a:rPr lang="en-GB" dirty="0" smtClean="0"/>
              <a:t> – Also called the zootomy. It deals with the study of the internal structure of an animal including the cells, tissues, organs, bones and other organs of the animal body.</a:t>
            </a:r>
          </a:p>
          <a:p>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Anatomy is classified into:</a:t>
            </a:r>
            <a:br>
              <a:rPr lang="en-GB" b="1" dirty="0" smtClean="0">
                <a:solidFill>
                  <a:srgbClr val="C00000"/>
                </a:solidFill>
              </a:rPr>
            </a:br>
            <a:endParaRPr lang="en-GB" b="1" dirty="0">
              <a:solidFill>
                <a:srgbClr val="C00000"/>
              </a:solidFill>
            </a:endParaRPr>
          </a:p>
        </p:txBody>
      </p:sp>
      <p:sp>
        <p:nvSpPr>
          <p:cNvPr id="3" name="Content Placeholder 2"/>
          <p:cNvSpPr>
            <a:spLocks noGrp="1"/>
          </p:cNvSpPr>
          <p:nvPr>
            <p:ph idx="1"/>
          </p:nvPr>
        </p:nvSpPr>
        <p:spPr/>
        <p:txBody>
          <a:bodyPr/>
          <a:lstStyle/>
          <a:p>
            <a:pPr>
              <a:buNone/>
            </a:pPr>
            <a:r>
              <a:rPr lang="en-GB" dirty="0" smtClean="0"/>
              <a:t>1. Gross Anatomy (Macroscopic anatomy).</a:t>
            </a:r>
          </a:p>
          <a:p>
            <a:pPr>
              <a:buNone/>
            </a:pPr>
            <a:r>
              <a:rPr lang="en-GB" dirty="0" smtClean="0"/>
              <a:t>2. Microscopic Anatomy (Histology)</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86800" cy="6400800"/>
          </a:xfrm>
        </p:spPr>
        <p:txBody>
          <a:bodyPr>
            <a:normAutofit/>
          </a:bodyPr>
          <a:lstStyle/>
          <a:p>
            <a:r>
              <a:rPr lang="en-US" sz="2800" b="1" dirty="0" smtClean="0">
                <a:solidFill>
                  <a:schemeClr val="tx1"/>
                </a:solidFill>
                <a:latin typeface="Times New Roman" pitchFamily="18" charset="0"/>
                <a:cs typeface="Times New Roman" pitchFamily="18" charset="0"/>
              </a:rPr>
              <a:t>Veterinary Anatomy  (Credit Hrs= 4+3)</a:t>
            </a:r>
          </a:p>
          <a:p>
            <a:endParaRPr lang="en-US" sz="2800" b="1" dirty="0" smtClean="0">
              <a:solidFill>
                <a:schemeClr val="tx1"/>
              </a:solidFill>
              <a:latin typeface="Times New Roman" pitchFamily="18" charset="0"/>
              <a:cs typeface="Times New Roman" pitchFamily="18" charset="0"/>
            </a:endParaRPr>
          </a:p>
          <a:p>
            <a:pPr algn="l"/>
            <a:r>
              <a:rPr lang="en-US" sz="2800" dirty="0" smtClean="0">
                <a:solidFill>
                  <a:schemeClr val="tx1"/>
                </a:solidFill>
                <a:latin typeface="Times New Roman" pitchFamily="18" charset="0"/>
                <a:cs typeface="Times New Roman" pitchFamily="18" charset="0"/>
              </a:rPr>
              <a:t>Divided into 08 Units-</a:t>
            </a:r>
          </a:p>
          <a:p>
            <a:pPr marL="514350" indent="-514350" algn="l">
              <a:buAutoNum type="arabicParenR"/>
            </a:pPr>
            <a:r>
              <a:rPr lang="en-US" sz="2800" dirty="0" smtClean="0">
                <a:solidFill>
                  <a:schemeClr val="tx1"/>
                </a:solidFill>
                <a:latin typeface="Times New Roman" pitchFamily="18" charset="0"/>
                <a:cs typeface="Times New Roman" pitchFamily="18" charset="0"/>
              </a:rPr>
              <a:t> Unit 1- Introduction, Definitions ,Descriptive terms and general description of various branches.</a:t>
            </a:r>
          </a:p>
          <a:p>
            <a:pPr marL="514350" indent="-514350" algn="l">
              <a:buAutoNum type="arabicParenR"/>
            </a:pPr>
            <a:r>
              <a:rPr lang="en-US" sz="2800" dirty="0" smtClean="0">
                <a:solidFill>
                  <a:schemeClr val="tx1"/>
                </a:solidFill>
                <a:latin typeface="Times New Roman" pitchFamily="18" charset="0"/>
                <a:cs typeface="Times New Roman" pitchFamily="18" charset="0"/>
              </a:rPr>
              <a:t> Unit 2- Forelimb</a:t>
            </a:r>
          </a:p>
          <a:p>
            <a:pPr marL="514350" indent="-514350" algn="l">
              <a:buAutoNum type="arabicParenR"/>
            </a:pPr>
            <a:r>
              <a:rPr lang="en-US" sz="2800" dirty="0" smtClean="0">
                <a:solidFill>
                  <a:schemeClr val="tx1"/>
                </a:solidFill>
                <a:latin typeface="Times New Roman" pitchFamily="18" charset="0"/>
                <a:cs typeface="Times New Roman" pitchFamily="18" charset="0"/>
              </a:rPr>
              <a:t> Unit 3- Head and neck</a:t>
            </a:r>
          </a:p>
          <a:p>
            <a:pPr marL="514350" indent="-514350" algn="l">
              <a:buAutoNum type="arabicParenR"/>
            </a:pPr>
            <a:r>
              <a:rPr lang="en-US" sz="2800" dirty="0" smtClean="0">
                <a:solidFill>
                  <a:schemeClr val="tx1"/>
                </a:solidFill>
                <a:latin typeface="Times New Roman" pitchFamily="18" charset="0"/>
                <a:cs typeface="Times New Roman" pitchFamily="18" charset="0"/>
              </a:rPr>
              <a:t> Unit 4- Thorax</a:t>
            </a:r>
          </a:p>
          <a:p>
            <a:pPr marL="514350" indent="-514350" algn="l">
              <a:buAutoNum type="arabicParenR"/>
            </a:pPr>
            <a:r>
              <a:rPr lang="en-US" sz="2800" dirty="0" smtClean="0">
                <a:solidFill>
                  <a:schemeClr val="tx1"/>
                </a:solidFill>
                <a:latin typeface="Times New Roman" pitchFamily="18" charset="0"/>
                <a:cs typeface="Times New Roman" pitchFamily="18" charset="0"/>
              </a:rPr>
              <a:t> Unit 5- Abdomen</a:t>
            </a:r>
          </a:p>
          <a:p>
            <a:pPr marL="514350" indent="-514350" algn="l">
              <a:buAutoNum type="arabicParenR"/>
            </a:pPr>
            <a:r>
              <a:rPr lang="en-US" sz="2800" dirty="0" smtClean="0">
                <a:solidFill>
                  <a:schemeClr val="tx1"/>
                </a:solidFill>
                <a:latin typeface="Times New Roman" pitchFamily="18" charset="0"/>
                <a:cs typeface="Times New Roman" pitchFamily="18" charset="0"/>
              </a:rPr>
              <a:t> Unit 6 – Hind limb and pelvis</a:t>
            </a:r>
          </a:p>
          <a:p>
            <a:pPr marL="514350" indent="-514350" algn="l">
              <a:buAutoNum type="arabicParenR"/>
            </a:pPr>
            <a:r>
              <a:rPr lang="en-US" sz="2800" dirty="0" smtClean="0">
                <a:solidFill>
                  <a:schemeClr val="tx1"/>
                </a:solidFill>
                <a:latin typeface="Times New Roman" pitchFamily="18" charset="0"/>
                <a:cs typeface="Times New Roman" pitchFamily="18" charset="0"/>
              </a:rPr>
              <a:t> Unit 7- Histology</a:t>
            </a:r>
          </a:p>
          <a:p>
            <a:pPr marL="514350" indent="-514350" algn="l">
              <a:buAutoNum type="arabicParenR"/>
            </a:pPr>
            <a:r>
              <a:rPr lang="en-US" sz="2800" dirty="0" smtClean="0">
                <a:solidFill>
                  <a:schemeClr val="tx1"/>
                </a:solidFill>
                <a:latin typeface="Times New Roman" pitchFamily="18" charset="0"/>
                <a:cs typeface="Times New Roman" pitchFamily="18" charset="0"/>
              </a:rPr>
              <a:t> Unit 8- Embryology</a:t>
            </a:r>
            <a:endParaRPr lang="en-US" sz="2800" dirty="0">
              <a:solidFill>
                <a:schemeClr val="tx1"/>
              </a:solidFill>
              <a:latin typeface="Times New Roman" pitchFamily="18" charset="0"/>
              <a:cs typeface="Times New Roman" pitchFamily="18" charset="0"/>
            </a:endParaRPr>
          </a:p>
        </p:txBody>
      </p:sp>
      <p:pic>
        <p:nvPicPr>
          <p:cNvPr id="4" name="Picture 2" descr="C:\Users\DrAjayPrakash\Downloads\WhatsApp Image 2020-11-27 at 4.01.38 PM.jpeg"/>
          <p:cNvPicPr>
            <a:picLocks noChangeAspect="1" noChangeArrowheads="1"/>
          </p:cNvPicPr>
          <p:nvPr/>
        </p:nvPicPr>
        <p:blipFill>
          <a:blip r:embed="rId2"/>
          <a:srcRect l="44171" t="3676" r="4677" b="5038"/>
          <a:stretch>
            <a:fillRect/>
          </a:stretch>
        </p:blipFill>
        <p:spPr bwMode="auto">
          <a:xfrm rot="5400000">
            <a:off x="1287277" y="-1141574"/>
            <a:ext cx="6715149" cy="899829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Autofit/>
          </a:bodyPr>
          <a:lstStyle/>
          <a:p>
            <a:r>
              <a:rPr lang="en-GB" sz="9600" b="1" dirty="0" smtClean="0">
                <a:solidFill>
                  <a:srgbClr val="C00000"/>
                </a:solidFill>
              </a:rPr>
              <a:t>Class-I</a:t>
            </a:r>
            <a:endParaRPr lang="en-GB" sz="9600" b="1"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86800" cy="6400800"/>
          </a:xfrm>
        </p:spPr>
        <p:txBody>
          <a:bodyPr>
            <a:normAutofit lnSpcReduction="10000"/>
          </a:bodyPr>
          <a:lstStyle/>
          <a:p>
            <a:r>
              <a:rPr lang="en-US" sz="2800" b="1" dirty="0">
                <a:solidFill>
                  <a:srgbClr val="C00000"/>
                </a:solidFill>
                <a:latin typeface="Times New Roman" pitchFamily="18" charset="0"/>
                <a:cs typeface="Times New Roman" pitchFamily="18" charset="0"/>
              </a:rPr>
              <a:t>Veterinary Anatomy  (Credit Hrs= 4+3)</a:t>
            </a:r>
          </a:p>
          <a:p>
            <a:endParaRPr lang="en-US" sz="2800" b="1" dirty="0">
              <a:solidFill>
                <a:schemeClr val="tx1"/>
              </a:solidFill>
              <a:latin typeface="Times New Roman" pitchFamily="18" charset="0"/>
              <a:cs typeface="Times New Roman" pitchFamily="18" charset="0"/>
            </a:endParaRPr>
          </a:p>
          <a:p>
            <a:pPr algn="l"/>
            <a:r>
              <a:rPr lang="en-US" sz="2800" b="1" dirty="0">
                <a:solidFill>
                  <a:srgbClr val="C00000"/>
                </a:solidFill>
                <a:latin typeface="Times New Roman" pitchFamily="18" charset="0"/>
                <a:cs typeface="Times New Roman" pitchFamily="18" charset="0"/>
              </a:rPr>
              <a:t>Divided into 08 </a:t>
            </a:r>
            <a:r>
              <a:rPr lang="en-US" sz="2800" b="1" dirty="0" smtClean="0">
                <a:solidFill>
                  <a:srgbClr val="C00000"/>
                </a:solidFill>
                <a:latin typeface="Times New Roman" pitchFamily="18" charset="0"/>
                <a:cs typeface="Times New Roman" pitchFamily="18" charset="0"/>
              </a:rPr>
              <a:t>Units- </a:t>
            </a:r>
            <a:r>
              <a:rPr lang="en-US" sz="2800" b="1" dirty="0" smtClean="0">
                <a:solidFill>
                  <a:schemeClr val="tx1"/>
                </a:solidFill>
                <a:latin typeface="Times New Roman" pitchFamily="18" charset="0"/>
                <a:cs typeface="Times New Roman" pitchFamily="18" charset="0"/>
              </a:rPr>
              <a:t>(03 internal + 01 external exam)</a:t>
            </a:r>
            <a:endParaRPr lang="en-US" sz="2800" b="1" dirty="0">
              <a:solidFill>
                <a:schemeClr val="tx1"/>
              </a:solidFill>
              <a:latin typeface="Times New Roman" pitchFamily="18" charset="0"/>
              <a:cs typeface="Times New Roman" pitchFamily="18" charset="0"/>
            </a:endParaRPr>
          </a:p>
          <a:p>
            <a:pPr marL="514350" indent="-514350" algn="l">
              <a:buAutoNum type="arabicParenR"/>
            </a:pPr>
            <a:r>
              <a:rPr lang="en-US" sz="2800" dirty="0">
                <a:solidFill>
                  <a:schemeClr val="tx1"/>
                </a:solidFill>
                <a:latin typeface="Times New Roman" pitchFamily="18" charset="0"/>
                <a:cs typeface="Times New Roman" pitchFamily="18" charset="0"/>
              </a:rPr>
              <a:t> Unit 1- Introduction, </a:t>
            </a:r>
            <a:r>
              <a:rPr lang="en-US" sz="2800" dirty="0" smtClean="0">
                <a:solidFill>
                  <a:schemeClr val="tx1"/>
                </a:solidFill>
                <a:latin typeface="Times New Roman" pitchFamily="18" charset="0"/>
                <a:cs typeface="Times New Roman" pitchFamily="18" charset="0"/>
              </a:rPr>
              <a:t>definitions, general description of various branches, topographic terms, general </a:t>
            </a:r>
            <a:r>
              <a:rPr lang="en-US" sz="2800" dirty="0" err="1" smtClean="0">
                <a:solidFill>
                  <a:schemeClr val="tx1"/>
                </a:solidFill>
                <a:latin typeface="Times New Roman" pitchFamily="18" charset="0"/>
                <a:cs typeface="Times New Roman" pitchFamily="18" charset="0"/>
              </a:rPr>
              <a:t>osteology</a:t>
            </a:r>
            <a:r>
              <a:rPr lang="en-US" sz="2800" dirty="0" smtClean="0">
                <a:solidFill>
                  <a:schemeClr val="tx1"/>
                </a:solidFill>
                <a:latin typeface="Times New Roman" pitchFamily="18" charset="0"/>
                <a:cs typeface="Times New Roman" pitchFamily="18" charset="0"/>
              </a:rPr>
              <a:t> and descriptive terms.</a:t>
            </a:r>
            <a:endParaRPr lang="en-US" sz="2800" dirty="0">
              <a:solidFill>
                <a:schemeClr val="tx1"/>
              </a:solidFill>
              <a:latin typeface="Times New Roman" pitchFamily="18" charset="0"/>
              <a:cs typeface="Times New Roman" pitchFamily="18" charset="0"/>
            </a:endParaRPr>
          </a:p>
          <a:p>
            <a:pPr marL="514350" indent="-514350" algn="l">
              <a:buAutoNum type="arabicParenR"/>
            </a:pPr>
            <a:r>
              <a:rPr lang="en-US" sz="2800" dirty="0">
                <a:solidFill>
                  <a:schemeClr val="tx1"/>
                </a:solidFill>
                <a:latin typeface="Times New Roman" pitchFamily="18" charset="0"/>
                <a:cs typeface="Times New Roman" pitchFamily="18" charset="0"/>
              </a:rPr>
              <a:t> Unit 2- Forelimb</a:t>
            </a:r>
          </a:p>
          <a:p>
            <a:pPr marL="514350" indent="-514350" algn="l">
              <a:buAutoNum type="arabicParenR"/>
            </a:pPr>
            <a:r>
              <a:rPr lang="en-US" sz="2800" dirty="0">
                <a:solidFill>
                  <a:schemeClr val="tx1"/>
                </a:solidFill>
                <a:latin typeface="Times New Roman" pitchFamily="18" charset="0"/>
                <a:cs typeface="Times New Roman" pitchFamily="18" charset="0"/>
              </a:rPr>
              <a:t> Unit 3- Head and neck</a:t>
            </a:r>
          </a:p>
          <a:p>
            <a:pPr marL="514350" indent="-514350" algn="l">
              <a:buAutoNum type="arabicParenR"/>
            </a:pPr>
            <a:r>
              <a:rPr lang="en-US" sz="2800" dirty="0">
                <a:solidFill>
                  <a:schemeClr val="tx1"/>
                </a:solidFill>
                <a:latin typeface="Times New Roman" pitchFamily="18" charset="0"/>
                <a:cs typeface="Times New Roman" pitchFamily="18" charset="0"/>
              </a:rPr>
              <a:t> Unit 4- Thorax</a:t>
            </a:r>
          </a:p>
          <a:p>
            <a:pPr marL="514350" indent="-514350" algn="l">
              <a:buAutoNum type="arabicParenR"/>
            </a:pPr>
            <a:r>
              <a:rPr lang="en-US" sz="2800" dirty="0">
                <a:solidFill>
                  <a:schemeClr val="tx1"/>
                </a:solidFill>
                <a:latin typeface="Times New Roman" pitchFamily="18" charset="0"/>
                <a:cs typeface="Times New Roman" pitchFamily="18" charset="0"/>
              </a:rPr>
              <a:t> Unit 5- Abdomen</a:t>
            </a:r>
          </a:p>
          <a:p>
            <a:pPr marL="514350" indent="-514350" algn="l">
              <a:buAutoNum type="arabicParenR"/>
            </a:pPr>
            <a:r>
              <a:rPr lang="en-US" sz="2800" dirty="0">
                <a:solidFill>
                  <a:schemeClr val="tx1"/>
                </a:solidFill>
                <a:latin typeface="Times New Roman" pitchFamily="18" charset="0"/>
                <a:cs typeface="Times New Roman" pitchFamily="18" charset="0"/>
              </a:rPr>
              <a:t> Unit 6 – Hind limb and pelvis</a:t>
            </a:r>
          </a:p>
          <a:p>
            <a:pPr marL="514350" indent="-514350" algn="l">
              <a:buAutoNum type="arabicParenR"/>
            </a:pPr>
            <a:r>
              <a:rPr lang="en-US" sz="2800" dirty="0">
                <a:solidFill>
                  <a:schemeClr val="tx1"/>
                </a:solidFill>
                <a:latin typeface="Times New Roman" pitchFamily="18" charset="0"/>
                <a:cs typeface="Times New Roman" pitchFamily="18" charset="0"/>
              </a:rPr>
              <a:t> Unit 7- Histology</a:t>
            </a:r>
          </a:p>
          <a:p>
            <a:pPr marL="514350" indent="-514350" algn="l">
              <a:buAutoNum type="arabicParenR"/>
            </a:pPr>
            <a:r>
              <a:rPr lang="en-US" sz="2800" dirty="0">
                <a:solidFill>
                  <a:schemeClr val="tx1"/>
                </a:solidFill>
                <a:latin typeface="Times New Roman" pitchFamily="18" charset="0"/>
                <a:cs typeface="Times New Roman" pitchFamily="18" charset="0"/>
              </a:rPr>
              <a:t> Unit 8- Embryology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GB" b="1" dirty="0" err="1" smtClean="0">
                <a:solidFill>
                  <a:srgbClr val="7030A0"/>
                </a:solidFill>
              </a:rPr>
              <a:t>TextBooks</a:t>
            </a:r>
            <a:endParaRPr lang="en-GB" b="1" dirty="0">
              <a:solidFill>
                <a:srgbClr val="7030A0"/>
              </a:solidFill>
            </a:endParaRPr>
          </a:p>
        </p:txBody>
      </p:sp>
      <p:sp>
        <p:nvSpPr>
          <p:cNvPr id="3" name="Content Placeholder 2"/>
          <p:cNvSpPr>
            <a:spLocks noGrp="1"/>
          </p:cNvSpPr>
          <p:nvPr>
            <p:ph idx="1"/>
          </p:nvPr>
        </p:nvSpPr>
        <p:spPr>
          <a:xfrm>
            <a:off x="457200" y="990600"/>
            <a:ext cx="8229600" cy="5135563"/>
          </a:xfrm>
        </p:spPr>
        <p:txBody>
          <a:bodyPr/>
          <a:lstStyle/>
          <a:p>
            <a:r>
              <a:rPr lang="en-GB" b="1" dirty="0" smtClean="0"/>
              <a:t>Anatomy of Domestic animals- Robert Getty</a:t>
            </a:r>
          </a:p>
          <a:p>
            <a:r>
              <a:rPr lang="en-GB" b="1" dirty="0" smtClean="0"/>
              <a:t>Primary Veterinary Anatomy- R.K. </a:t>
            </a:r>
            <a:r>
              <a:rPr lang="en-GB" b="1" dirty="0" err="1" smtClean="0"/>
              <a:t>Ghosh</a:t>
            </a:r>
            <a:endParaRPr lang="en-GB" b="1" dirty="0" smtClean="0"/>
          </a:p>
          <a:p>
            <a:r>
              <a:rPr lang="en-GB" b="1" dirty="0" err="1" smtClean="0"/>
              <a:t>Histo</a:t>
            </a:r>
            <a:endParaRPr lang="en-GB" b="1" dirty="0" smtClean="0"/>
          </a:p>
          <a:p>
            <a:r>
              <a:rPr lang="en-GB" b="1" dirty="0" smtClean="0"/>
              <a:t>embryo</a:t>
            </a:r>
          </a:p>
          <a:p>
            <a:endParaRPr lang="en-GB" b="1" dirty="0" smtClean="0"/>
          </a:p>
          <a:p>
            <a:endParaRPr lang="en-GB"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839200" cy="6324600"/>
          </a:xfrm>
        </p:spPr>
        <p:txBody>
          <a:bodyPr>
            <a:noAutofit/>
          </a:bodyPr>
          <a:lstStyle/>
          <a:p>
            <a:pPr algn="l"/>
            <a:r>
              <a:rPr lang="en-US" sz="2400" b="1" dirty="0" smtClean="0">
                <a:solidFill>
                  <a:schemeClr val="tx1"/>
                </a:solidFill>
                <a:latin typeface="Times New Roman" pitchFamily="18" charset="0"/>
                <a:cs typeface="Times New Roman" pitchFamily="18" charset="0"/>
              </a:rPr>
              <a:t>Anatomy:</a:t>
            </a:r>
            <a:r>
              <a:rPr lang="en-US" sz="2400" dirty="0" smtClean="0">
                <a:solidFill>
                  <a:schemeClr val="tx1"/>
                </a:solidFill>
                <a:latin typeface="Times New Roman" pitchFamily="18" charset="0"/>
                <a:cs typeface="Times New Roman" pitchFamily="18" charset="0"/>
              </a:rPr>
              <a:t> It is of Greek origin, and is derived from </a:t>
            </a:r>
            <a:r>
              <a:rPr lang="en-US" sz="2400" dirty="0" err="1" smtClean="0">
                <a:solidFill>
                  <a:schemeClr val="tx1"/>
                </a:solidFill>
                <a:latin typeface="Times New Roman" pitchFamily="18" charset="0"/>
                <a:cs typeface="Times New Roman" pitchFamily="18" charset="0"/>
              </a:rPr>
              <a:t>Anatemnein</a:t>
            </a:r>
            <a:r>
              <a:rPr lang="en-US" sz="2400" dirty="0" smtClean="0">
                <a:solidFill>
                  <a:schemeClr val="tx1"/>
                </a:solidFill>
                <a:latin typeface="Times New Roman" pitchFamily="18" charset="0"/>
                <a:cs typeface="Times New Roman" pitchFamily="18" charset="0"/>
              </a:rPr>
              <a:t>  which has  the prefix Ana, that means up or apart, and </a:t>
            </a:r>
            <a:r>
              <a:rPr lang="en-US" sz="2400" dirty="0" err="1" smtClean="0">
                <a:solidFill>
                  <a:schemeClr val="tx1"/>
                </a:solidFill>
                <a:latin typeface="Times New Roman" pitchFamily="18" charset="0"/>
                <a:cs typeface="Times New Roman" pitchFamily="18" charset="0"/>
              </a:rPr>
              <a:t>temnein</a:t>
            </a:r>
            <a:r>
              <a:rPr lang="en-US" sz="2400" dirty="0" smtClean="0">
                <a:solidFill>
                  <a:schemeClr val="tx1"/>
                </a:solidFill>
                <a:latin typeface="Times New Roman" pitchFamily="18" charset="0"/>
                <a:cs typeface="Times New Roman" pitchFamily="18" charset="0"/>
              </a:rPr>
              <a:t> - means cutting. It signifies "cutting apart" or dissociating of parts of the animal body. </a:t>
            </a:r>
          </a:p>
          <a:p>
            <a:pPr algn="l"/>
            <a:r>
              <a:rPr lang="en-US" sz="2400" dirty="0" smtClean="0">
                <a:solidFill>
                  <a:schemeClr val="tx1"/>
                </a:solidFill>
                <a:latin typeface="Times New Roman" pitchFamily="18" charset="0"/>
                <a:cs typeface="Times New Roman" pitchFamily="18" charset="0"/>
              </a:rPr>
              <a:t>Prefix Ana means up or apart</a:t>
            </a:r>
          </a:p>
          <a:p>
            <a:pPr algn="l"/>
            <a:r>
              <a:rPr lang="en-US" sz="2400" dirty="0" smtClean="0">
                <a:solidFill>
                  <a:schemeClr val="tx1"/>
                </a:solidFill>
                <a:latin typeface="Times New Roman" pitchFamily="18" charset="0"/>
                <a:cs typeface="Times New Roman" pitchFamily="18" charset="0"/>
              </a:rPr>
              <a:t>Suffix </a:t>
            </a:r>
            <a:r>
              <a:rPr lang="en-US" sz="2400" dirty="0" err="1" smtClean="0">
                <a:solidFill>
                  <a:schemeClr val="tx1"/>
                </a:solidFill>
                <a:latin typeface="Times New Roman" pitchFamily="18" charset="0"/>
                <a:cs typeface="Times New Roman" pitchFamily="18" charset="0"/>
              </a:rPr>
              <a:t>temnein</a:t>
            </a:r>
            <a:r>
              <a:rPr lang="en-US" sz="2400" dirty="0" smtClean="0">
                <a:solidFill>
                  <a:schemeClr val="tx1"/>
                </a:solidFill>
                <a:latin typeface="Times New Roman" pitchFamily="18" charset="0"/>
                <a:cs typeface="Times New Roman" pitchFamily="18" charset="0"/>
              </a:rPr>
              <a:t> means cutting</a:t>
            </a:r>
          </a:p>
          <a:p>
            <a:pPr algn="l"/>
            <a:endParaRPr lang="en-US" sz="2400" b="1" dirty="0" smtClean="0">
              <a:solidFill>
                <a:schemeClr val="tx1"/>
              </a:solidFill>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Definition</a:t>
            </a:r>
            <a:r>
              <a:rPr lang="en-US" sz="2400" dirty="0" smtClean="0">
                <a:solidFill>
                  <a:schemeClr val="tx1"/>
                </a:solidFill>
                <a:latin typeface="Times New Roman" pitchFamily="18" charset="0"/>
                <a:cs typeface="Times New Roman" pitchFamily="18" charset="0"/>
              </a:rPr>
              <a:t> : It is the branch of biological science which deals with the form and structure of organisms. </a:t>
            </a:r>
          </a:p>
          <a:p>
            <a:pPr algn="l"/>
            <a:r>
              <a:rPr lang="en-US" sz="2400" dirty="0" smtClean="0">
                <a:solidFill>
                  <a:schemeClr val="tx1"/>
                </a:solidFill>
                <a:latin typeface="Times New Roman" pitchFamily="18" charset="0"/>
                <a:cs typeface="Times New Roman" pitchFamily="18" charset="0"/>
              </a:rPr>
              <a:t/>
            </a:r>
            <a:br>
              <a:rPr lang="en-US" sz="2400"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Veterinary Anatomy </a:t>
            </a:r>
            <a:r>
              <a:rPr lang="en-US" sz="2400" dirty="0" smtClean="0">
                <a:solidFill>
                  <a:schemeClr val="tx1"/>
                </a:solidFill>
                <a:latin typeface="Times New Roman" pitchFamily="18" charset="0"/>
                <a:cs typeface="Times New Roman" pitchFamily="18" charset="0"/>
              </a:rPr>
              <a:t>deals with the form and structure of principal domesticated animals (i.e. ox, horse, dog and fowl etc.). As matter of convenience and necessity the ox  has been selected, in India, as the type animal to be studied in detail and to form a basis of comparison of the more essential differential characters in horse, dog and fowl and other domestic animals.</a:t>
            </a:r>
          </a:p>
          <a:p>
            <a:pPr algn="l"/>
            <a:r>
              <a:rPr lang="en-US" sz="2400" dirty="0" smtClean="0">
                <a:solidFill>
                  <a:schemeClr val="tx1"/>
                </a:solidFill>
                <a:latin typeface="Times New Roman" pitchFamily="18" charset="0"/>
                <a:cs typeface="Times New Roman" pitchFamily="18" charset="0"/>
              </a:rPr>
              <a:t/>
            </a:r>
            <a:br>
              <a:rPr lang="en-US" sz="2400"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 </a:t>
            </a:r>
          </a:p>
          <a:p>
            <a:pPr algn="l"/>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3091</Words>
  <Application>Microsoft Office PowerPoint</Application>
  <PresentationFormat>On-screen Show (4:3)</PresentationFormat>
  <Paragraphs>287</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Parents are the best friend of our life</vt:lpstr>
      <vt:lpstr>PowerPoint Presentation</vt:lpstr>
      <vt:lpstr>Gross Anatomy</vt:lpstr>
      <vt:lpstr>PowerPoint Presentation</vt:lpstr>
      <vt:lpstr>Class-I</vt:lpstr>
      <vt:lpstr>PowerPoint Presentation</vt:lpstr>
      <vt:lpstr>TextBooks</vt:lpstr>
      <vt:lpstr>PowerPoint Presentation</vt:lpstr>
      <vt:lpstr>PowerPoint Presentation</vt:lpstr>
      <vt:lpstr>PowerPoint Presentation</vt:lpstr>
      <vt:lpstr>Methods for Studying anatomy:  </vt:lpstr>
      <vt:lpstr>PowerPoint Presentation</vt:lpstr>
      <vt:lpstr>PowerPoint Presentation</vt:lpstr>
      <vt:lpstr>PowerPoint Presentation</vt:lpstr>
      <vt:lpstr>PowerPoint Presentation</vt:lpstr>
      <vt:lpstr>PowerPoint Presentation</vt:lpstr>
      <vt:lpstr>Class-II</vt:lpstr>
      <vt:lpstr>Topographic Terms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Anatomy </vt:lpstr>
      <vt:lpstr>Anatomy is classified into: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DrAjayPrakash</dc:creator>
  <cp:lastModifiedBy>Rishab Sharma</cp:lastModifiedBy>
  <cp:revision>170</cp:revision>
  <dcterms:created xsi:type="dcterms:W3CDTF">2006-08-16T00:00:00Z</dcterms:created>
  <dcterms:modified xsi:type="dcterms:W3CDTF">2022-10-31T04:06:47Z</dcterms:modified>
</cp:coreProperties>
</file>