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56" r:id="rId2"/>
    <p:sldId id="257" r:id="rId3"/>
    <p:sldId id="258" r:id="rId4"/>
    <p:sldId id="259" r:id="rId5"/>
    <p:sldId id="260" r:id="rId6"/>
    <p:sldId id="261" r:id="rId7"/>
    <p:sldId id="262" r:id="rId8"/>
    <p:sldId id="263" r:id="rId9"/>
    <p:sldId id="301" r:id="rId10"/>
    <p:sldId id="264" r:id="rId11"/>
    <p:sldId id="265" r:id="rId12"/>
    <p:sldId id="266" r:id="rId13"/>
    <p:sldId id="293" r:id="rId14"/>
    <p:sldId id="267" r:id="rId15"/>
    <p:sldId id="294" r:id="rId16"/>
    <p:sldId id="268" r:id="rId17"/>
    <p:sldId id="295" r:id="rId18"/>
    <p:sldId id="296" r:id="rId19"/>
    <p:sldId id="269" r:id="rId20"/>
    <p:sldId id="297" r:id="rId21"/>
    <p:sldId id="270" r:id="rId22"/>
    <p:sldId id="271" r:id="rId23"/>
    <p:sldId id="272" r:id="rId24"/>
    <p:sldId id="273" r:id="rId25"/>
    <p:sldId id="274" r:id="rId26"/>
    <p:sldId id="275" r:id="rId27"/>
    <p:sldId id="276" r:id="rId28"/>
    <p:sldId id="302" r:id="rId29"/>
    <p:sldId id="277" r:id="rId30"/>
    <p:sldId id="278" r:id="rId31"/>
    <p:sldId id="279" r:id="rId32"/>
    <p:sldId id="280" r:id="rId33"/>
    <p:sldId id="281" r:id="rId34"/>
    <p:sldId id="282" r:id="rId35"/>
    <p:sldId id="283" r:id="rId36"/>
    <p:sldId id="284" r:id="rId37"/>
    <p:sldId id="300" r:id="rId38"/>
    <p:sldId id="285" r:id="rId39"/>
    <p:sldId id="286" r:id="rId40"/>
    <p:sldId id="287" r:id="rId41"/>
    <p:sldId id="288" r:id="rId42"/>
    <p:sldId id="289" r:id="rId43"/>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8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4B87A907-81EE-4B7C-9ABF-A4F3D3D7C6CA}" type="datetimeFigureOut">
              <a:rPr lang="en-IN" smtClean="0"/>
              <a:pPr/>
              <a:t>13-07-2023</a:t>
            </a:fld>
            <a:endParaRPr lang="en-IN"/>
          </a:p>
        </p:txBody>
      </p:sp>
      <p:sp>
        <p:nvSpPr>
          <p:cNvPr id="4" name="Footer Placeholder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r>
              <a:rPr lang="en-IN" smtClean="0"/>
              <a:t>dr.Mamta</a:t>
            </a:r>
            <a:endParaRPr lang="en-IN"/>
          </a:p>
        </p:txBody>
      </p:sp>
      <p:sp>
        <p:nvSpPr>
          <p:cNvPr id="5" name="Slide Number Placeholder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DBE3ED9-DF7A-4495-861D-A867D7A4B0D1}" type="slidenum">
              <a:rPr lang="en-IN" smtClean="0"/>
              <a:pPr/>
              <a:t>‹#›</a:t>
            </a:fld>
            <a:endParaRPr lang="en-IN"/>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2896E283-B19E-4A8B-A145-D48BDE00B25D}" type="datetimeFigureOut">
              <a:rPr lang="en-IN" smtClean="0"/>
              <a:pPr/>
              <a:t>13-07-2023</a:t>
            </a:fld>
            <a:endParaRPr lang="en-IN"/>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r>
              <a:rPr lang="en-IN" smtClean="0"/>
              <a:t>dr.Mamta</a:t>
            </a:r>
            <a:endParaRPr lang="en-IN"/>
          </a:p>
        </p:txBody>
      </p:sp>
      <p:sp>
        <p:nvSpPr>
          <p:cNvPr id="7" name="Slide Number Placeholder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A3E11422-49D8-4BEE-A440-E767F9885AB3}" type="slidenum">
              <a:rPr lang="en-IN" smtClean="0"/>
              <a:pPr/>
              <a:t>‹#›</a:t>
            </a:fld>
            <a:endParaRPr lang="en-IN"/>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A3E11422-49D8-4BEE-A440-E767F9885AB3}" type="slidenum">
              <a:rPr lang="en-IN" smtClean="0"/>
              <a:pPr/>
              <a:t>3</a:t>
            </a:fld>
            <a:endParaRPr lang="en-IN"/>
          </a:p>
        </p:txBody>
      </p:sp>
      <p:sp>
        <p:nvSpPr>
          <p:cNvPr id="5" name="Footer Placeholder 4"/>
          <p:cNvSpPr>
            <a:spLocks noGrp="1"/>
          </p:cNvSpPr>
          <p:nvPr>
            <p:ph type="ftr" sz="quarter" idx="11"/>
          </p:nvPr>
        </p:nvSpPr>
        <p:spPr/>
        <p:txBody>
          <a:bodyPr/>
          <a:lstStyle/>
          <a:p>
            <a:r>
              <a:rPr lang="en-IN" smtClean="0"/>
              <a:t>dr.Mamta</a:t>
            </a:r>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2076450"/>
          </a:xfrm>
        </p:spPr>
        <p:style>
          <a:lnRef idx="1">
            <a:schemeClr val="accent2"/>
          </a:lnRef>
          <a:fillRef idx="2">
            <a:schemeClr val="accent2"/>
          </a:fillRef>
          <a:effectRef idx="1">
            <a:schemeClr val="accent2"/>
          </a:effectRef>
          <a:fontRef idx="minor">
            <a:schemeClr val="dk1"/>
          </a:fontRef>
        </p:style>
        <p:txBody>
          <a:bodyPr>
            <a:normAutofit fontScale="90000"/>
          </a:bodyPr>
          <a:lstStyle/>
          <a:p>
            <a:pPr lvl="0"/>
            <a:r>
              <a:rPr lang="en-US" b="1" dirty="0" smtClean="0"/>
              <a:t>PROTECTION OF WILD LIFE IN NATURE AND CAPTIVITY</a:t>
            </a:r>
            <a:r>
              <a:rPr lang="en-IN" dirty="0" smtClean="0"/>
              <a:t/>
            </a:r>
            <a:br>
              <a:rPr lang="en-IN" dirty="0" smtClean="0"/>
            </a:br>
            <a:endParaRPr lang="en-IN" dirty="0"/>
          </a:p>
        </p:txBody>
      </p:sp>
      <p:sp>
        <p:nvSpPr>
          <p:cNvPr id="3" name="Subtitle 2"/>
          <p:cNvSpPr>
            <a:spLocks noGrp="1"/>
          </p:cNvSpPr>
          <p:nvPr>
            <p:ph type="subTitle" idx="1"/>
          </p:nvPr>
        </p:nvSpPr>
        <p:spPr/>
        <p:txBody>
          <a:bodyPr/>
          <a:lstStyle/>
          <a:p>
            <a:r>
              <a:rPr lang="en-IN" dirty="0" smtClean="0">
                <a:solidFill>
                  <a:srgbClr val="C00000"/>
                </a:solidFill>
              </a:rPr>
              <a:t>Dr. </a:t>
            </a:r>
            <a:r>
              <a:rPr lang="en-IN" dirty="0" err="1" smtClean="0">
                <a:solidFill>
                  <a:srgbClr val="C00000"/>
                </a:solidFill>
              </a:rPr>
              <a:t>Mamta</a:t>
            </a:r>
            <a:endParaRPr lang="en-IN" dirty="0" smtClean="0">
              <a:solidFill>
                <a:srgbClr val="C00000"/>
              </a:solidFill>
            </a:endParaRPr>
          </a:p>
          <a:p>
            <a:r>
              <a:rPr lang="en-IN" smtClean="0">
                <a:solidFill>
                  <a:srgbClr val="C00000"/>
                </a:solidFill>
              </a:rPr>
              <a:t>Assistant </a:t>
            </a:r>
            <a:r>
              <a:rPr lang="en-IN" dirty="0" smtClean="0">
                <a:solidFill>
                  <a:srgbClr val="C00000"/>
                </a:solidFill>
              </a:rPr>
              <a:t>Professor</a:t>
            </a:r>
            <a:endParaRPr lang="en-IN"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style>
          <a:lnRef idx="2">
            <a:schemeClr val="accent6"/>
          </a:lnRef>
          <a:fillRef idx="1">
            <a:schemeClr val="lt1"/>
          </a:fillRef>
          <a:effectRef idx="0">
            <a:schemeClr val="accent6"/>
          </a:effectRef>
          <a:fontRef idx="minor">
            <a:schemeClr val="dk1"/>
          </a:fontRef>
        </p:style>
        <p:txBody>
          <a:bodyPr>
            <a:normAutofit fontScale="70000" lnSpcReduction="20000"/>
          </a:bodyPr>
          <a:lstStyle/>
          <a:p>
            <a:pPr algn="just"/>
            <a:r>
              <a:rPr lang="en-IN" sz="4000" b="1" dirty="0" smtClean="0">
                <a:latin typeface="Times New Roman" pitchFamily="18" charset="0"/>
                <a:cs typeface="Times New Roman" pitchFamily="18" charset="0"/>
              </a:rPr>
              <a:t>STREET ENTERTAINMENT-</a:t>
            </a:r>
            <a:endParaRPr lang="en-IN" sz="4000" dirty="0" smtClean="0">
              <a:latin typeface="Times New Roman" pitchFamily="18" charset="0"/>
              <a:cs typeface="Times New Roman" pitchFamily="18" charset="0"/>
            </a:endParaRPr>
          </a:p>
          <a:p>
            <a:pPr algn="just">
              <a:lnSpc>
                <a:spcPct val="160000"/>
              </a:lnSpc>
            </a:pPr>
            <a:r>
              <a:rPr lang="en-IN" sz="4000" dirty="0" smtClean="0">
                <a:latin typeface="Times New Roman" pitchFamily="18" charset="0"/>
                <a:cs typeface="Times New Roman" pitchFamily="18" charset="0"/>
              </a:rPr>
              <a:t>All of them carry on because we believe that these people are poor and we do not understand the implication of their illegal trade. </a:t>
            </a:r>
          </a:p>
          <a:p>
            <a:pPr algn="just">
              <a:lnSpc>
                <a:spcPct val="160000"/>
              </a:lnSpc>
            </a:pPr>
            <a:r>
              <a:rPr lang="en-IN" sz="4000" dirty="0" smtClean="0">
                <a:latin typeface="Times New Roman" pitchFamily="18" charset="0"/>
                <a:cs typeface="Times New Roman" pitchFamily="18" charset="0"/>
              </a:rPr>
              <a:t>The main welfare concerned with these wild bird and animals are methods of catching from wild nature.</a:t>
            </a:r>
          </a:p>
          <a:p>
            <a:pPr algn="just">
              <a:lnSpc>
                <a:spcPct val="160000"/>
              </a:lnSpc>
            </a:pPr>
            <a:r>
              <a:rPr lang="en-IN" sz="4000" dirty="0" smtClean="0">
                <a:latin typeface="Times New Roman" pitchFamily="18" charset="0"/>
                <a:cs typeface="Times New Roman" pitchFamily="18" charset="0"/>
              </a:rPr>
              <a:t>All the animals and birds used by the streets entertainers are caught from the wild, regardless of whatever the </a:t>
            </a:r>
            <a:r>
              <a:rPr lang="en-IN" sz="4000" dirty="0" err="1" smtClean="0">
                <a:latin typeface="Times New Roman" pitchFamily="18" charset="0"/>
                <a:cs typeface="Times New Roman" pitchFamily="18" charset="0"/>
              </a:rPr>
              <a:t>madaris</a:t>
            </a:r>
            <a:r>
              <a:rPr lang="en-IN" sz="4000" dirty="0" smtClean="0">
                <a:latin typeface="Times New Roman" pitchFamily="18" charset="0"/>
                <a:cs typeface="Times New Roman" pitchFamily="18" charset="0"/>
              </a:rPr>
              <a:t> may say. </a:t>
            </a:r>
          </a:p>
          <a:p>
            <a:pPr algn="just">
              <a:lnSpc>
                <a:spcPct val="160000"/>
              </a:lnSpc>
            </a:pPr>
            <a:endParaRPr lang="en-IN" sz="4000" dirty="0" smtClean="0">
              <a:latin typeface="Times New Roman" pitchFamily="18" charset="0"/>
              <a:cs typeface="Times New Roman" pitchFamily="18" charset="0"/>
            </a:endParaRP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download.jpg"/>
          <p:cNvPicPr>
            <a:picLocks noChangeAspect="1" noChangeArrowheads="1"/>
          </p:cNvPicPr>
          <p:nvPr/>
        </p:nvPicPr>
        <p:blipFill>
          <a:blip r:embed="rId2" cstate="print"/>
          <a:srcRect/>
          <a:stretch>
            <a:fillRect/>
          </a:stretch>
        </p:blipFill>
        <p:spPr bwMode="auto">
          <a:xfrm>
            <a:off x="4191000" y="1676400"/>
            <a:ext cx="3648075" cy="2686050"/>
          </a:xfrm>
          <a:prstGeom prst="rect">
            <a:avLst/>
          </a:prstGeom>
          <a:noFill/>
        </p:spPr>
      </p:pic>
      <p:pic>
        <p:nvPicPr>
          <p:cNvPr id="1027" name="Picture 3" descr="C:\Users\user\Desktop\download (1).jpg"/>
          <p:cNvPicPr>
            <a:picLocks noChangeAspect="1" noChangeArrowheads="1"/>
          </p:cNvPicPr>
          <p:nvPr/>
        </p:nvPicPr>
        <p:blipFill>
          <a:blip r:embed="rId3" cstate="print"/>
          <a:srcRect/>
          <a:stretch>
            <a:fillRect/>
          </a:stretch>
        </p:blipFill>
        <p:spPr bwMode="auto">
          <a:xfrm>
            <a:off x="381000" y="1295400"/>
            <a:ext cx="3200400" cy="314325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en-IN" b="1" dirty="0" smtClean="0"/>
              <a:t/>
            </a:r>
            <a:br>
              <a:rPr lang="en-IN" b="1" dirty="0" smtClean="0"/>
            </a:br>
            <a:r>
              <a:rPr lang="en-IN" sz="2700" b="1" dirty="0" smtClean="0"/>
              <a:t>MAN – WILD ANIMAL CONFLICT-</a:t>
            </a:r>
            <a:r>
              <a:rPr lang="en-IN" dirty="0" smtClean="0"/>
              <a:t/>
            </a:r>
            <a:br>
              <a:rPr lang="en-IN" dirty="0" smtClean="0"/>
            </a:br>
            <a:endParaRPr lang="en-IN" dirty="0"/>
          </a:p>
        </p:txBody>
      </p:sp>
      <p:sp>
        <p:nvSpPr>
          <p:cNvPr id="3" name="Content Placeholder 2"/>
          <p:cNvSpPr>
            <a:spLocks noGrp="1"/>
          </p:cNvSpPr>
          <p:nvPr>
            <p:ph idx="1"/>
          </p:nvPr>
        </p:nvSpPr>
        <p:spPr>
          <a:xfrm>
            <a:off x="228600" y="838200"/>
            <a:ext cx="8763000" cy="5867400"/>
          </a:xfrm>
        </p:spPr>
        <p:style>
          <a:lnRef idx="2">
            <a:schemeClr val="accent5"/>
          </a:lnRef>
          <a:fillRef idx="1">
            <a:schemeClr val="lt1"/>
          </a:fillRef>
          <a:effectRef idx="0">
            <a:schemeClr val="accent5"/>
          </a:effectRef>
          <a:fontRef idx="minor">
            <a:schemeClr val="dk1"/>
          </a:fontRef>
        </p:style>
        <p:txBody>
          <a:bodyPr>
            <a:normAutofit fontScale="77500" lnSpcReduction="20000"/>
          </a:bodyPr>
          <a:lstStyle/>
          <a:p>
            <a:pPr algn="just">
              <a:lnSpc>
                <a:spcPct val="170000"/>
              </a:lnSpc>
            </a:pPr>
            <a:r>
              <a:rPr lang="en-IN" sz="3400" b="1" dirty="0" smtClean="0">
                <a:latin typeface="Times New Roman" pitchFamily="18" charset="0"/>
                <a:cs typeface="Times New Roman" pitchFamily="18" charset="0"/>
              </a:rPr>
              <a:t>Human Animal Conflict</a:t>
            </a:r>
            <a:r>
              <a:rPr lang="en-IN" sz="3400" dirty="0" smtClean="0">
                <a:latin typeface="Times New Roman" pitchFamily="18" charset="0"/>
                <a:cs typeface="Times New Roman" pitchFamily="18" charset="0"/>
              </a:rPr>
              <a:t>: is a direct result of habitat destruction where the animals wander into human habitation in search of prey and thus ends up being killed.</a:t>
            </a:r>
          </a:p>
          <a:p>
            <a:pPr algn="just">
              <a:lnSpc>
                <a:spcPct val="170000"/>
              </a:lnSpc>
            </a:pPr>
            <a:r>
              <a:rPr lang="en-IN" sz="3400" b="1" dirty="0" smtClean="0">
                <a:latin typeface="Times New Roman" pitchFamily="18" charset="0"/>
                <a:cs typeface="Times New Roman" pitchFamily="18" charset="0"/>
              </a:rPr>
              <a:t>Uncontrolled and unregulated grazing </a:t>
            </a:r>
            <a:r>
              <a:rPr lang="en-IN" sz="3400" dirty="0" smtClean="0">
                <a:latin typeface="Times New Roman" pitchFamily="18" charset="0"/>
                <a:cs typeface="Times New Roman" pitchFamily="18" charset="0"/>
              </a:rPr>
              <a:t>by domestic livestock - detrimental to the grazing area,  </a:t>
            </a:r>
            <a:r>
              <a:rPr lang="en-IN" sz="3400" b="1" dirty="0" smtClean="0">
                <a:latin typeface="Times New Roman" pitchFamily="18" charset="0"/>
                <a:cs typeface="Times New Roman" pitchFamily="18" charset="0"/>
              </a:rPr>
              <a:t>spreading of dreadful diseases. </a:t>
            </a:r>
          </a:p>
          <a:p>
            <a:pPr algn="just">
              <a:lnSpc>
                <a:spcPct val="170000"/>
              </a:lnSpc>
            </a:pPr>
            <a:r>
              <a:rPr lang="en-IN" sz="3400" dirty="0" smtClean="0">
                <a:latin typeface="Times New Roman" pitchFamily="18" charset="0"/>
                <a:cs typeface="Times New Roman" pitchFamily="18" charset="0"/>
              </a:rPr>
              <a:t>It is reported that population of </a:t>
            </a:r>
            <a:r>
              <a:rPr lang="en-IN" sz="3400" b="1" dirty="0" smtClean="0">
                <a:latin typeface="Times New Roman" pitchFamily="18" charset="0"/>
                <a:cs typeface="Times New Roman" pitchFamily="18" charset="0"/>
              </a:rPr>
              <a:t>gaur has been dwindling </a:t>
            </a:r>
            <a:r>
              <a:rPr lang="en-IN" sz="3400" dirty="0" smtClean="0">
                <a:latin typeface="Times New Roman" pitchFamily="18" charset="0"/>
                <a:cs typeface="Times New Roman" pitchFamily="18" charset="0"/>
              </a:rPr>
              <a:t>as a result of death due to cattle borne diseases in many places of northeast India.</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400800"/>
          </a:xfrm>
        </p:spPr>
        <p:style>
          <a:lnRef idx="2">
            <a:schemeClr val="accent5"/>
          </a:lnRef>
          <a:fillRef idx="1">
            <a:schemeClr val="lt1"/>
          </a:fillRef>
          <a:effectRef idx="0">
            <a:schemeClr val="accent5"/>
          </a:effectRef>
          <a:fontRef idx="minor">
            <a:schemeClr val="dk1"/>
          </a:fontRef>
        </p:style>
        <p:txBody>
          <a:bodyPr>
            <a:normAutofit fontScale="77500" lnSpcReduction="20000"/>
          </a:bodyPr>
          <a:lstStyle/>
          <a:p>
            <a:pPr lvl="0" algn="just">
              <a:lnSpc>
                <a:spcPct val="170000"/>
              </a:lnSpc>
              <a:buNone/>
            </a:pPr>
            <a:r>
              <a:rPr lang="en-IN" sz="3400" b="1" dirty="0" smtClean="0">
                <a:latin typeface="Times New Roman" pitchFamily="18" charset="0"/>
                <a:cs typeface="Times New Roman" pitchFamily="18" charset="0"/>
              </a:rPr>
              <a:t>Encroachment of forest - </a:t>
            </a:r>
            <a:r>
              <a:rPr lang="en-IN" sz="3400" dirty="0" smtClean="0">
                <a:latin typeface="Times New Roman" pitchFamily="18" charset="0"/>
                <a:cs typeface="Times New Roman" pitchFamily="18" charset="0"/>
              </a:rPr>
              <a:t>Due to rapid increase in human population, shrinkage of landholding around protected areas lead to encroachment of forest by cutting trees, cultivation of crops etc.</a:t>
            </a:r>
          </a:p>
          <a:p>
            <a:pPr lvl="0" algn="just">
              <a:lnSpc>
                <a:spcPct val="170000"/>
              </a:lnSpc>
            </a:pPr>
            <a:r>
              <a:rPr lang="en-IN" sz="3400" dirty="0" smtClean="0">
                <a:latin typeface="Times New Roman" pitchFamily="18" charset="0"/>
                <a:cs typeface="Times New Roman" pitchFamily="18" charset="0"/>
              </a:rPr>
              <a:t>In these circumstances, wild animal may intrude in human habitat which generally ends up in the man animal conflict.</a:t>
            </a:r>
          </a:p>
          <a:p>
            <a:pPr lvl="0" algn="just">
              <a:lnSpc>
                <a:spcPct val="170000"/>
              </a:lnSpc>
            </a:pPr>
            <a:r>
              <a:rPr lang="en-IN" sz="3400" dirty="0" smtClean="0">
                <a:latin typeface="Times New Roman" pitchFamily="18" charset="0"/>
                <a:cs typeface="Times New Roman" pitchFamily="18" charset="0"/>
              </a:rPr>
              <a:t>there is always constant conflict between villagers with staff and wild animals, these conflicts will always leads to physical injury due to attack or death of animal.</a:t>
            </a: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705600"/>
          </a:xfrm>
        </p:spPr>
        <p:style>
          <a:lnRef idx="2">
            <a:schemeClr val="accent5"/>
          </a:lnRef>
          <a:fillRef idx="1">
            <a:schemeClr val="lt1"/>
          </a:fillRef>
          <a:effectRef idx="0">
            <a:schemeClr val="accent5"/>
          </a:effectRef>
          <a:fontRef idx="minor">
            <a:schemeClr val="dk1"/>
          </a:fontRef>
        </p:style>
        <p:txBody>
          <a:bodyPr>
            <a:noAutofit/>
          </a:bodyPr>
          <a:lstStyle/>
          <a:p>
            <a:pPr algn="just">
              <a:lnSpc>
                <a:spcPct val="170000"/>
              </a:lnSpc>
              <a:buNone/>
            </a:pPr>
            <a:r>
              <a:rPr lang="en-IN" sz="1800" b="1" dirty="0" smtClean="0">
                <a:latin typeface="Times New Roman" pitchFamily="18" charset="0"/>
                <a:cs typeface="Times New Roman" pitchFamily="18" charset="0"/>
              </a:rPr>
              <a:t>Pilgrimages/ historical places</a:t>
            </a:r>
            <a:endParaRPr lang="en-IN" sz="1800" dirty="0" smtClean="0">
              <a:latin typeface="Times New Roman" pitchFamily="18" charset="0"/>
              <a:cs typeface="Times New Roman" pitchFamily="18" charset="0"/>
            </a:endParaRPr>
          </a:p>
          <a:p>
            <a:pPr algn="just">
              <a:lnSpc>
                <a:spcPct val="170000"/>
              </a:lnSpc>
            </a:pPr>
            <a:r>
              <a:rPr lang="en-IN" sz="1800" dirty="0" smtClean="0">
                <a:latin typeface="Times New Roman" pitchFamily="18" charset="0"/>
                <a:cs typeface="Times New Roman" pitchFamily="18" charset="0"/>
              </a:rPr>
              <a:t>Places of Pilgrimages/ historical places with in the protected areas will attract huge number of devotees/ pilgrims and tourists. </a:t>
            </a:r>
          </a:p>
          <a:p>
            <a:pPr algn="just">
              <a:lnSpc>
                <a:spcPct val="170000"/>
              </a:lnSpc>
            </a:pPr>
            <a:r>
              <a:rPr lang="en-IN" sz="1800" dirty="0" smtClean="0">
                <a:latin typeface="Times New Roman" pitchFamily="18" charset="0"/>
                <a:cs typeface="Times New Roman" pitchFamily="18" charset="0"/>
              </a:rPr>
              <a:t>the </a:t>
            </a:r>
            <a:r>
              <a:rPr lang="en-IN" sz="1800" dirty="0" err="1" smtClean="0">
                <a:latin typeface="Times New Roman" pitchFamily="18" charset="0"/>
                <a:cs typeface="Times New Roman" pitchFamily="18" charset="0"/>
              </a:rPr>
              <a:t>sariska</a:t>
            </a:r>
            <a:r>
              <a:rPr lang="en-IN" sz="1800" dirty="0" smtClean="0">
                <a:latin typeface="Times New Roman" pitchFamily="18" charset="0"/>
                <a:cs typeface="Times New Roman" pitchFamily="18" charset="0"/>
              </a:rPr>
              <a:t> tiger reserve has four important temples as well as historical places like </a:t>
            </a:r>
            <a:r>
              <a:rPr lang="en-IN" sz="1800" dirty="0" err="1" smtClean="0">
                <a:latin typeface="Times New Roman" pitchFamily="18" charset="0"/>
                <a:cs typeface="Times New Roman" pitchFamily="18" charset="0"/>
              </a:rPr>
              <a:t>kenkwari</a:t>
            </a:r>
            <a:r>
              <a:rPr lang="en-IN" sz="1800" dirty="0" smtClean="0">
                <a:latin typeface="Times New Roman" pitchFamily="18" charset="0"/>
                <a:cs typeface="Times New Roman" pitchFamily="18" charset="0"/>
              </a:rPr>
              <a:t> fort and </a:t>
            </a:r>
            <a:r>
              <a:rPr lang="en-IN" sz="1800" dirty="0" err="1" smtClean="0">
                <a:latin typeface="Times New Roman" pitchFamily="18" charset="0"/>
                <a:cs typeface="Times New Roman" pitchFamily="18" charset="0"/>
              </a:rPr>
              <a:t>pandopul</a:t>
            </a:r>
            <a:r>
              <a:rPr lang="en-IN" sz="1800" dirty="0" smtClean="0">
                <a:latin typeface="Times New Roman" pitchFamily="18" charset="0"/>
                <a:cs typeface="Times New Roman" pitchFamily="18" charset="0"/>
              </a:rPr>
              <a:t>. </a:t>
            </a:r>
          </a:p>
          <a:p>
            <a:pPr algn="just">
              <a:lnSpc>
                <a:spcPct val="170000"/>
              </a:lnSpc>
              <a:buNone/>
            </a:pPr>
            <a:r>
              <a:rPr lang="en-IN" sz="1800" b="1" dirty="0" smtClean="0">
                <a:latin typeface="Times New Roman" pitchFamily="18" charset="0"/>
                <a:cs typeface="Times New Roman" pitchFamily="18" charset="0"/>
              </a:rPr>
              <a:t>Roads/railway track-</a:t>
            </a:r>
            <a:endParaRPr lang="en-IN" sz="1800" dirty="0" smtClean="0">
              <a:latin typeface="Times New Roman" pitchFamily="18" charset="0"/>
              <a:cs typeface="Times New Roman" pitchFamily="18" charset="0"/>
            </a:endParaRPr>
          </a:p>
          <a:p>
            <a:pPr algn="just">
              <a:lnSpc>
                <a:spcPct val="170000"/>
              </a:lnSpc>
            </a:pPr>
            <a:r>
              <a:rPr lang="en-IN" sz="1800" dirty="0" smtClean="0">
                <a:latin typeface="Times New Roman" pitchFamily="18" charset="0"/>
                <a:cs typeface="Times New Roman" pitchFamily="18" charset="0"/>
              </a:rPr>
              <a:t>With advancement of transportation system, many roads, highway, railway tracts have been constructed/laid through protected areas to connect major cities. </a:t>
            </a:r>
          </a:p>
          <a:p>
            <a:pPr algn="just">
              <a:lnSpc>
                <a:spcPct val="170000"/>
              </a:lnSpc>
            </a:pPr>
            <a:r>
              <a:rPr lang="en-IN" sz="1800" dirty="0" smtClean="0">
                <a:latin typeface="Times New Roman" pitchFamily="18" charset="0"/>
                <a:cs typeface="Times New Roman" pitchFamily="18" charset="0"/>
              </a:rPr>
              <a:t>Presence of roads and tract has led to fragmentation of habitat, restricted the movement of animals during different seasons. There are many incidents of death of wild animals by accidents while crossing the tracts/roads. Corridors can be constructed below or over the tract/roads for the movement of animals. Railway department has made restriction in speed of train inside the park particularly in core areas.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style>
          <a:lnRef idx="2">
            <a:schemeClr val="accent5"/>
          </a:lnRef>
          <a:fillRef idx="1">
            <a:schemeClr val="lt1"/>
          </a:fillRef>
          <a:effectRef idx="0">
            <a:schemeClr val="accent5"/>
          </a:effectRef>
          <a:fontRef idx="minor">
            <a:schemeClr val="dk1"/>
          </a:fontRef>
        </p:style>
        <p:txBody>
          <a:bodyPr>
            <a:normAutofit fontScale="85000" lnSpcReduction="10000"/>
          </a:bodyPr>
          <a:lstStyle/>
          <a:p>
            <a:pPr algn="just">
              <a:lnSpc>
                <a:spcPct val="170000"/>
              </a:lnSpc>
              <a:buNone/>
            </a:pPr>
            <a:r>
              <a:rPr lang="en-IN" sz="3400" b="1" dirty="0" smtClean="0">
                <a:latin typeface="Times New Roman" pitchFamily="18" charset="0"/>
                <a:cs typeface="Times New Roman" pitchFamily="18" charset="0"/>
              </a:rPr>
              <a:t>Fire-</a:t>
            </a:r>
            <a:endParaRPr lang="en-IN" sz="3400" dirty="0" smtClean="0">
              <a:latin typeface="Times New Roman" pitchFamily="18" charset="0"/>
              <a:cs typeface="Times New Roman" pitchFamily="18" charset="0"/>
            </a:endParaRPr>
          </a:p>
          <a:p>
            <a:pPr algn="just">
              <a:lnSpc>
                <a:spcPct val="170000"/>
              </a:lnSpc>
            </a:pPr>
            <a:r>
              <a:rPr lang="en-IN" sz="3400" dirty="0" smtClean="0">
                <a:latin typeface="Times New Roman" pitchFamily="18" charset="0"/>
                <a:cs typeface="Times New Roman" pitchFamily="18" charset="0"/>
              </a:rPr>
              <a:t>Fire in the forest, causes disaster by large scale burning of vegetation important trees and death of wild animals. </a:t>
            </a:r>
          </a:p>
          <a:p>
            <a:pPr algn="just">
              <a:lnSpc>
                <a:spcPct val="170000"/>
              </a:lnSpc>
            </a:pPr>
            <a:r>
              <a:rPr lang="en-IN" sz="3400" dirty="0" smtClean="0">
                <a:latin typeface="Times New Roman" pitchFamily="18" charset="0"/>
                <a:cs typeface="Times New Roman" pitchFamily="18" charset="0"/>
              </a:rPr>
              <a:t>Fire can be natural, accidental, intentional and unintentional. </a:t>
            </a:r>
          </a:p>
          <a:p>
            <a:pPr algn="just">
              <a:lnSpc>
                <a:spcPct val="170000"/>
              </a:lnSpc>
              <a:buNone/>
            </a:pPr>
            <a:r>
              <a:rPr lang="en-IN" sz="3400" b="1" dirty="0" smtClean="0">
                <a:latin typeface="Times New Roman" pitchFamily="18" charset="0"/>
                <a:cs typeface="Times New Roman" pitchFamily="18" charset="0"/>
              </a:rPr>
              <a:t>Mining operation-</a:t>
            </a:r>
            <a:endParaRPr lang="en-IN" sz="3400" dirty="0" smtClean="0">
              <a:latin typeface="Times New Roman" pitchFamily="18" charset="0"/>
              <a:cs typeface="Times New Roman" pitchFamily="18" charset="0"/>
            </a:endParaRPr>
          </a:p>
          <a:p>
            <a:pPr algn="just">
              <a:lnSpc>
                <a:spcPct val="170000"/>
              </a:lnSpc>
            </a:pPr>
            <a:r>
              <a:rPr lang="en-IN" sz="3400" dirty="0" smtClean="0">
                <a:latin typeface="Times New Roman" pitchFamily="18" charset="0"/>
                <a:cs typeface="Times New Roman" pitchFamily="18" charset="0"/>
              </a:rPr>
              <a:t>Illegal mining is also cause for reduced living space for wild animals.</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63562"/>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en-IN" sz="2700" b="1" dirty="0" smtClean="0"/>
              <a:t/>
            </a:r>
            <a:br>
              <a:rPr lang="en-IN" sz="2700" b="1" dirty="0" smtClean="0"/>
            </a:br>
            <a:r>
              <a:rPr lang="en-IN" sz="2700" b="1" dirty="0" smtClean="0"/>
              <a:t>WELFARE  ISSUES IN CAPTIVE ANIMALS-</a:t>
            </a:r>
            <a:r>
              <a:rPr lang="en-IN" dirty="0" smtClean="0"/>
              <a:t/>
            </a:r>
            <a:br>
              <a:rPr lang="en-IN" dirty="0" smtClean="0"/>
            </a:br>
            <a:endParaRPr lang="en-IN" dirty="0"/>
          </a:p>
        </p:txBody>
      </p:sp>
      <p:sp>
        <p:nvSpPr>
          <p:cNvPr id="3" name="Content Placeholder 2"/>
          <p:cNvSpPr>
            <a:spLocks noGrp="1"/>
          </p:cNvSpPr>
          <p:nvPr>
            <p:ph idx="1"/>
          </p:nvPr>
        </p:nvSpPr>
        <p:spPr>
          <a:xfrm>
            <a:off x="228600" y="762000"/>
            <a:ext cx="8763000" cy="5867400"/>
          </a:xfrm>
        </p:spPr>
        <p:style>
          <a:lnRef idx="2">
            <a:schemeClr val="accent5"/>
          </a:lnRef>
          <a:fillRef idx="1">
            <a:schemeClr val="lt1"/>
          </a:fillRef>
          <a:effectRef idx="0">
            <a:schemeClr val="accent5"/>
          </a:effectRef>
          <a:fontRef idx="minor">
            <a:schemeClr val="dk1"/>
          </a:fontRef>
        </p:style>
        <p:txBody>
          <a:bodyPr>
            <a:normAutofit fontScale="70000" lnSpcReduction="20000"/>
          </a:bodyPr>
          <a:lstStyle/>
          <a:p>
            <a:pPr algn="just"/>
            <a:r>
              <a:rPr lang="en-IN" sz="4900" dirty="0" smtClean="0">
                <a:latin typeface="Times New Roman" pitchFamily="18" charset="0"/>
                <a:cs typeface="Times New Roman" pitchFamily="18" charset="0"/>
              </a:rPr>
              <a:t>Zoos provide platform for scientific studies and exhibit to the public for purpose of education and recreation on a regular schedule basis. </a:t>
            </a:r>
          </a:p>
          <a:p>
            <a:pPr algn="just"/>
            <a:r>
              <a:rPr lang="en-IN" sz="4900" dirty="0" smtClean="0">
                <a:latin typeface="Times New Roman" pitchFamily="18" charset="0"/>
                <a:cs typeface="Times New Roman" pitchFamily="18" charset="0"/>
              </a:rPr>
              <a:t>Earlier zoos were established for recreation and fancy. Subsequently the concept changed. Modern concept of zoo is mainly for </a:t>
            </a:r>
          </a:p>
          <a:p>
            <a:pPr algn="just"/>
            <a:r>
              <a:rPr lang="en-IN" sz="4900" dirty="0" smtClean="0">
                <a:latin typeface="Times New Roman" pitchFamily="18" charset="0"/>
                <a:cs typeface="Times New Roman" pitchFamily="18" charset="0"/>
              </a:rPr>
              <a:t>Conservation, </a:t>
            </a:r>
          </a:p>
          <a:p>
            <a:pPr algn="just"/>
            <a:r>
              <a:rPr lang="en-IN" sz="4900" dirty="0" smtClean="0">
                <a:latin typeface="Times New Roman" pitchFamily="18" charset="0"/>
                <a:cs typeface="Times New Roman" pitchFamily="18" charset="0"/>
              </a:rPr>
              <a:t>Public education, </a:t>
            </a:r>
          </a:p>
          <a:p>
            <a:pPr algn="just"/>
            <a:r>
              <a:rPr lang="en-IN" sz="4900" dirty="0" smtClean="0">
                <a:latin typeface="Times New Roman" pitchFamily="18" charset="0"/>
                <a:cs typeface="Times New Roman" pitchFamily="18" charset="0"/>
              </a:rPr>
              <a:t>Research and </a:t>
            </a:r>
          </a:p>
          <a:p>
            <a:pPr algn="just"/>
            <a:r>
              <a:rPr lang="en-IN" sz="4900" dirty="0" smtClean="0">
                <a:latin typeface="Times New Roman" pitchFamily="18" charset="0"/>
                <a:cs typeface="Times New Roman" pitchFamily="18" charset="0"/>
              </a:rPr>
              <a:t>Recreation.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477000"/>
          </a:xfrm>
        </p:spPr>
        <p:style>
          <a:lnRef idx="2">
            <a:schemeClr val="accent5"/>
          </a:lnRef>
          <a:fillRef idx="1">
            <a:schemeClr val="lt1"/>
          </a:fillRef>
          <a:effectRef idx="0">
            <a:schemeClr val="accent5"/>
          </a:effectRef>
          <a:fontRef idx="minor">
            <a:schemeClr val="dk1"/>
          </a:fontRef>
        </p:style>
        <p:txBody>
          <a:bodyPr>
            <a:normAutofit fontScale="25000" lnSpcReduction="20000"/>
          </a:bodyPr>
          <a:lstStyle/>
          <a:p>
            <a:pPr algn="just">
              <a:buNone/>
            </a:pPr>
            <a:r>
              <a:rPr lang="en-IN" sz="8000" b="1" dirty="0" smtClean="0">
                <a:latin typeface="Times New Roman" pitchFamily="18" charset="0"/>
                <a:cs typeface="Times New Roman" pitchFamily="18" charset="0"/>
              </a:rPr>
              <a:t>IMPROPER HOUSING-</a:t>
            </a:r>
            <a:endParaRPr lang="en-IN" sz="8000" dirty="0" smtClean="0">
              <a:latin typeface="Times New Roman" pitchFamily="18" charset="0"/>
              <a:cs typeface="Times New Roman" pitchFamily="18" charset="0"/>
            </a:endParaRPr>
          </a:p>
          <a:p>
            <a:pPr algn="just">
              <a:lnSpc>
                <a:spcPct val="170000"/>
              </a:lnSpc>
            </a:pPr>
            <a:r>
              <a:rPr lang="en-IN" sz="6400" dirty="0" smtClean="0">
                <a:latin typeface="Times New Roman" pitchFamily="18" charset="0"/>
                <a:cs typeface="Times New Roman" pitchFamily="18" charset="0"/>
              </a:rPr>
              <a:t>Housing is very important in zoos as wild animals are always under stress due to captive condition. </a:t>
            </a:r>
          </a:p>
          <a:p>
            <a:pPr algn="just">
              <a:lnSpc>
                <a:spcPct val="170000"/>
              </a:lnSpc>
            </a:pPr>
            <a:r>
              <a:rPr lang="en-IN" sz="6400" dirty="0" smtClean="0">
                <a:latin typeface="Times New Roman" pitchFamily="18" charset="0"/>
                <a:cs typeface="Times New Roman" pitchFamily="18" charset="0"/>
              </a:rPr>
              <a:t>All the animal houses and enclosures should be equipped with resting platforms, bedding, boxes, open to sky raised    platform etc as per the need of the individual species. </a:t>
            </a:r>
          </a:p>
          <a:p>
            <a:pPr algn="just">
              <a:lnSpc>
                <a:spcPct val="170000"/>
              </a:lnSpc>
            </a:pPr>
            <a:r>
              <a:rPr lang="en-IN" sz="6400" dirty="0" smtClean="0">
                <a:latin typeface="Times New Roman" pitchFamily="18" charset="0"/>
                <a:cs typeface="Times New Roman" pitchFamily="18" charset="0"/>
              </a:rPr>
              <a:t>The floor space and height of the roof must be adequate and as per the norm depending on species, size and behaviour of the animal. The outdoor area should have soft </a:t>
            </a:r>
            <a:r>
              <a:rPr lang="en-IN" sz="6400" dirty="0" err="1" smtClean="0">
                <a:latin typeface="Times New Roman" pitchFamily="18" charset="0"/>
                <a:cs typeface="Times New Roman" pitchFamily="18" charset="0"/>
              </a:rPr>
              <a:t>earthern</a:t>
            </a:r>
            <a:r>
              <a:rPr lang="en-IN" sz="6400" dirty="0" smtClean="0">
                <a:latin typeface="Times New Roman" pitchFamily="18" charset="0"/>
                <a:cs typeface="Times New Roman" pitchFamily="18" charset="0"/>
              </a:rPr>
              <a:t> floor while the indoor flooring should be made up of cement and concrete. For the animals which are having the burrowing habit </a:t>
            </a:r>
            <a:r>
              <a:rPr lang="en-IN" sz="6400" dirty="0" err="1" smtClean="0">
                <a:latin typeface="Times New Roman" pitchFamily="18" charset="0"/>
                <a:cs typeface="Times New Roman" pitchFamily="18" charset="0"/>
              </a:rPr>
              <a:t>eg</a:t>
            </a:r>
            <a:r>
              <a:rPr lang="en-IN" sz="6400" dirty="0" smtClean="0">
                <a:latin typeface="Times New Roman" pitchFamily="18" charset="0"/>
                <a:cs typeface="Times New Roman" pitchFamily="18" charset="0"/>
              </a:rPr>
              <a:t>. Rabbits, mongoose etc the floor must be cement and concrete. The floor should be smooth surfaced without any projected area. For the animals like rhinoceros or hippopotamus, there should be land as well as water ponds as per the biological needs of these species.</a:t>
            </a:r>
          </a:p>
          <a:p>
            <a:pPr algn="just">
              <a:lnSpc>
                <a:spcPct val="170000"/>
              </a:lnSpc>
            </a:pPr>
            <a:r>
              <a:rPr lang="en-IN" sz="6400" dirty="0" smtClean="0">
                <a:latin typeface="Times New Roman" pitchFamily="18" charset="0"/>
                <a:cs typeface="Times New Roman" pitchFamily="18" charset="0"/>
              </a:rPr>
              <a:t>Roof is not mandatory generally natural shade is used. However, artificial roof like asbestos sheet, polythene sheet, tiles can also be used. Adequate provision of ventilation, air circulation and maximum exposure to sunlight, should be ensured. During construction it should be kept in mind that it should have proper drainage facility and should be easy to clean.</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477000"/>
          </a:xfrm>
        </p:spPr>
        <p:style>
          <a:lnRef idx="2">
            <a:schemeClr val="accent5"/>
          </a:lnRef>
          <a:fillRef idx="1">
            <a:schemeClr val="lt1"/>
          </a:fillRef>
          <a:effectRef idx="0">
            <a:schemeClr val="accent5"/>
          </a:effectRef>
          <a:fontRef idx="minor">
            <a:schemeClr val="dk1"/>
          </a:fontRef>
        </p:style>
        <p:txBody>
          <a:bodyPr>
            <a:normAutofit fontScale="55000" lnSpcReduction="20000"/>
          </a:bodyPr>
          <a:lstStyle/>
          <a:p>
            <a:pPr algn="just">
              <a:lnSpc>
                <a:spcPct val="170000"/>
              </a:lnSpc>
            </a:pPr>
            <a:r>
              <a:rPr lang="en-IN" sz="3600" dirty="0" smtClean="0">
                <a:latin typeface="Times New Roman" pitchFamily="18" charset="0"/>
                <a:cs typeface="Times New Roman" pitchFamily="18" charset="0"/>
              </a:rPr>
              <a:t>Night cubicles are used for feeding of carnivores. Hay racks/trough for roughage feeding and feeding trough for feeding of concentrate is used for herbivores. Bears like to feed from elevated place. There should be provision of water trough in different animal housing. While designing the animal house, safety of animals, care takers and visitors must be considered.</a:t>
            </a:r>
          </a:p>
          <a:p>
            <a:pPr algn="just">
              <a:lnSpc>
                <a:spcPct val="170000"/>
              </a:lnSpc>
            </a:pPr>
            <a:r>
              <a:rPr lang="en-IN" sz="3600" dirty="0" smtClean="0">
                <a:latin typeface="Times New Roman" pitchFamily="18" charset="0"/>
                <a:cs typeface="Times New Roman" pitchFamily="18" charset="0"/>
              </a:rPr>
              <a:t>Separate enclosures should be provided to the animals during advanced pregnancy and also to the lactating mother with its recently born young ones. There should also be separate ward for sick animals, in proximity with veterinary dispensary within premises of the zoo. There must be provision of post mortem room nearby with the facilities of incineration of dead animals. Around the enclosure of the zoo there should be plantation of large flowering plants to provide shade which may add to the aesthetic value of the zoo</a:t>
            </a:r>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style>
          <a:lnRef idx="2">
            <a:schemeClr val="accent6"/>
          </a:lnRef>
          <a:fillRef idx="1">
            <a:schemeClr val="lt1"/>
          </a:fillRef>
          <a:effectRef idx="0">
            <a:schemeClr val="accent6"/>
          </a:effectRef>
          <a:fontRef idx="minor">
            <a:schemeClr val="dk1"/>
          </a:fontRef>
        </p:style>
        <p:txBody>
          <a:bodyPr>
            <a:normAutofit/>
          </a:bodyPr>
          <a:lstStyle/>
          <a:p>
            <a:pPr algn="just"/>
            <a:r>
              <a:rPr lang="en-IN" sz="2200" b="1" dirty="0" smtClean="0">
                <a:latin typeface="Times New Roman" pitchFamily="18" charset="0"/>
                <a:cs typeface="Times New Roman" pitchFamily="18" charset="0"/>
              </a:rPr>
              <a:t>Cage/cubicle design-</a:t>
            </a:r>
            <a:endParaRPr lang="en-IN" sz="2200" dirty="0" smtClean="0">
              <a:latin typeface="Times New Roman" pitchFamily="18" charset="0"/>
              <a:cs typeface="Times New Roman" pitchFamily="18" charset="0"/>
            </a:endParaRPr>
          </a:p>
          <a:p>
            <a:pPr algn="just"/>
            <a:r>
              <a:rPr lang="en-IN" sz="2200" dirty="0" smtClean="0">
                <a:latin typeface="Times New Roman" pitchFamily="18" charset="0"/>
                <a:cs typeface="Times New Roman" pitchFamily="18" charset="0"/>
              </a:rPr>
              <a:t>Behavioural aspects of animals are very important during construction of zoo. Based on the behavioural attributes of animals, the enclosure should be designed in near to their natural habitat. </a:t>
            </a:r>
          </a:p>
          <a:p>
            <a:pPr algn="just"/>
            <a:r>
              <a:rPr lang="en-IN" sz="2200" dirty="0" smtClean="0">
                <a:latin typeface="Times New Roman" pitchFamily="18" charset="0"/>
                <a:cs typeface="Times New Roman" pitchFamily="18" charset="0"/>
              </a:rPr>
              <a:t>For one animals, height of the enclosure is more important than the floor space. </a:t>
            </a:r>
          </a:p>
          <a:p>
            <a:pPr algn="just"/>
            <a:r>
              <a:rPr lang="en-IN" sz="2200" dirty="0" smtClean="0">
                <a:latin typeface="Times New Roman" pitchFamily="18" charset="0"/>
                <a:cs typeface="Times New Roman" pitchFamily="18" charset="0"/>
              </a:rPr>
              <a:t>Psychological space is more valuable than physical space. E.g.. Leopard like to rest on tree       or crocodile like to wallow in water. </a:t>
            </a:r>
          </a:p>
          <a:p>
            <a:pPr algn="just"/>
            <a:r>
              <a:rPr lang="en-IN" sz="2200" dirty="0" smtClean="0">
                <a:latin typeface="Times New Roman" pitchFamily="18" charset="0"/>
                <a:cs typeface="Times New Roman" pitchFamily="18" charset="0"/>
              </a:rPr>
              <a:t>Housing infrastructure should be enriched for proper behavioural expression of such animals.</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style>
          <a:lnRef idx="1">
            <a:schemeClr val="accent6"/>
          </a:lnRef>
          <a:fillRef idx="2">
            <a:schemeClr val="accent6"/>
          </a:fillRef>
          <a:effectRef idx="1">
            <a:schemeClr val="accent6"/>
          </a:effectRef>
          <a:fontRef idx="minor">
            <a:schemeClr val="dk1"/>
          </a:fontRef>
        </p:style>
        <p:txBody>
          <a:bodyPr>
            <a:normAutofit/>
          </a:bodyPr>
          <a:lstStyle/>
          <a:p>
            <a:r>
              <a:rPr lang="en-IN" sz="1400" b="1" dirty="0" smtClean="0">
                <a:latin typeface="Times New Roman" pitchFamily="18" charset="0"/>
                <a:cs typeface="Times New Roman" pitchFamily="18" charset="0"/>
              </a:rPr>
              <a:t>WELFARE ISSUES OF FREE LIVING WILD ANIMALS-</a:t>
            </a:r>
            <a:r>
              <a:rPr lang="en-IN" sz="1400" dirty="0" smtClean="0">
                <a:latin typeface="Times New Roman" pitchFamily="18" charset="0"/>
                <a:cs typeface="Times New Roman" pitchFamily="18" charset="0"/>
              </a:rPr>
              <a:t/>
            </a:r>
            <a:br>
              <a:rPr lang="en-IN" sz="1400" dirty="0" smtClean="0">
                <a:latin typeface="Times New Roman" pitchFamily="18" charset="0"/>
                <a:cs typeface="Times New Roman" pitchFamily="18" charset="0"/>
              </a:rPr>
            </a:br>
            <a:endParaRPr lang="en-IN" sz="1400" dirty="0">
              <a:latin typeface="Times New Roman" pitchFamily="18" charset="0"/>
              <a:cs typeface="Times New Roman" pitchFamily="18" charset="0"/>
            </a:endParaRPr>
          </a:p>
        </p:txBody>
      </p:sp>
      <p:sp>
        <p:nvSpPr>
          <p:cNvPr id="3" name="Content Placeholder 2"/>
          <p:cNvSpPr>
            <a:spLocks noGrp="1"/>
          </p:cNvSpPr>
          <p:nvPr>
            <p:ph idx="1"/>
          </p:nvPr>
        </p:nvSpPr>
        <p:spPr/>
        <p:style>
          <a:lnRef idx="2">
            <a:schemeClr val="accent5"/>
          </a:lnRef>
          <a:fillRef idx="1">
            <a:schemeClr val="lt1"/>
          </a:fillRef>
          <a:effectRef idx="0">
            <a:schemeClr val="accent5"/>
          </a:effectRef>
          <a:fontRef idx="minor">
            <a:schemeClr val="dk1"/>
          </a:fontRef>
        </p:style>
        <p:txBody>
          <a:bodyPr>
            <a:normAutofit/>
          </a:bodyPr>
          <a:lstStyle/>
          <a:p>
            <a:pPr algn="just">
              <a:buNone/>
            </a:pPr>
            <a:r>
              <a:rPr lang="en-IN" sz="1400" dirty="0" smtClean="0">
                <a:latin typeface="Times New Roman" pitchFamily="18" charset="0"/>
                <a:cs typeface="Times New Roman" pitchFamily="18" charset="0"/>
              </a:rPr>
              <a:t>Today more and more wild animals are getting extinct as a result of </a:t>
            </a:r>
          </a:p>
          <a:p>
            <a:pPr algn="just"/>
            <a:r>
              <a:rPr lang="en-IN" sz="1400" dirty="0" smtClean="0">
                <a:latin typeface="Times New Roman" pitchFamily="18" charset="0"/>
                <a:cs typeface="Times New Roman" pitchFamily="18" charset="0"/>
              </a:rPr>
              <a:t>Habitat loss, </a:t>
            </a:r>
          </a:p>
          <a:p>
            <a:pPr algn="just"/>
            <a:r>
              <a:rPr lang="en-IN" sz="1400" dirty="0" smtClean="0">
                <a:latin typeface="Times New Roman" pitchFamily="18" charset="0"/>
                <a:cs typeface="Times New Roman" pitchFamily="18" charset="0"/>
              </a:rPr>
              <a:t>Pollution, </a:t>
            </a:r>
          </a:p>
          <a:p>
            <a:pPr algn="just"/>
            <a:r>
              <a:rPr lang="en-IN" sz="1400" dirty="0" smtClean="0">
                <a:latin typeface="Times New Roman" pitchFamily="18" charset="0"/>
                <a:cs typeface="Times New Roman" pitchFamily="18" charset="0"/>
              </a:rPr>
              <a:t>Human intervention, </a:t>
            </a:r>
          </a:p>
          <a:p>
            <a:pPr algn="just"/>
            <a:r>
              <a:rPr lang="en-IN" sz="1400" dirty="0" smtClean="0">
                <a:latin typeface="Times New Roman" pitchFamily="18" charset="0"/>
                <a:cs typeface="Times New Roman" pitchFamily="18" charset="0"/>
              </a:rPr>
              <a:t>Commercial exploitation and other factors. </a:t>
            </a:r>
          </a:p>
          <a:p>
            <a:pPr algn="just"/>
            <a:r>
              <a:rPr lang="en-IN" sz="1400" dirty="0" smtClean="0">
                <a:latin typeface="Times New Roman" pitchFamily="18" charset="0"/>
                <a:cs typeface="Times New Roman" pitchFamily="18" charset="0"/>
              </a:rPr>
              <a:t>humans have not utilized always the resources including wildlife, in a responsible manner, with the result that ecological process cannot continue to function properly and still sustain a diverse and healthy environment for the wildlife population.</a:t>
            </a:r>
          </a:p>
          <a:p>
            <a:endParaRPr lang="en-IN" sz="14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style>
          <a:lnRef idx="2">
            <a:schemeClr val="accent6"/>
          </a:lnRef>
          <a:fillRef idx="1">
            <a:schemeClr val="lt1"/>
          </a:fillRef>
          <a:effectRef idx="0">
            <a:schemeClr val="accent6"/>
          </a:effectRef>
          <a:fontRef idx="minor">
            <a:schemeClr val="dk1"/>
          </a:fontRef>
        </p:style>
        <p:txBody>
          <a:bodyPr>
            <a:normAutofit fontScale="55000" lnSpcReduction="20000"/>
          </a:bodyPr>
          <a:lstStyle/>
          <a:p>
            <a:pPr algn="just"/>
            <a:r>
              <a:rPr lang="en-IN" sz="3400" b="1" dirty="0" smtClean="0">
                <a:latin typeface="Times New Roman" pitchFamily="18" charset="0"/>
                <a:cs typeface="Times New Roman" pitchFamily="18" charset="0"/>
              </a:rPr>
              <a:t>Nutrition-</a:t>
            </a:r>
            <a:endParaRPr lang="en-IN" sz="3400" dirty="0" smtClean="0">
              <a:latin typeface="Times New Roman" pitchFamily="18" charset="0"/>
              <a:cs typeface="Times New Roman" pitchFamily="18" charset="0"/>
            </a:endParaRPr>
          </a:p>
          <a:p>
            <a:pPr algn="just"/>
            <a:r>
              <a:rPr lang="en-IN" sz="3400" dirty="0" smtClean="0">
                <a:latin typeface="Times New Roman" pitchFamily="18" charset="0"/>
                <a:cs typeface="Times New Roman" pitchFamily="18" charset="0"/>
              </a:rPr>
              <a:t>Feeding of wild animals in captivity does not include only the provision of balanced diets but also require the skill of feeding management.</a:t>
            </a:r>
          </a:p>
          <a:p>
            <a:pPr algn="just"/>
            <a:r>
              <a:rPr lang="en-IN" sz="3400" dirty="0" smtClean="0">
                <a:latin typeface="Times New Roman" pitchFamily="18" charset="0"/>
                <a:cs typeface="Times New Roman" pitchFamily="18" charset="0"/>
              </a:rPr>
              <a:t>Thus, basic knowledge about type of feeds consumed by different species and their nutritive value, feeding behaviour and nutritional requirement for various physiological functions in different species is necessary. Feeding of zoo animals is basically more difficult than that of farm animals.</a:t>
            </a:r>
          </a:p>
          <a:p>
            <a:pPr lvl="0" algn="just"/>
            <a:r>
              <a:rPr lang="en-IN" sz="3400" dirty="0" smtClean="0">
                <a:latin typeface="Times New Roman" pitchFamily="18" charset="0"/>
                <a:cs typeface="Times New Roman" pitchFamily="18" charset="0"/>
              </a:rPr>
              <a:t>in most of the zoos, feeding is practiced by established </a:t>
            </a:r>
            <a:r>
              <a:rPr lang="en-IN" sz="3400" dirty="0" err="1" smtClean="0">
                <a:latin typeface="Times New Roman" pitchFamily="18" charset="0"/>
                <a:cs typeface="Times New Roman" pitchFamily="18" charset="0"/>
              </a:rPr>
              <a:t>thub</a:t>
            </a:r>
            <a:r>
              <a:rPr lang="en-IN" sz="3400" dirty="0" smtClean="0">
                <a:latin typeface="Times New Roman" pitchFamily="18" charset="0"/>
                <a:cs typeface="Times New Roman" pitchFamily="18" charset="0"/>
              </a:rPr>
              <a:t> rules and previous experiences</a:t>
            </a:r>
          </a:p>
          <a:p>
            <a:pPr lvl="0" algn="just"/>
            <a:r>
              <a:rPr lang="en-IN" sz="3400" dirty="0" smtClean="0">
                <a:latin typeface="Times New Roman" pitchFamily="18" charset="0"/>
                <a:cs typeface="Times New Roman" pitchFamily="18" charset="0"/>
              </a:rPr>
              <a:t>By periodicals- exchange of information through newsletters, periodical etc. and updating the feeding system</a:t>
            </a:r>
          </a:p>
          <a:p>
            <a:pPr lvl="0" algn="just"/>
            <a:r>
              <a:rPr lang="en-IN" sz="3400" dirty="0" smtClean="0">
                <a:latin typeface="Times New Roman" pitchFamily="18" charset="0"/>
                <a:cs typeface="Times New Roman" pitchFamily="18" charset="0"/>
              </a:rPr>
              <a:t>Obtaining information from donors zoos/agency- whenever a new animal is introduces (i.e. transfer of animal from one zoo to another zoo for breeding and sometimes orphans animal which are found in disturbed habitat), information about its feeding habit is obtained from the donor zoo/agency</a:t>
            </a:r>
          </a:p>
          <a:p>
            <a:pPr lvl="0" algn="just"/>
            <a:r>
              <a:rPr lang="en-IN" sz="3400" dirty="0" smtClean="0">
                <a:latin typeface="Times New Roman" pitchFamily="18" charset="0"/>
                <a:cs typeface="Times New Roman" pitchFamily="18" charset="0"/>
              </a:rPr>
              <a:t>Domestic animal nutrition as a model- domestic animal nutrition as model for zoo animal feeding of wild animals is complex. Though the knowledge in zoo animals nutrition has considerably improved, but challenge still remain to meet the nutritional requirements for all physiological stages of life to achieve desirable results in term of health, reproduction and survivability</a:t>
            </a:r>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en-IN" sz="2700" b="1" dirty="0" smtClean="0"/>
              <a:t/>
            </a:r>
            <a:br>
              <a:rPr lang="en-IN" sz="2700" b="1" dirty="0" smtClean="0"/>
            </a:br>
            <a:r>
              <a:rPr lang="en-IN" sz="2700" b="1" dirty="0" smtClean="0"/>
              <a:t>Behavioural enrichment through feeding techniques-</a:t>
            </a:r>
            <a:r>
              <a:rPr lang="en-IN" dirty="0" smtClean="0"/>
              <a:t/>
            </a:r>
            <a:br>
              <a:rPr lang="en-IN" dirty="0" smtClean="0"/>
            </a:br>
            <a:endParaRPr lang="en-IN" dirty="0"/>
          </a:p>
        </p:txBody>
      </p:sp>
      <p:sp>
        <p:nvSpPr>
          <p:cNvPr id="3" name="Content Placeholder 2"/>
          <p:cNvSpPr>
            <a:spLocks noGrp="1"/>
          </p:cNvSpPr>
          <p:nvPr>
            <p:ph idx="1"/>
          </p:nvPr>
        </p:nvSpPr>
        <p:spPr>
          <a:xfrm>
            <a:off x="304800" y="1066800"/>
            <a:ext cx="8686800" cy="5562600"/>
          </a:xfrm>
        </p:spPr>
        <p:style>
          <a:lnRef idx="2">
            <a:schemeClr val="accent5"/>
          </a:lnRef>
          <a:fillRef idx="1">
            <a:schemeClr val="lt1"/>
          </a:fillRef>
          <a:effectRef idx="0">
            <a:schemeClr val="accent5"/>
          </a:effectRef>
          <a:fontRef idx="minor">
            <a:schemeClr val="dk1"/>
          </a:fontRef>
        </p:style>
        <p:txBody>
          <a:bodyPr>
            <a:normAutofit fontScale="40000" lnSpcReduction="20000"/>
          </a:bodyPr>
          <a:lstStyle/>
          <a:p>
            <a:pPr algn="just"/>
            <a:r>
              <a:rPr lang="en-IN" sz="4000" dirty="0" smtClean="0">
                <a:latin typeface="Times New Roman" pitchFamily="18" charset="0"/>
                <a:cs typeface="Times New Roman" pitchFamily="18" charset="0"/>
              </a:rPr>
              <a:t>A fundamental factor underlying the behaviour of man and animals has been their desire and need for food. </a:t>
            </a:r>
          </a:p>
          <a:p>
            <a:pPr algn="just"/>
            <a:r>
              <a:rPr lang="en-IN" sz="4000" b="1" dirty="0" smtClean="0">
                <a:latin typeface="Times New Roman" pitchFamily="18" charset="0"/>
                <a:cs typeface="Times New Roman" pitchFamily="18" charset="0"/>
              </a:rPr>
              <a:t>Primates-</a:t>
            </a:r>
            <a:r>
              <a:rPr lang="en-IN" sz="4000" dirty="0" smtClean="0">
                <a:latin typeface="Times New Roman" pitchFamily="18" charset="0"/>
                <a:cs typeface="Times New Roman" pitchFamily="18" charset="0"/>
              </a:rPr>
              <a:t> food can be hidden away from the reach of apes and some tools like sticks, roped can be given to them</a:t>
            </a:r>
          </a:p>
          <a:p>
            <a:pPr algn="just"/>
            <a:r>
              <a:rPr lang="en-IN" sz="4000" b="1" dirty="0" smtClean="0">
                <a:latin typeface="Times New Roman" pitchFamily="18" charset="0"/>
                <a:cs typeface="Times New Roman" pitchFamily="18" charset="0"/>
              </a:rPr>
              <a:t>Bears-</a:t>
            </a:r>
            <a:r>
              <a:rPr lang="en-IN" sz="4000" dirty="0" smtClean="0">
                <a:latin typeface="Times New Roman" pitchFamily="18" charset="0"/>
                <a:cs typeface="Times New Roman" pitchFamily="18" charset="0"/>
              </a:rPr>
              <a:t> honey is more relished by bear. Best way to give honey is to hang a sac containing honey on a tree or on high platform and make a small hole in it through which the honey drips down. Similarly termites infested rotten wood can be given, with this bear really become enthusiastic to obtain the source and get it after some effort</a:t>
            </a:r>
          </a:p>
          <a:p>
            <a:pPr algn="just"/>
            <a:r>
              <a:rPr lang="en-IN" sz="4000" b="1" dirty="0" smtClean="0">
                <a:latin typeface="Times New Roman" pitchFamily="18" charset="0"/>
                <a:cs typeface="Times New Roman" pitchFamily="18" charset="0"/>
              </a:rPr>
              <a:t>Small cat-</a:t>
            </a:r>
            <a:r>
              <a:rPr lang="en-IN" sz="4000" dirty="0" smtClean="0">
                <a:latin typeface="Times New Roman" pitchFamily="18" charset="0"/>
                <a:cs typeface="Times New Roman" pitchFamily="18" charset="0"/>
              </a:rPr>
              <a:t> toys stuffed with raw feathers having scent of prey animals can be hidden somewhere in the enclosure to keep them active. Multiple small feeding of food also help a lot in keeping these cats busy</a:t>
            </a:r>
          </a:p>
          <a:p>
            <a:pPr algn="just"/>
            <a:r>
              <a:rPr lang="en-IN" sz="4000" b="1" dirty="0" smtClean="0">
                <a:latin typeface="Times New Roman" pitchFamily="18" charset="0"/>
                <a:cs typeface="Times New Roman" pitchFamily="18" charset="0"/>
              </a:rPr>
              <a:t>Large cats-</a:t>
            </a:r>
            <a:r>
              <a:rPr lang="en-IN" sz="4000" dirty="0" smtClean="0">
                <a:latin typeface="Times New Roman" pitchFamily="18" charset="0"/>
                <a:cs typeface="Times New Roman" pitchFamily="18" charset="0"/>
              </a:rPr>
              <a:t> feeding whole animal carcass, joint and ligaments and meat etc. can also provide some aspect of predatory sequence</a:t>
            </a:r>
          </a:p>
          <a:p>
            <a:pPr algn="just"/>
            <a:r>
              <a:rPr lang="en-IN" sz="4000" dirty="0" smtClean="0">
                <a:latin typeface="Times New Roman" pitchFamily="18" charset="0"/>
                <a:cs typeface="Times New Roman" pitchFamily="18" charset="0"/>
              </a:rPr>
              <a:t>Multiple small feedings, hiding the food at different places and then encouraging the animal to find it can also prove useful in keeping the animal active. food like poultry and fish can be provide once in a while to reduce monotony of eating meat of dead animals. Behavioural enrichment through feeding technique or other means not only offers a healthy environment for the animal to live but also provides the visitor with a better understanding of the animal behaviour by letting them to see the animal behaving natural</a:t>
            </a:r>
          </a:p>
          <a:p>
            <a:pPr algn="just"/>
            <a:r>
              <a:rPr lang="en-IN" sz="4000" b="1" dirty="0" smtClean="0">
                <a:latin typeface="Times New Roman" pitchFamily="18" charset="0"/>
                <a:cs typeface="Times New Roman" pitchFamily="18" charset="0"/>
              </a:rPr>
              <a:t>Overcrowding-</a:t>
            </a:r>
            <a:endParaRPr lang="en-IN" sz="4000" dirty="0" smtClean="0">
              <a:latin typeface="Times New Roman" pitchFamily="18" charset="0"/>
              <a:cs typeface="Times New Roman" pitchFamily="18" charset="0"/>
            </a:endParaRPr>
          </a:p>
          <a:p>
            <a:pPr algn="just"/>
            <a:r>
              <a:rPr lang="en-IN" sz="4000" dirty="0" smtClean="0">
                <a:latin typeface="Times New Roman" pitchFamily="18" charset="0"/>
                <a:cs typeface="Times New Roman" pitchFamily="18" charset="0"/>
              </a:rPr>
              <a:t>Most of the zoos are overcrowded with excess of animals. These overcrowding could be due to breeding of wild animals in captivity or due to shifting of rescued animals from human habitat.</a:t>
            </a:r>
          </a:p>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en-IN" b="1" dirty="0" smtClean="0"/>
              <a:t/>
            </a:r>
            <a:br>
              <a:rPr lang="en-IN" b="1" dirty="0" smtClean="0"/>
            </a:br>
            <a:r>
              <a:rPr lang="en-IN" b="1" dirty="0" smtClean="0"/>
              <a:t>WILDLIFE PROTECTION ACT</a:t>
            </a:r>
            <a:r>
              <a:rPr lang="en-IN" dirty="0" smtClean="0"/>
              <a:t/>
            </a:r>
            <a:br>
              <a:rPr lang="en-IN" dirty="0" smtClean="0"/>
            </a:br>
            <a:endParaRPr lang="en-IN" dirty="0"/>
          </a:p>
        </p:txBody>
      </p:sp>
      <p:sp>
        <p:nvSpPr>
          <p:cNvPr id="3" name="Content Placeholder 2"/>
          <p:cNvSpPr>
            <a:spLocks noGrp="1"/>
          </p:cNvSpPr>
          <p:nvPr>
            <p:ph idx="1"/>
          </p:nvPr>
        </p:nvSpPr>
        <p:spPr>
          <a:xfrm>
            <a:off x="228600" y="838200"/>
            <a:ext cx="8686800" cy="6019800"/>
          </a:xfrm>
        </p:spPr>
        <p:style>
          <a:lnRef idx="2">
            <a:schemeClr val="accent5"/>
          </a:lnRef>
          <a:fillRef idx="1">
            <a:schemeClr val="lt1"/>
          </a:fillRef>
          <a:effectRef idx="0">
            <a:schemeClr val="accent5"/>
          </a:effectRef>
          <a:fontRef idx="minor">
            <a:schemeClr val="dk1"/>
          </a:fontRef>
        </p:style>
        <p:txBody>
          <a:bodyPr>
            <a:normAutofit fontScale="55000" lnSpcReduction="20000"/>
          </a:bodyPr>
          <a:lstStyle/>
          <a:p>
            <a:pPr algn="just">
              <a:buNone/>
            </a:pPr>
            <a:r>
              <a:rPr lang="en-IN" sz="4500" dirty="0" smtClean="0">
                <a:latin typeface="Times New Roman" pitchFamily="18" charset="0"/>
                <a:cs typeface="Times New Roman" pitchFamily="18" charset="0"/>
              </a:rPr>
              <a:t> </a:t>
            </a:r>
          </a:p>
          <a:p>
            <a:pPr lvl="0" algn="just"/>
            <a:r>
              <a:rPr lang="en-IN" sz="4500" dirty="0" smtClean="0">
                <a:latin typeface="Times New Roman" pitchFamily="18" charset="0"/>
                <a:cs typeface="Times New Roman" pitchFamily="18" charset="0"/>
              </a:rPr>
              <a:t>The wildlife (protection) act 1972 is an act of the parliament of India enacted for protection of plant and animal species. It provides the basic framework to ensure the protection and management of wildlife</a:t>
            </a:r>
          </a:p>
          <a:p>
            <a:pPr lvl="0" algn="just"/>
            <a:r>
              <a:rPr lang="en-IN" sz="4500" dirty="0" smtClean="0">
                <a:latin typeface="Times New Roman" pitchFamily="18" charset="0"/>
                <a:cs typeface="Times New Roman" pitchFamily="18" charset="0"/>
              </a:rPr>
              <a:t>Before 1972, India only had five national parks</a:t>
            </a:r>
          </a:p>
          <a:p>
            <a:pPr lvl="0" algn="just"/>
            <a:r>
              <a:rPr lang="en-IN" sz="4500" dirty="0" smtClean="0">
                <a:latin typeface="Times New Roman" pitchFamily="18" charset="0"/>
                <a:cs typeface="Times New Roman" pitchFamily="18" charset="0"/>
              </a:rPr>
              <a:t>Among other reforms, the act established schedules of protected plants and animal species- hunting or harvesting these species was largely outlawed (penalty, fine , jail)</a:t>
            </a:r>
          </a:p>
          <a:p>
            <a:pPr algn="just"/>
            <a:r>
              <a:rPr lang="en-IN" sz="4500" dirty="0" smtClean="0">
                <a:latin typeface="Times New Roman" pitchFamily="18" charset="0"/>
                <a:cs typeface="Times New Roman" pitchFamily="18" charset="0"/>
              </a:rPr>
              <a:t>The wildlife (protection) act 1972 (no. 53 of 1972) consists of </a:t>
            </a:r>
          </a:p>
          <a:p>
            <a:pPr lvl="1" algn="just"/>
            <a:r>
              <a:rPr lang="en-IN" sz="4100" dirty="0" smtClean="0">
                <a:latin typeface="Times New Roman" pitchFamily="18" charset="0"/>
                <a:cs typeface="Times New Roman" pitchFamily="18" charset="0"/>
              </a:rPr>
              <a:t>7 chapters, </a:t>
            </a:r>
          </a:p>
          <a:p>
            <a:pPr lvl="1" algn="just"/>
            <a:r>
              <a:rPr lang="en-IN" sz="4100" dirty="0" smtClean="0">
                <a:latin typeface="Times New Roman" pitchFamily="18" charset="0"/>
                <a:cs typeface="Times New Roman" pitchFamily="18" charset="0"/>
              </a:rPr>
              <a:t>6 schedules and 66 sections. </a:t>
            </a:r>
          </a:p>
          <a:p>
            <a:pPr algn="just"/>
            <a:r>
              <a:rPr lang="en-IN" sz="4500" dirty="0" smtClean="0">
                <a:latin typeface="Times New Roman" pitchFamily="18" charset="0"/>
                <a:cs typeface="Times New Roman" pitchFamily="18" charset="0"/>
              </a:rPr>
              <a:t>This act has been amended in 1980. This act further amended as the wildlife (protection) amendment act- 2002, from 17</a:t>
            </a:r>
            <a:r>
              <a:rPr lang="en-IN" sz="4500" baseline="30000" dirty="0" smtClean="0">
                <a:latin typeface="Times New Roman" pitchFamily="18" charset="0"/>
                <a:cs typeface="Times New Roman" pitchFamily="18" charset="0"/>
              </a:rPr>
              <a:t>th</a:t>
            </a:r>
            <a:r>
              <a:rPr lang="en-IN" sz="4500" dirty="0" smtClean="0">
                <a:latin typeface="Times New Roman" pitchFamily="18" charset="0"/>
                <a:cs typeface="Times New Roman" pitchFamily="18" charset="0"/>
              </a:rPr>
              <a:t> January, 2003. This act deals with all those matters related to wildlife in captivity, free range for conservation.</a:t>
            </a:r>
          </a:p>
          <a:p>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style>
          <a:lnRef idx="1">
            <a:schemeClr val="accent6"/>
          </a:lnRef>
          <a:fillRef idx="2">
            <a:schemeClr val="accent6"/>
          </a:fillRef>
          <a:effectRef idx="1">
            <a:schemeClr val="accent6"/>
          </a:effectRef>
          <a:fontRef idx="minor">
            <a:schemeClr val="dk1"/>
          </a:fontRef>
        </p:style>
        <p:txBody>
          <a:bodyPr>
            <a:normAutofit/>
          </a:bodyPr>
          <a:lstStyle/>
          <a:p>
            <a:r>
              <a:rPr lang="en-IN" b="1" dirty="0" smtClean="0"/>
              <a:t>CHAPTER I (PRELIMINARY)</a:t>
            </a:r>
            <a:endParaRPr lang="en-IN" dirty="0"/>
          </a:p>
        </p:txBody>
      </p:sp>
      <p:sp>
        <p:nvSpPr>
          <p:cNvPr id="3" name="Content Placeholder 2"/>
          <p:cNvSpPr>
            <a:spLocks noGrp="1"/>
          </p:cNvSpPr>
          <p:nvPr>
            <p:ph idx="1"/>
          </p:nvPr>
        </p:nvSpPr>
        <p:spPr>
          <a:xfrm>
            <a:off x="152400" y="914400"/>
            <a:ext cx="8763000" cy="5715000"/>
          </a:xfrm>
        </p:spPr>
        <p:style>
          <a:lnRef idx="2">
            <a:schemeClr val="accent5"/>
          </a:lnRef>
          <a:fillRef idx="1">
            <a:schemeClr val="lt1"/>
          </a:fillRef>
          <a:effectRef idx="0">
            <a:schemeClr val="accent5"/>
          </a:effectRef>
          <a:fontRef idx="minor">
            <a:schemeClr val="dk1"/>
          </a:fontRef>
        </p:style>
        <p:txBody>
          <a:bodyPr>
            <a:normAutofit/>
          </a:bodyPr>
          <a:lstStyle/>
          <a:p>
            <a:r>
              <a:rPr lang="en-IN" sz="2200" b="1" dirty="0" smtClean="0"/>
              <a:t>1. Short title, extent and commencement</a:t>
            </a:r>
            <a:r>
              <a:rPr lang="en-IN" sz="2200" dirty="0" smtClean="0"/>
              <a:t>.—</a:t>
            </a:r>
          </a:p>
          <a:p>
            <a:r>
              <a:rPr lang="en-IN" sz="2200" b="1" dirty="0" smtClean="0"/>
              <a:t>It discusses about the terminologies and definition</a:t>
            </a:r>
            <a:endParaRPr lang="en-IN" sz="2200" dirty="0" smtClean="0"/>
          </a:p>
          <a:p>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76200" y="152400"/>
          <a:ext cx="8991600" cy="6584690"/>
        </p:xfrm>
        <a:graphic>
          <a:graphicData uri="http://schemas.openxmlformats.org/drawingml/2006/table">
            <a:tbl>
              <a:tblPr/>
              <a:tblGrid>
                <a:gridCol w="1074272"/>
                <a:gridCol w="7917328"/>
              </a:tblGrid>
              <a:tr h="343001">
                <a:tc>
                  <a:txBody>
                    <a:bodyPr/>
                    <a:lstStyle/>
                    <a:p>
                      <a:pPr algn="just">
                        <a:lnSpc>
                          <a:spcPct val="115000"/>
                        </a:lnSpc>
                        <a:spcAft>
                          <a:spcPts val="0"/>
                        </a:spcAft>
                      </a:pPr>
                      <a:r>
                        <a:rPr lang="en-IN" sz="1800" dirty="0">
                          <a:latin typeface="Times New Roman"/>
                          <a:ea typeface="Calibri"/>
                          <a:cs typeface="Times New Roman"/>
                        </a:rPr>
                        <a:t>Wildlife</a:t>
                      </a:r>
                      <a:endParaRPr lang="en-IN" sz="1800" dirty="0">
                        <a:latin typeface="Calibri"/>
                        <a:ea typeface="Calibri"/>
                        <a:cs typeface="Times New Roman"/>
                      </a:endParaRP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Aft>
                          <a:spcPts val="0"/>
                        </a:spcAft>
                      </a:pPr>
                      <a:r>
                        <a:rPr lang="en-IN" sz="1800" dirty="0">
                          <a:latin typeface="Times New Roman"/>
                          <a:ea typeface="Calibri"/>
                          <a:cs typeface="Times New Roman"/>
                        </a:rPr>
                        <a:t>includes any animal, aquatic or land vegetation which forms part of any habitat</a:t>
                      </a:r>
                      <a:endParaRPr lang="en-IN" sz="1800" dirty="0">
                        <a:latin typeface="Calibri"/>
                        <a:ea typeface="Calibri"/>
                        <a:cs typeface="Times New Roman"/>
                      </a:endParaRP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626308">
                <a:tc>
                  <a:txBody>
                    <a:bodyPr/>
                    <a:lstStyle/>
                    <a:p>
                      <a:pPr algn="just">
                        <a:lnSpc>
                          <a:spcPct val="115000"/>
                        </a:lnSpc>
                        <a:spcAft>
                          <a:spcPts val="0"/>
                        </a:spcAft>
                      </a:pPr>
                      <a:r>
                        <a:rPr lang="en-IN" sz="1800" dirty="0">
                          <a:latin typeface="Times New Roman"/>
                          <a:ea typeface="Calibri"/>
                          <a:cs typeface="Times New Roman"/>
                        </a:rPr>
                        <a:t>Wild animal</a:t>
                      </a:r>
                      <a:endParaRPr lang="en-IN" sz="1800" dirty="0">
                        <a:latin typeface="Calibri"/>
                        <a:ea typeface="Calibri"/>
                        <a:cs typeface="Times New Roman"/>
                      </a:endParaRP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pPr>
                      <a:r>
                        <a:rPr lang="en-IN" sz="1800" dirty="0">
                          <a:latin typeface="Times New Roman"/>
                          <a:ea typeface="Calibri"/>
                          <a:cs typeface="Times New Roman"/>
                        </a:rPr>
                        <a:t>means any animal specified in Schedules I to IV and found wild in nature</a:t>
                      </a:r>
                      <a:endParaRPr lang="en-IN" sz="1800" dirty="0">
                        <a:latin typeface="Calibri"/>
                        <a:ea typeface="Calibri"/>
                        <a:cs typeface="Times New Roman"/>
                      </a:endParaRP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686002">
                <a:tc>
                  <a:txBody>
                    <a:bodyPr/>
                    <a:lstStyle/>
                    <a:p>
                      <a:pPr algn="just">
                        <a:lnSpc>
                          <a:spcPct val="115000"/>
                        </a:lnSpc>
                        <a:spcAft>
                          <a:spcPts val="0"/>
                        </a:spcAft>
                      </a:pPr>
                      <a:r>
                        <a:rPr lang="en-IN" sz="1800">
                          <a:latin typeface="Times New Roman"/>
                          <a:ea typeface="Calibri"/>
                          <a:cs typeface="Times New Roman"/>
                        </a:rPr>
                        <a:t>Captive animals</a:t>
                      </a:r>
                      <a:endParaRPr lang="en-IN" sz="1800">
                        <a:latin typeface="Calibri"/>
                        <a:ea typeface="Calibri"/>
                        <a:cs typeface="Times New Roman"/>
                      </a:endParaRP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pPr>
                      <a:r>
                        <a:rPr lang="en-IN" sz="1800" dirty="0">
                          <a:latin typeface="Times New Roman"/>
                          <a:ea typeface="Calibri"/>
                          <a:cs typeface="Times New Roman"/>
                        </a:rPr>
                        <a:t>means any animal, specified in Schedule I, Schedule II, Schedule III or Schedule IV, which is captured or kept or bred in captivity</a:t>
                      </a:r>
                      <a:endParaRPr lang="en-IN" sz="1800" dirty="0">
                        <a:latin typeface="Calibri"/>
                        <a:ea typeface="Calibri"/>
                        <a:cs typeface="Times New Roman"/>
                      </a:endParaRP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686002">
                <a:tc>
                  <a:txBody>
                    <a:bodyPr/>
                    <a:lstStyle/>
                    <a:p>
                      <a:pPr algn="just">
                        <a:lnSpc>
                          <a:spcPct val="115000"/>
                        </a:lnSpc>
                        <a:spcAft>
                          <a:spcPts val="0"/>
                        </a:spcAft>
                      </a:pPr>
                      <a:r>
                        <a:rPr lang="en-IN" sz="1800">
                          <a:latin typeface="Times New Roman"/>
                          <a:ea typeface="Calibri"/>
                          <a:cs typeface="Times New Roman"/>
                        </a:rPr>
                        <a:t>Circus</a:t>
                      </a:r>
                      <a:endParaRPr lang="en-IN" sz="1800">
                        <a:latin typeface="Calibri"/>
                        <a:ea typeface="Calibri"/>
                        <a:cs typeface="Times New Roman"/>
                      </a:endParaRP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Aft>
                          <a:spcPts val="0"/>
                        </a:spcAft>
                      </a:pPr>
                      <a:r>
                        <a:rPr lang="en-IN" sz="1800" dirty="0">
                          <a:latin typeface="Times New Roman"/>
                          <a:ea typeface="Calibri"/>
                          <a:cs typeface="Times New Roman"/>
                        </a:rPr>
                        <a:t>means an establishment, whether stationary or mobile, where animals are kept or used wholly or mainly for the purpose of performing tricks or manoeuvres</a:t>
                      </a:r>
                      <a:endParaRPr lang="en-IN" sz="1800" dirty="0">
                        <a:latin typeface="Calibri"/>
                        <a:ea typeface="Calibri"/>
                        <a:cs typeface="Times New Roman"/>
                      </a:endParaRP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343001">
                <a:tc>
                  <a:txBody>
                    <a:bodyPr/>
                    <a:lstStyle/>
                    <a:p>
                      <a:pPr algn="just">
                        <a:lnSpc>
                          <a:spcPct val="115000"/>
                        </a:lnSpc>
                        <a:spcAft>
                          <a:spcPts val="0"/>
                        </a:spcAft>
                      </a:pPr>
                      <a:r>
                        <a:rPr lang="en-IN" sz="1800">
                          <a:latin typeface="Times New Roman"/>
                          <a:ea typeface="Calibri"/>
                          <a:cs typeface="Times New Roman"/>
                        </a:rPr>
                        <a:t>Habitat</a:t>
                      </a:r>
                      <a:endParaRPr lang="en-IN" sz="1800">
                        <a:latin typeface="Calibri"/>
                        <a:ea typeface="Calibri"/>
                        <a:cs typeface="Times New Roman"/>
                      </a:endParaRP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pPr>
                      <a:r>
                        <a:rPr lang="en-IN" sz="1800" dirty="0">
                          <a:latin typeface="Times New Roman"/>
                          <a:ea typeface="Calibri"/>
                          <a:cs typeface="Times New Roman"/>
                        </a:rPr>
                        <a:t>includes land, water or vegetation which is the natural home of any wild animal</a:t>
                      </a:r>
                      <a:endParaRPr lang="en-IN" sz="1800" dirty="0">
                        <a:latin typeface="Calibri"/>
                        <a:ea typeface="Calibri"/>
                        <a:cs typeface="Times New Roman"/>
                      </a:endParaRP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192082">
                <a:tc>
                  <a:txBody>
                    <a:bodyPr/>
                    <a:lstStyle/>
                    <a:p>
                      <a:pPr algn="just">
                        <a:lnSpc>
                          <a:spcPct val="115000"/>
                        </a:lnSpc>
                        <a:spcAft>
                          <a:spcPts val="0"/>
                        </a:spcAft>
                      </a:pPr>
                      <a:r>
                        <a:rPr lang="en-IN" sz="1800">
                          <a:latin typeface="Times New Roman"/>
                          <a:ea typeface="Calibri"/>
                          <a:cs typeface="Times New Roman"/>
                        </a:rPr>
                        <a:t>Hunting</a:t>
                      </a:r>
                      <a:endParaRPr lang="en-IN" sz="1800">
                        <a:latin typeface="Calibri"/>
                        <a:ea typeface="Calibri"/>
                        <a:cs typeface="Times New Roman"/>
                      </a:endParaRP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Aft>
                          <a:spcPts val="0"/>
                        </a:spcAft>
                      </a:pPr>
                      <a:r>
                        <a:rPr lang="en-IN" sz="1800" dirty="0">
                          <a:solidFill>
                            <a:srgbClr val="000000"/>
                          </a:solidFill>
                          <a:latin typeface="Times New Roman"/>
                          <a:ea typeface="Calibri"/>
                        </a:rPr>
                        <a:t>with its grammatical variations and cognate expressions, includes,— </a:t>
                      </a:r>
                    </a:p>
                    <a:p>
                      <a:pPr algn="just">
                        <a:lnSpc>
                          <a:spcPct val="115000"/>
                        </a:lnSpc>
                        <a:spcAft>
                          <a:spcPts val="0"/>
                        </a:spcAft>
                      </a:pPr>
                      <a:r>
                        <a:rPr lang="en-IN" sz="1800" dirty="0">
                          <a:solidFill>
                            <a:srgbClr val="000000"/>
                          </a:solidFill>
                          <a:latin typeface="Times New Roman"/>
                          <a:ea typeface="Calibri"/>
                        </a:rPr>
                        <a:t>(</a:t>
                      </a:r>
                      <a:r>
                        <a:rPr lang="en-IN" sz="1800" i="1" dirty="0">
                          <a:solidFill>
                            <a:srgbClr val="000000"/>
                          </a:solidFill>
                          <a:latin typeface="Times New Roman"/>
                          <a:ea typeface="Calibri"/>
                        </a:rPr>
                        <a:t>a</a:t>
                      </a:r>
                      <a:r>
                        <a:rPr lang="en-IN" sz="1800" dirty="0">
                          <a:solidFill>
                            <a:srgbClr val="000000"/>
                          </a:solidFill>
                          <a:latin typeface="Times New Roman"/>
                          <a:ea typeface="Calibri"/>
                        </a:rPr>
                        <a:t>) killing or poisoning of any wild animal or captive animal and every attempt to do so; </a:t>
                      </a:r>
                    </a:p>
                    <a:p>
                      <a:pPr algn="just">
                        <a:lnSpc>
                          <a:spcPct val="115000"/>
                        </a:lnSpc>
                        <a:spcAft>
                          <a:spcPts val="0"/>
                        </a:spcAft>
                      </a:pPr>
                      <a:r>
                        <a:rPr lang="en-IN" sz="1800" dirty="0">
                          <a:solidFill>
                            <a:srgbClr val="000000"/>
                          </a:solidFill>
                          <a:latin typeface="Times New Roman"/>
                          <a:ea typeface="Calibri"/>
                        </a:rPr>
                        <a:t>(</a:t>
                      </a:r>
                      <a:r>
                        <a:rPr lang="en-IN" sz="1800" i="1" dirty="0">
                          <a:solidFill>
                            <a:srgbClr val="000000"/>
                          </a:solidFill>
                          <a:latin typeface="Times New Roman"/>
                          <a:ea typeface="Calibri"/>
                        </a:rPr>
                        <a:t>b</a:t>
                      </a:r>
                      <a:r>
                        <a:rPr lang="en-IN" sz="1800" dirty="0">
                          <a:solidFill>
                            <a:srgbClr val="000000"/>
                          </a:solidFill>
                          <a:latin typeface="Times New Roman"/>
                          <a:ea typeface="Calibri"/>
                        </a:rPr>
                        <a:t>) capturing, coursing, snaring, trapping, driving or baiting any wild or captive animal and every attempt to do so; </a:t>
                      </a:r>
                    </a:p>
                    <a:p>
                      <a:pPr algn="just">
                        <a:lnSpc>
                          <a:spcPct val="115000"/>
                        </a:lnSpc>
                        <a:spcAft>
                          <a:spcPts val="0"/>
                        </a:spcAft>
                      </a:pPr>
                      <a:r>
                        <a:rPr lang="en-IN" sz="1800" dirty="0">
                          <a:latin typeface="Times New Roman"/>
                          <a:ea typeface="Calibri"/>
                          <a:cs typeface="Times New Roman"/>
                        </a:rPr>
                        <a:t>(</a:t>
                      </a:r>
                      <a:r>
                        <a:rPr lang="en-IN" sz="1800" i="1" dirty="0">
                          <a:latin typeface="Times New Roman"/>
                          <a:ea typeface="Calibri"/>
                          <a:cs typeface="Times New Roman"/>
                        </a:rPr>
                        <a:t>c</a:t>
                      </a:r>
                      <a:r>
                        <a:rPr lang="en-IN" sz="1800" dirty="0">
                          <a:latin typeface="Times New Roman"/>
                          <a:ea typeface="Calibri"/>
                          <a:cs typeface="Times New Roman"/>
                        </a:rPr>
                        <a:t>) injuring or destroying or taking any part of the body of any such animal or, in the case of wild birds or reptiles, damaging the eggs of such birds or reptiles, or disturbing the eggs or nests of such birds or reptiles</a:t>
                      </a:r>
                      <a:endParaRPr lang="en-IN" sz="1800" dirty="0">
                        <a:latin typeface="Calibri"/>
                        <a:ea typeface="Calibri"/>
                        <a:cs typeface="Times New Roman"/>
                      </a:endParaRP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686002">
                <a:tc>
                  <a:txBody>
                    <a:bodyPr/>
                    <a:lstStyle/>
                    <a:p>
                      <a:pPr algn="just">
                        <a:lnSpc>
                          <a:spcPct val="115000"/>
                        </a:lnSpc>
                        <a:spcAft>
                          <a:spcPts val="0"/>
                        </a:spcAft>
                      </a:pPr>
                      <a:r>
                        <a:rPr lang="en-IN" sz="1800">
                          <a:latin typeface="Times New Roman"/>
                          <a:ea typeface="Calibri"/>
                          <a:cs typeface="Times New Roman"/>
                        </a:rPr>
                        <a:t>“National Park</a:t>
                      </a:r>
                      <a:endParaRPr lang="en-IN" sz="1800">
                        <a:latin typeface="Calibri"/>
                        <a:ea typeface="Calibri"/>
                        <a:cs typeface="Times New Roman"/>
                      </a:endParaRP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pPr>
                      <a:r>
                        <a:rPr lang="en-IN" sz="1800" dirty="0">
                          <a:latin typeface="Times New Roman"/>
                          <a:ea typeface="Calibri"/>
                          <a:cs typeface="Times New Roman"/>
                        </a:rPr>
                        <a:t>means an area declared, whether under section 35 or section 38, or deemed, under sub-section (</a:t>
                      </a:r>
                      <a:r>
                        <a:rPr lang="en-IN" sz="1800" i="1" dirty="0">
                          <a:latin typeface="Times New Roman"/>
                          <a:ea typeface="Calibri"/>
                          <a:cs typeface="Times New Roman"/>
                        </a:rPr>
                        <a:t>3</a:t>
                      </a:r>
                      <a:r>
                        <a:rPr lang="en-IN" sz="1800" dirty="0">
                          <a:latin typeface="Times New Roman"/>
                          <a:ea typeface="Calibri"/>
                          <a:cs typeface="Times New Roman"/>
                        </a:rPr>
                        <a:t>) of section 66, to be declared, as a National Park</a:t>
                      </a:r>
                      <a:endParaRPr lang="en-IN" sz="1800" dirty="0">
                        <a:latin typeface="Calibri"/>
                        <a:ea typeface="Calibri"/>
                        <a:cs typeface="Times New Roman"/>
                      </a:endParaRP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686002">
                <a:tc>
                  <a:txBody>
                    <a:bodyPr/>
                    <a:lstStyle/>
                    <a:p>
                      <a:pPr algn="just">
                        <a:lnSpc>
                          <a:spcPct val="115000"/>
                        </a:lnSpc>
                        <a:spcAft>
                          <a:spcPts val="0"/>
                        </a:spcAft>
                      </a:pPr>
                      <a:r>
                        <a:rPr lang="en-IN" sz="1800">
                          <a:latin typeface="Times New Roman"/>
                          <a:ea typeface="Calibri"/>
                          <a:cs typeface="Times New Roman"/>
                        </a:rPr>
                        <a:t>protected area”</a:t>
                      </a:r>
                      <a:endParaRPr lang="en-IN" sz="1800">
                        <a:latin typeface="Calibri"/>
                        <a:ea typeface="Calibri"/>
                        <a:cs typeface="Times New Roman"/>
                      </a:endParaRP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pPr>
                      <a:r>
                        <a:rPr lang="en-IN" sz="1800" dirty="0">
                          <a:latin typeface="Times New Roman"/>
                          <a:ea typeface="Calibri"/>
                          <a:cs typeface="Times New Roman"/>
                        </a:rPr>
                        <a:t>means a National Park, a sanctuary, a conservation reserve or a community reserve notified under sections 18, 35, 36A and 36C of the Act</a:t>
                      </a:r>
                      <a:endParaRPr lang="en-IN" sz="1800" dirty="0">
                        <a:latin typeface="Calibri"/>
                        <a:ea typeface="Calibri"/>
                        <a:cs typeface="Times New Roman"/>
                      </a:endParaRP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76200" y="0"/>
          <a:ext cx="8991600" cy="6940296"/>
        </p:xfrm>
        <a:graphic>
          <a:graphicData uri="http://schemas.openxmlformats.org/drawingml/2006/table">
            <a:tbl>
              <a:tblPr/>
              <a:tblGrid>
                <a:gridCol w="1074272"/>
                <a:gridCol w="7917328"/>
              </a:tblGrid>
              <a:tr h="1211428">
                <a:tc>
                  <a:txBody>
                    <a:bodyPr/>
                    <a:lstStyle/>
                    <a:p>
                      <a:pPr algn="just">
                        <a:lnSpc>
                          <a:spcPct val="115000"/>
                        </a:lnSpc>
                        <a:spcAft>
                          <a:spcPts val="0"/>
                        </a:spcAft>
                      </a:pPr>
                      <a:r>
                        <a:rPr lang="en-IN" sz="1800" dirty="0">
                          <a:latin typeface="Times New Roman" pitchFamily="18" charset="0"/>
                          <a:ea typeface="Calibri"/>
                          <a:cs typeface="Times New Roman" pitchFamily="18" charset="0"/>
                        </a:rPr>
                        <a:t>Zoo</a:t>
                      </a: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pPr>
                      <a:r>
                        <a:rPr lang="en-IN" sz="1800" dirty="0">
                          <a:latin typeface="Times New Roman" pitchFamily="18" charset="0"/>
                          <a:ea typeface="Calibri"/>
                          <a:cs typeface="Times New Roman" pitchFamily="18" charset="0"/>
                        </a:rPr>
                        <a:t>means a zoo recognised under section 38H</a:t>
                      </a:r>
                    </a:p>
                    <a:p>
                      <a:pPr algn="just">
                        <a:lnSpc>
                          <a:spcPct val="115000"/>
                        </a:lnSpc>
                        <a:spcAft>
                          <a:spcPts val="0"/>
                        </a:spcAft>
                      </a:pPr>
                      <a:r>
                        <a:rPr lang="en-IN" sz="1800" dirty="0">
                          <a:latin typeface="Times New Roman" pitchFamily="18" charset="0"/>
                          <a:ea typeface="Calibri"/>
                          <a:cs typeface="Times New Roman" pitchFamily="18" charset="0"/>
                        </a:rPr>
                        <a:t>zoo” means an establishment, whether stationary or mobile, where captive animals are kept for exhibition to the public 2[and includes a circus and rescue centres but does not include an establishment] of a licensed dealer in captive animals</a:t>
                      </a: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605714">
                <a:tc>
                  <a:txBody>
                    <a:bodyPr/>
                    <a:lstStyle/>
                    <a:p>
                      <a:pPr algn="just">
                        <a:lnSpc>
                          <a:spcPct val="115000"/>
                        </a:lnSpc>
                        <a:spcAft>
                          <a:spcPts val="0"/>
                        </a:spcAft>
                      </a:pPr>
                      <a:r>
                        <a:rPr lang="en-IN" sz="1800">
                          <a:latin typeface="Times New Roman" pitchFamily="18" charset="0"/>
                          <a:ea typeface="Calibri"/>
                          <a:cs typeface="Times New Roman" pitchFamily="18" charset="0"/>
                        </a:rPr>
                        <a:t>sanctuary”</a:t>
                      </a: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pPr>
                      <a:r>
                        <a:rPr lang="en-IN" sz="1800" dirty="0">
                          <a:latin typeface="Times New Roman" pitchFamily="18" charset="0"/>
                          <a:ea typeface="Calibri"/>
                          <a:cs typeface="Times New Roman" pitchFamily="18" charset="0"/>
                        </a:rPr>
                        <a:t>means an area declared as a sanctuary by notification under the provisions of Chapter IV of this Act and shall also include a deemed sanctuary under sub-section (</a:t>
                      </a:r>
                      <a:r>
                        <a:rPr lang="en-IN" sz="1800" i="1" dirty="0">
                          <a:latin typeface="Times New Roman" pitchFamily="18" charset="0"/>
                          <a:ea typeface="Calibri"/>
                          <a:cs typeface="Times New Roman" pitchFamily="18" charset="0"/>
                        </a:rPr>
                        <a:t>4</a:t>
                      </a:r>
                      <a:r>
                        <a:rPr lang="en-IN" sz="1800" dirty="0">
                          <a:latin typeface="Times New Roman" pitchFamily="18" charset="0"/>
                          <a:ea typeface="Calibri"/>
                          <a:cs typeface="Times New Roman" pitchFamily="18" charset="0"/>
                        </a:rPr>
                        <a:t>) of section 66</a:t>
                      </a: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605714">
                <a:tc>
                  <a:txBody>
                    <a:bodyPr/>
                    <a:lstStyle/>
                    <a:p>
                      <a:pPr algn="just">
                        <a:lnSpc>
                          <a:spcPct val="115000"/>
                        </a:lnSpc>
                        <a:spcAft>
                          <a:spcPts val="0"/>
                        </a:spcAft>
                      </a:pPr>
                      <a:r>
                        <a:rPr lang="en-IN" sz="1800">
                          <a:latin typeface="Times New Roman" pitchFamily="18" charset="0"/>
                          <a:ea typeface="Calibri"/>
                          <a:cs typeface="Times New Roman" pitchFamily="18" charset="0"/>
                        </a:rPr>
                        <a:t>taxidermy”,</a:t>
                      </a: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Aft>
                          <a:spcPts val="0"/>
                        </a:spcAft>
                      </a:pPr>
                      <a:r>
                        <a:rPr lang="en-IN" sz="1800" dirty="0">
                          <a:latin typeface="Times New Roman" pitchFamily="18" charset="0"/>
                          <a:ea typeface="Calibri"/>
                          <a:cs typeface="Times New Roman" pitchFamily="18" charset="0"/>
                        </a:rPr>
                        <a:t>with its grammatical variations and cognate expressions, means the curing, preparation or preservation or mounting of trophies</a:t>
                      </a: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302857">
                <a:tc>
                  <a:txBody>
                    <a:bodyPr/>
                    <a:lstStyle/>
                    <a:p>
                      <a:pPr algn="just">
                        <a:lnSpc>
                          <a:spcPct val="115000"/>
                        </a:lnSpc>
                        <a:spcAft>
                          <a:spcPts val="0"/>
                        </a:spcAft>
                      </a:pPr>
                      <a:r>
                        <a:rPr lang="en-IN" sz="1800">
                          <a:latin typeface="Times New Roman" pitchFamily="18" charset="0"/>
                          <a:ea typeface="Calibri"/>
                          <a:cs typeface="Times New Roman" pitchFamily="18" charset="0"/>
                        </a:rPr>
                        <a:t>vermin”</a:t>
                      </a: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pPr>
                      <a:r>
                        <a:rPr lang="en-IN" sz="1800" dirty="0">
                          <a:latin typeface="Times New Roman" pitchFamily="18" charset="0"/>
                          <a:ea typeface="Calibri"/>
                          <a:cs typeface="Times New Roman" pitchFamily="18" charset="0"/>
                        </a:rPr>
                        <a:t>means any wild animal specified in Schedule V</a:t>
                      </a: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817141">
                <a:tc>
                  <a:txBody>
                    <a:bodyPr/>
                    <a:lstStyle/>
                    <a:p>
                      <a:pPr algn="just">
                        <a:lnSpc>
                          <a:spcPct val="115000"/>
                        </a:lnSpc>
                        <a:spcAft>
                          <a:spcPts val="0"/>
                        </a:spcAft>
                      </a:pPr>
                      <a:r>
                        <a:rPr lang="en-IN" sz="1800">
                          <a:latin typeface="Times New Roman" pitchFamily="18" charset="0"/>
                          <a:ea typeface="Calibri"/>
                          <a:cs typeface="Times New Roman" pitchFamily="18" charset="0"/>
                        </a:rPr>
                        <a:t>trophy”</a:t>
                      </a: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Aft>
                          <a:spcPts val="0"/>
                        </a:spcAft>
                      </a:pPr>
                      <a:r>
                        <a:rPr lang="en-IN" sz="1800" dirty="0">
                          <a:solidFill>
                            <a:srgbClr val="000000"/>
                          </a:solidFill>
                          <a:latin typeface="Times New Roman" pitchFamily="18" charset="0"/>
                          <a:ea typeface="Calibri"/>
                          <a:cs typeface="Times New Roman" pitchFamily="18" charset="0"/>
                        </a:rPr>
                        <a:t> “means the whole or any part of any captive animal or wild animal, other than vermin, which has been kept or preserved by any means, whether artificial or natural, and includes— </a:t>
                      </a:r>
                    </a:p>
                    <a:p>
                      <a:pPr algn="just">
                        <a:lnSpc>
                          <a:spcPct val="115000"/>
                        </a:lnSpc>
                        <a:spcAft>
                          <a:spcPts val="0"/>
                        </a:spcAft>
                      </a:pPr>
                      <a:r>
                        <a:rPr lang="en-IN" sz="1800" dirty="0">
                          <a:solidFill>
                            <a:srgbClr val="000000"/>
                          </a:solidFill>
                          <a:latin typeface="Times New Roman" pitchFamily="18" charset="0"/>
                          <a:ea typeface="Calibri"/>
                          <a:cs typeface="Times New Roman" pitchFamily="18" charset="0"/>
                        </a:rPr>
                        <a:t>(</a:t>
                      </a:r>
                      <a:r>
                        <a:rPr lang="en-IN" sz="1800" i="1" dirty="0">
                          <a:solidFill>
                            <a:srgbClr val="000000"/>
                          </a:solidFill>
                          <a:latin typeface="Times New Roman" pitchFamily="18" charset="0"/>
                          <a:ea typeface="Calibri"/>
                          <a:cs typeface="Times New Roman" pitchFamily="18" charset="0"/>
                        </a:rPr>
                        <a:t>a</a:t>
                      </a:r>
                      <a:r>
                        <a:rPr lang="en-IN" sz="1800" dirty="0">
                          <a:solidFill>
                            <a:srgbClr val="000000"/>
                          </a:solidFill>
                          <a:latin typeface="Times New Roman" pitchFamily="18" charset="0"/>
                          <a:ea typeface="Calibri"/>
                          <a:cs typeface="Times New Roman" pitchFamily="18" charset="0"/>
                        </a:rPr>
                        <a:t>) rugs, skins and specimens of such animal mounted in whole or in part through a process of taxidermy, and </a:t>
                      </a:r>
                    </a:p>
                    <a:p>
                      <a:pPr algn="just">
                        <a:lnSpc>
                          <a:spcPct val="115000"/>
                        </a:lnSpc>
                        <a:spcAft>
                          <a:spcPts val="0"/>
                        </a:spcAft>
                      </a:pPr>
                      <a:r>
                        <a:rPr lang="en-IN" sz="1800" dirty="0">
                          <a:solidFill>
                            <a:srgbClr val="000000"/>
                          </a:solidFill>
                          <a:latin typeface="Times New Roman" pitchFamily="18" charset="0"/>
                          <a:ea typeface="Calibri"/>
                          <a:cs typeface="Times New Roman" pitchFamily="18" charset="0"/>
                        </a:rPr>
                        <a:t>(</a:t>
                      </a:r>
                      <a:r>
                        <a:rPr lang="en-IN" sz="1800" i="1" dirty="0">
                          <a:solidFill>
                            <a:srgbClr val="000000"/>
                          </a:solidFill>
                          <a:latin typeface="Times New Roman" pitchFamily="18" charset="0"/>
                          <a:ea typeface="Calibri"/>
                          <a:cs typeface="Times New Roman" pitchFamily="18" charset="0"/>
                        </a:rPr>
                        <a:t>b</a:t>
                      </a:r>
                      <a:r>
                        <a:rPr lang="en-IN" sz="1800" dirty="0">
                          <a:solidFill>
                            <a:srgbClr val="000000"/>
                          </a:solidFill>
                          <a:latin typeface="Times New Roman" pitchFamily="18" charset="0"/>
                          <a:ea typeface="Calibri"/>
                          <a:cs typeface="Times New Roman" pitchFamily="18" charset="0"/>
                        </a:rPr>
                        <a:t>) antler, bone, carapace, shell, horn, rhinoceros horn, hair, feather, nail, tooth, tusk, musk, eggs, nests and honeycomb </a:t>
                      </a: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908571">
                <a:tc>
                  <a:txBody>
                    <a:bodyPr/>
                    <a:lstStyle/>
                    <a:p>
                      <a:pPr algn="just">
                        <a:lnSpc>
                          <a:spcPct val="115000"/>
                        </a:lnSpc>
                        <a:spcAft>
                          <a:spcPts val="0"/>
                        </a:spcAft>
                      </a:pPr>
                      <a:r>
                        <a:rPr lang="en-IN" sz="1800">
                          <a:latin typeface="Times New Roman" pitchFamily="18" charset="0"/>
                          <a:ea typeface="Calibri"/>
                          <a:cs typeface="Times New Roman" pitchFamily="18" charset="0"/>
                        </a:rPr>
                        <a:t>uncured trophy</a:t>
                      </a: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pPr>
                      <a:r>
                        <a:rPr lang="en-IN" sz="1800" dirty="0">
                          <a:solidFill>
                            <a:srgbClr val="000000"/>
                          </a:solidFill>
                          <a:latin typeface="Times New Roman" pitchFamily="18" charset="0"/>
                          <a:ea typeface="Calibri"/>
                          <a:cs typeface="Times New Roman" pitchFamily="18" charset="0"/>
                        </a:rPr>
                        <a:t>means the whole or any part of any captive animal or wild animal, other than vermin, which has not undergone a process of taxidermy, and includes a </a:t>
                      </a:r>
                    </a:p>
                    <a:p>
                      <a:pPr algn="just">
                        <a:lnSpc>
                          <a:spcPct val="115000"/>
                        </a:lnSpc>
                        <a:spcAft>
                          <a:spcPts val="0"/>
                        </a:spcAft>
                      </a:pPr>
                      <a:r>
                        <a:rPr lang="en-IN" sz="1800" dirty="0">
                          <a:solidFill>
                            <a:srgbClr val="000000"/>
                          </a:solidFill>
                          <a:latin typeface="Times New Roman" pitchFamily="18" charset="0"/>
                          <a:ea typeface="Calibri"/>
                          <a:cs typeface="Times New Roman" pitchFamily="18" charset="0"/>
                        </a:rPr>
                        <a:t>[freshly killed wild animal, ambergris, musk and other animal products] </a:t>
                      </a: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605714">
                <a:tc>
                  <a:txBody>
                    <a:bodyPr/>
                    <a:lstStyle/>
                    <a:p>
                      <a:pPr algn="just">
                        <a:lnSpc>
                          <a:spcPct val="115000"/>
                        </a:lnSpc>
                        <a:spcAft>
                          <a:spcPts val="0"/>
                        </a:spcAft>
                      </a:pPr>
                      <a:r>
                        <a:rPr lang="en-IN" sz="1800">
                          <a:latin typeface="Times New Roman" pitchFamily="18" charset="0"/>
                          <a:ea typeface="Calibri"/>
                          <a:cs typeface="Times New Roman" pitchFamily="18" charset="0"/>
                        </a:rPr>
                        <a:t>vehicle”</a:t>
                      </a: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0"/>
                        </a:spcAft>
                      </a:pPr>
                      <a:r>
                        <a:rPr lang="en-IN" sz="1800" dirty="0">
                          <a:solidFill>
                            <a:srgbClr val="000000"/>
                          </a:solidFill>
                          <a:latin typeface="Times New Roman" pitchFamily="18" charset="0"/>
                          <a:ea typeface="Calibri"/>
                          <a:cs typeface="Times New Roman" pitchFamily="18" charset="0"/>
                        </a:rPr>
                        <a:t>means any conveyance used for movement on land, water or air and includes buffalo, bull, bullock, camel, donkey, elephant, horse and mule</a:t>
                      </a:r>
                    </a:p>
                  </a:txBody>
                  <a:tcPr marL="33980" marR="33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en-IN" sz="3100" b="1" dirty="0" smtClean="0"/>
              <a:t/>
            </a:r>
            <a:br>
              <a:rPr lang="en-IN" sz="3100" b="1" dirty="0" smtClean="0"/>
            </a:br>
            <a:r>
              <a:rPr lang="en-IN" sz="3100" b="1" dirty="0" smtClean="0"/>
              <a:t>CHAPTER II (AUTHORITIES TO BE APPOINTED OR CONSTITUTED UNDER THIS ACT)</a:t>
            </a:r>
            <a:r>
              <a:rPr lang="en-IN" dirty="0" smtClean="0"/>
              <a:t/>
            </a:r>
            <a:br>
              <a:rPr lang="en-IN" dirty="0" smtClean="0"/>
            </a:br>
            <a:endParaRPr lang="en-IN" dirty="0"/>
          </a:p>
        </p:txBody>
      </p:sp>
      <p:sp>
        <p:nvSpPr>
          <p:cNvPr id="3" name="Content Placeholder 2"/>
          <p:cNvSpPr>
            <a:spLocks noGrp="1"/>
          </p:cNvSpPr>
          <p:nvPr>
            <p:ph idx="1"/>
          </p:nvPr>
        </p:nvSpPr>
        <p:spPr>
          <a:xfrm>
            <a:off x="457200" y="1524000"/>
            <a:ext cx="8229600" cy="4602163"/>
          </a:xfrm>
        </p:spPr>
        <p:style>
          <a:lnRef idx="2">
            <a:schemeClr val="accent5"/>
          </a:lnRef>
          <a:fillRef idx="1">
            <a:schemeClr val="lt1"/>
          </a:fillRef>
          <a:effectRef idx="0">
            <a:schemeClr val="accent5"/>
          </a:effectRef>
          <a:fontRef idx="minor">
            <a:schemeClr val="dk1"/>
          </a:fontRef>
        </p:style>
        <p:txBody>
          <a:bodyPr>
            <a:normAutofit fontScale="92500" lnSpcReduction="10000"/>
          </a:bodyPr>
          <a:lstStyle/>
          <a:p>
            <a:pPr algn="just"/>
            <a:r>
              <a:rPr lang="en-IN" sz="2300" dirty="0" smtClean="0">
                <a:latin typeface="Times New Roman" pitchFamily="18" charset="0"/>
                <a:cs typeface="Times New Roman" pitchFamily="18" charset="0"/>
              </a:rPr>
              <a:t>It discusses appointed which mostly includes- appointment of director, </a:t>
            </a:r>
            <a:r>
              <a:rPr lang="en-IN" sz="2300" b="1" dirty="0" smtClean="0">
                <a:latin typeface="Times New Roman" pitchFamily="18" charset="0"/>
                <a:cs typeface="Times New Roman" pitchFamily="18" charset="0"/>
              </a:rPr>
              <a:t>Appointment of Life Warden and other officers </a:t>
            </a:r>
            <a:r>
              <a:rPr lang="en-IN" sz="2300" dirty="0" smtClean="0">
                <a:latin typeface="Times New Roman" pitchFamily="18" charset="0"/>
                <a:cs typeface="Times New Roman" pitchFamily="18" charset="0"/>
              </a:rPr>
              <a:t>chief wildlife warden and other officers, power of delegates, constitution of wildlife advisory board, duties of the wildlife advisory board.</a:t>
            </a:r>
          </a:p>
          <a:p>
            <a:pPr algn="just"/>
            <a:r>
              <a:rPr lang="en-IN" sz="2300" dirty="0" smtClean="0">
                <a:latin typeface="Times New Roman" pitchFamily="18" charset="0"/>
                <a:cs typeface="Times New Roman" pitchFamily="18" charset="0"/>
              </a:rPr>
              <a:t>5. Power to delegate.</a:t>
            </a:r>
          </a:p>
          <a:p>
            <a:pPr algn="just"/>
            <a:r>
              <a:rPr lang="en-IN" sz="2300" dirty="0" smtClean="0">
                <a:latin typeface="Times New Roman" pitchFamily="18" charset="0"/>
                <a:cs typeface="Times New Roman" pitchFamily="18" charset="0"/>
              </a:rPr>
              <a:t>5A. Constitution of the National Board for Wild Life.</a:t>
            </a:r>
          </a:p>
          <a:p>
            <a:pPr algn="just"/>
            <a:r>
              <a:rPr lang="en-IN" sz="2300" dirty="0" smtClean="0">
                <a:latin typeface="Times New Roman" pitchFamily="18" charset="0"/>
                <a:cs typeface="Times New Roman" pitchFamily="18" charset="0"/>
              </a:rPr>
              <a:t>5B. Standing Committee of the National Board- an expert committee, constituted by IBWL considers amendments to the act, as and when necessary</a:t>
            </a:r>
          </a:p>
          <a:p>
            <a:pPr algn="just"/>
            <a:r>
              <a:rPr lang="en-IN" sz="2300" dirty="0" smtClean="0">
                <a:latin typeface="Times New Roman" pitchFamily="18" charset="0"/>
                <a:cs typeface="Times New Roman" pitchFamily="18" charset="0"/>
              </a:rPr>
              <a:t>5C. Functions of the National Board</a:t>
            </a:r>
          </a:p>
          <a:p>
            <a:pPr algn="just"/>
            <a:r>
              <a:rPr lang="en-IN" sz="2300" dirty="0" smtClean="0">
                <a:latin typeface="Times New Roman" pitchFamily="18" charset="0"/>
                <a:cs typeface="Times New Roman" pitchFamily="18" charset="0"/>
              </a:rPr>
              <a:t>6. Constitution of State Board for Wild Life.</a:t>
            </a:r>
          </a:p>
          <a:p>
            <a:pPr algn="just"/>
            <a:r>
              <a:rPr lang="en-IN" sz="2300" dirty="0" smtClean="0">
                <a:latin typeface="Times New Roman" pitchFamily="18" charset="0"/>
                <a:cs typeface="Times New Roman" pitchFamily="18" charset="0"/>
              </a:rPr>
              <a:t>7. Procedure to be followed by the Board.</a:t>
            </a:r>
          </a:p>
          <a:p>
            <a:pPr algn="just"/>
            <a:r>
              <a:rPr lang="en-IN" sz="2300" dirty="0" smtClean="0">
                <a:latin typeface="Times New Roman" pitchFamily="18" charset="0"/>
                <a:cs typeface="Times New Roman" pitchFamily="18" charset="0"/>
              </a:rPr>
              <a:t>.8 Duties of State Board for Wild Life.</a:t>
            </a: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34962"/>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en-IN" b="1" dirty="0" smtClean="0"/>
              <a:t/>
            </a:r>
            <a:br>
              <a:rPr lang="en-IN" b="1" dirty="0" smtClean="0"/>
            </a:br>
            <a:r>
              <a:rPr lang="en-IN" sz="3100" b="1" dirty="0" smtClean="0"/>
              <a:t>CHAPTER III (HUNTING OF WILD ANIMALS)</a:t>
            </a:r>
            <a:r>
              <a:rPr lang="en-IN" sz="3100" dirty="0" smtClean="0"/>
              <a:t/>
            </a:r>
            <a:br>
              <a:rPr lang="en-IN" sz="3100" dirty="0" smtClean="0"/>
            </a:br>
            <a:endParaRPr lang="en-IN" dirty="0"/>
          </a:p>
        </p:txBody>
      </p:sp>
      <p:graphicFrame>
        <p:nvGraphicFramePr>
          <p:cNvPr id="4" name="Table 3"/>
          <p:cNvGraphicFramePr>
            <a:graphicFrameLocks noGrp="1"/>
          </p:cNvGraphicFramePr>
          <p:nvPr/>
        </p:nvGraphicFramePr>
        <p:xfrm>
          <a:off x="228600" y="651891"/>
          <a:ext cx="8686800" cy="4529711"/>
        </p:xfrm>
        <a:graphic>
          <a:graphicData uri="http://schemas.openxmlformats.org/drawingml/2006/table">
            <a:tbl>
              <a:tblPr/>
              <a:tblGrid>
                <a:gridCol w="1676400"/>
                <a:gridCol w="7010400"/>
              </a:tblGrid>
              <a:tr h="735872">
                <a:tc gridSpan="2">
                  <a:txBody>
                    <a:bodyPr/>
                    <a:lstStyle/>
                    <a:p>
                      <a:pPr algn="just">
                        <a:lnSpc>
                          <a:spcPct val="115000"/>
                        </a:lnSpc>
                        <a:spcAft>
                          <a:spcPts val="0"/>
                        </a:spcAft>
                      </a:pPr>
                      <a:r>
                        <a:rPr lang="en-IN" sz="1600" b="1" dirty="0">
                          <a:latin typeface="Times New Roman"/>
                          <a:ea typeface="Calibri"/>
                          <a:cs typeface="Times New Roman"/>
                        </a:rPr>
                        <a:t>Section 9 (prohibition of hunting)-</a:t>
                      </a:r>
                      <a:endParaRPr lang="en-IN" sz="1600" dirty="0">
                        <a:latin typeface="Calibri"/>
                        <a:ea typeface="Calibri"/>
                        <a:cs typeface="Times New Roman"/>
                      </a:endParaRPr>
                    </a:p>
                    <a:p>
                      <a:pPr algn="just">
                        <a:lnSpc>
                          <a:spcPct val="115000"/>
                        </a:lnSpc>
                        <a:spcAft>
                          <a:spcPts val="0"/>
                        </a:spcAft>
                      </a:pPr>
                      <a:r>
                        <a:rPr lang="en-IN" sz="1600" dirty="0">
                          <a:latin typeface="Times New Roman"/>
                          <a:ea typeface="Calibri"/>
                          <a:cs typeface="Times New Roman"/>
                        </a:rPr>
                        <a:t>No person shall hunt any wild animal  in schedule I,II,II,IV except as provided under section 11 and </a:t>
                      </a:r>
                      <a:r>
                        <a:rPr lang="en-IN" sz="1600" dirty="0" smtClean="0">
                          <a:latin typeface="Times New Roman"/>
                          <a:ea typeface="Calibri"/>
                          <a:cs typeface="Times New Roman"/>
                        </a:rPr>
                        <a:t>12.1</a:t>
                      </a:r>
                      <a:endParaRPr lang="en-IN" sz="1600" dirty="0">
                        <a:latin typeface="Calibri"/>
                        <a:ea typeface="Calibri"/>
                        <a:cs typeface="Times New Roman"/>
                      </a:endParaRPr>
                    </a:p>
                  </a:txBody>
                  <a:tcPr marL="14861" marR="1486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sz="1200" dirty="0"/>
                    </a:p>
                  </a:txBody>
                  <a:tcPr marL="19815" marR="19815" marT="9907" marB="9907">
                    <a:lnL w="12700" cap="flat" cmpd="sng" algn="ctr">
                      <a:solidFill>
                        <a:srgbClr val="000000"/>
                      </a:solidFill>
                      <a:prstDash val="solid"/>
                      <a:round/>
                      <a:headEnd type="none" w="med" len="med"/>
                      <a:tailEnd type="none" w="med" len="med"/>
                    </a:lnL>
                  </a:tcPr>
                </a:tc>
              </a:tr>
              <a:tr h="355890">
                <a:tc gridSpan="2">
                  <a:txBody>
                    <a:bodyPr/>
                    <a:lstStyle/>
                    <a:p>
                      <a:pPr algn="just">
                        <a:lnSpc>
                          <a:spcPct val="115000"/>
                        </a:lnSpc>
                        <a:spcAft>
                          <a:spcPts val="0"/>
                        </a:spcAft>
                      </a:pPr>
                      <a:r>
                        <a:rPr lang="en-IN" sz="1600" dirty="0">
                          <a:latin typeface="Times New Roman"/>
                          <a:ea typeface="Calibri"/>
                          <a:cs typeface="Times New Roman"/>
                        </a:rPr>
                        <a:t>Section 11: hunting of wild animals to be permitted in certain cases</a:t>
                      </a:r>
                      <a:endParaRPr lang="en-IN" sz="1600" dirty="0">
                        <a:latin typeface="Calibri"/>
                        <a:ea typeface="Calibri"/>
                        <a:cs typeface="Times New Roman"/>
                      </a:endParaRPr>
                    </a:p>
                  </a:txBody>
                  <a:tcPr marL="14861" marR="1486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sz="1200" dirty="0"/>
                    </a:p>
                  </a:txBody>
                  <a:tcPr marL="19815" marR="19815" marT="9907" marB="9907">
                    <a:lnL w="12700" cap="flat" cmpd="sng" algn="ctr">
                      <a:solidFill>
                        <a:srgbClr val="000000"/>
                      </a:solidFill>
                      <a:prstDash val="solid"/>
                      <a:round/>
                      <a:headEnd type="none" w="med" len="med"/>
                      <a:tailEnd type="none" w="med" len="med"/>
                    </a:lnL>
                  </a:tcPr>
                </a:tc>
              </a:tr>
              <a:tr h="355890">
                <a:tc gridSpan="2">
                  <a:txBody>
                    <a:bodyPr/>
                    <a:lstStyle/>
                    <a:p>
                      <a:pPr algn="just">
                        <a:lnSpc>
                          <a:spcPct val="115000"/>
                        </a:lnSpc>
                        <a:spcAft>
                          <a:spcPts val="0"/>
                        </a:spcAft>
                      </a:pPr>
                      <a:r>
                        <a:rPr lang="en-IN" sz="1600" dirty="0">
                          <a:latin typeface="Times New Roman"/>
                          <a:ea typeface="Calibri"/>
                          <a:cs typeface="Times New Roman"/>
                        </a:rPr>
                        <a:t>Wildlife protection schedules- in accordance with the risk of survival of wildlife wee enlisted. </a:t>
                      </a:r>
                      <a:endParaRPr lang="en-IN" sz="1600" dirty="0">
                        <a:latin typeface="Calibri"/>
                        <a:ea typeface="Calibri"/>
                        <a:cs typeface="Times New Roman"/>
                      </a:endParaRPr>
                    </a:p>
                  </a:txBody>
                  <a:tcPr marL="14861" marR="1486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sz="1200" dirty="0"/>
                    </a:p>
                  </a:txBody>
                  <a:tcPr marL="19815" marR="19815" marT="9907" marB="9907">
                    <a:lnL w="12700" cap="flat" cmpd="sng" algn="ctr">
                      <a:solidFill>
                        <a:srgbClr val="000000"/>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tr>
              <a:tr h="355890">
                <a:tc>
                  <a:txBody>
                    <a:bodyPr/>
                    <a:lstStyle/>
                    <a:p>
                      <a:pPr algn="ctr">
                        <a:lnSpc>
                          <a:spcPct val="115000"/>
                        </a:lnSpc>
                        <a:spcAft>
                          <a:spcPts val="0"/>
                        </a:spcAft>
                      </a:pPr>
                      <a:r>
                        <a:rPr lang="en-IN" sz="1600" b="1">
                          <a:latin typeface="Times New Roman"/>
                          <a:ea typeface="Calibri"/>
                          <a:cs typeface="Times New Roman"/>
                        </a:rPr>
                        <a:t>Schedule</a:t>
                      </a:r>
                      <a:endParaRPr lang="en-IN" sz="1600">
                        <a:latin typeface="Calibri"/>
                        <a:ea typeface="Calibri"/>
                        <a:cs typeface="Times New Roman"/>
                      </a:endParaRPr>
                    </a:p>
                  </a:txBody>
                  <a:tcPr marL="14861" marR="148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600" b="1">
                          <a:latin typeface="Times New Roman"/>
                          <a:ea typeface="Calibri"/>
                          <a:cs typeface="Times New Roman"/>
                        </a:rPr>
                        <a:t>Animals</a:t>
                      </a:r>
                      <a:endParaRPr lang="en-IN" sz="1600">
                        <a:latin typeface="Calibri"/>
                        <a:ea typeface="Calibri"/>
                        <a:cs typeface="Times New Roman"/>
                      </a:endParaRPr>
                    </a:p>
                  </a:txBody>
                  <a:tcPr marL="14861" marR="148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5890">
                <a:tc>
                  <a:txBody>
                    <a:bodyPr/>
                    <a:lstStyle/>
                    <a:p>
                      <a:pPr algn="ctr">
                        <a:lnSpc>
                          <a:spcPct val="115000"/>
                        </a:lnSpc>
                        <a:spcAft>
                          <a:spcPts val="0"/>
                        </a:spcAft>
                      </a:pPr>
                      <a:r>
                        <a:rPr lang="en-IN" sz="1600" b="1">
                          <a:latin typeface="Times New Roman"/>
                          <a:ea typeface="Calibri"/>
                          <a:cs typeface="Times New Roman"/>
                        </a:rPr>
                        <a:t>I</a:t>
                      </a:r>
                      <a:endParaRPr lang="en-IN" sz="1600" b="1">
                        <a:latin typeface="Calibri"/>
                        <a:ea typeface="Calibri"/>
                        <a:cs typeface="Times New Roman"/>
                      </a:endParaRPr>
                    </a:p>
                  </a:txBody>
                  <a:tcPr marL="14861" marR="148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600">
                          <a:latin typeface="Times New Roman"/>
                          <a:ea typeface="Calibri"/>
                          <a:cs typeface="Times New Roman"/>
                        </a:rPr>
                        <a:t>Mammals, reptiles, amphibians, birds, crustaceans and insects</a:t>
                      </a:r>
                      <a:endParaRPr lang="en-IN" sz="1600">
                        <a:latin typeface="Calibri"/>
                        <a:ea typeface="Calibri"/>
                        <a:cs typeface="Times New Roman"/>
                      </a:endParaRPr>
                    </a:p>
                  </a:txBody>
                  <a:tcPr marL="14861" marR="148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5890">
                <a:tc>
                  <a:txBody>
                    <a:bodyPr/>
                    <a:lstStyle/>
                    <a:p>
                      <a:pPr algn="ctr">
                        <a:lnSpc>
                          <a:spcPct val="115000"/>
                        </a:lnSpc>
                        <a:spcAft>
                          <a:spcPts val="0"/>
                        </a:spcAft>
                      </a:pPr>
                      <a:r>
                        <a:rPr lang="en-IN" sz="1600" b="1">
                          <a:latin typeface="Times New Roman"/>
                          <a:ea typeface="Calibri"/>
                          <a:cs typeface="Times New Roman"/>
                        </a:rPr>
                        <a:t>II</a:t>
                      </a:r>
                      <a:endParaRPr lang="en-IN" sz="1600" b="1">
                        <a:latin typeface="Calibri"/>
                        <a:ea typeface="Calibri"/>
                        <a:cs typeface="Times New Roman"/>
                      </a:endParaRPr>
                    </a:p>
                  </a:txBody>
                  <a:tcPr marL="14861" marR="148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600">
                          <a:latin typeface="Times New Roman"/>
                          <a:ea typeface="Calibri"/>
                          <a:cs typeface="Times New Roman"/>
                        </a:rPr>
                        <a:t>Few mammals and lizards, beetles, few mammals and snakes</a:t>
                      </a:r>
                      <a:endParaRPr lang="en-IN" sz="1600">
                        <a:latin typeface="Calibri"/>
                        <a:ea typeface="Calibri"/>
                        <a:cs typeface="Times New Roman"/>
                      </a:endParaRPr>
                    </a:p>
                  </a:txBody>
                  <a:tcPr marL="14861" marR="148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5890">
                <a:tc>
                  <a:txBody>
                    <a:bodyPr/>
                    <a:lstStyle/>
                    <a:p>
                      <a:pPr algn="ctr">
                        <a:lnSpc>
                          <a:spcPct val="115000"/>
                        </a:lnSpc>
                        <a:spcAft>
                          <a:spcPts val="0"/>
                        </a:spcAft>
                      </a:pPr>
                      <a:r>
                        <a:rPr lang="en-IN" sz="1600" b="1" dirty="0">
                          <a:latin typeface="Times New Roman"/>
                          <a:ea typeface="Calibri"/>
                          <a:cs typeface="Times New Roman"/>
                        </a:rPr>
                        <a:t>III</a:t>
                      </a:r>
                      <a:endParaRPr lang="en-IN" sz="1600" b="1" dirty="0">
                        <a:latin typeface="Calibri"/>
                        <a:ea typeface="Calibri"/>
                        <a:cs typeface="Times New Roman"/>
                      </a:endParaRPr>
                    </a:p>
                  </a:txBody>
                  <a:tcPr marL="14861" marR="148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600">
                          <a:latin typeface="Times New Roman"/>
                          <a:ea typeface="Calibri"/>
                          <a:cs typeface="Times New Roman"/>
                        </a:rPr>
                        <a:t>Certain mammals (ungulates)</a:t>
                      </a:r>
                      <a:endParaRPr lang="en-IN" sz="1600">
                        <a:latin typeface="Calibri"/>
                        <a:ea typeface="Calibri"/>
                        <a:cs typeface="Times New Roman"/>
                      </a:endParaRPr>
                    </a:p>
                  </a:txBody>
                  <a:tcPr marL="14861" marR="148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5890">
                <a:tc>
                  <a:txBody>
                    <a:bodyPr/>
                    <a:lstStyle/>
                    <a:p>
                      <a:pPr algn="ctr">
                        <a:lnSpc>
                          <a:spcPct val="115000"/>
                        </a:lnSpc>
                        <a:spcAft>
                          <a:spcPts val="0"/>
                        </a:spcAft>
                      </a:pPr>
                      <a:r>
                        <a:rPr lang="en-IN" sz="1600" b="1">
                          <a:latin typeface="Times New Roman"/>
                          <a:ea typeface="Calibri"/>
                          <a:cs typeface="Times New Roman"/>
                        </a:rPr>
                        <a:t>IV</a:t>
                      </a:r>
                      <a:endParaRPr lang="en-IN" sz="1600" b="1">
                        <a:latin typeface="Calibri"/>
                        <a:ea typeface="Calibri"/>
                        <a:cs typeface="Times New Roman"/>
                      </a:endParaRPr>
                    </a:p>
                  </a:txBody>
                  <a:tcPr marL="14861" marR="148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600">
                          <a:latin typeface="Times New Roman"/>
                          <a:ea typeface="Calibri"/>
                          <a:cs typeface="Times New Roman"/>
                        </a:rPr>
                        <a:t>Few rodents, most birds, certain snakes, tortoises, butterfies and moths</a:t>
                      </a:r>
                      <a:endParaRPr lang="en-IN" sz="1600">
                        <a:latin typeface="Calibri"/>
                        <a:ea typeface="Calibri"/>
                        <a:cs typeface="Times New Roman"/>
                      </a:endParaRPr>
                    </a:p>
                  </a:txBody>
                  <a:tcPr marL="14861" marR="148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609">
                <a:tc>
                  <a:txBody>
                    <a:bodyPr/>
                    <a:lstStyle/>
                    <a:p>
                      <a:pPr algn="ctr">
                        <a:lnSpc>
                          <a:spcPct val="115000"/>
                        </a:lnSpc>
                        <a:spcAft>
                          <a:spcPts val="0"/>
                        </a:spcAft>
                      </a:pPr>
                      <a:r>
                        <a:rPr lang="en-IN" sz="1600" b="1" dirty="0">
                          <a:latin typeface="Times New Roman"/>
                          <a:ea typeface="Calibri"/>
                          <a:cs typeface="Times New Roman"/>
                        </a:rPr>
                        <a:t>V</a:t>
                      </a:r>
                      <a:endParaRPr lang="en-IN" sz="1600" b="1" dirty="0">
                        <a:latin typeface="Calibri"/>
                        <a:ea typeface="Calibri"/>
                        <a:cs typeface="Times New Roman"/>
                      </a:endParaRPr>
                    </a:p>
                  </a:txBody>
                  <a:tcPr marL="14861" marR="148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600" dirty="0" err="1" smtClean="0">
                          <a:latin typeface="Times New Roman"/>
                          <a:ea typeface="Calibri"/>
                          <a:cs typeface="Times New Roman"/>
                        </a:rPr>
                        <a:t>Vermins</a:t>
                      </a:r>
                      <a:endParaRPr lang="en-IN" sz="1600" dirty="0">
                        <a:latin typeface="Calibri"/>
                        <a:ea typeface="Calibri"/>
                        <a:cs typeface="Times New Roman"/>
                      </a:endParaRPr>
                    </a:p>
                  </a:txBody>
                  <a:tcPr marL="14861" marR="148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nvGraphicFramePr>
        <p:xfrm>
          <a:off x="228600" y="5638800"/>
          <a:ext cx="8610600" cy="300869"/>
        </p:xfrm>
        <a:graphic>
          <a:graphicData uri="http://schemas.openxmlformats.org/drawingml/2006/table">
            <a:tbl>
              <a:tblPr/>
              <a:tblGrid>
                <a:gridCol w="4669731"/>
                <a:gridCol w="3940869"/>
              </a:tblGrid>
              <a:tr h="300869">
                <a:tc>
                  <a:txBody>
                    <a:bodyPr/>
                    <a:lstStyle/>
                    <a:p>
                      <a:pPr algn="ctr">
                        <a:lnSpc>
                          <a:spcPct val="115000"/>
                        </a:lnSpc>
                        <a:spcAft>
                          <a:spcPts val="0"/>
                        </a:spcAft>
                      </a:pPr>
                      <a:r>
                        <a:rPr lang="en-IN" sz="1600" b="1" dirty="0">
                          <a:latin typeface="Times New Roman"/>
                          <a:ea typeface="Calibri"/>
                          <a:cs typeface="Times New Roman"/>
                        </a:rPr>
                        <a:t>VI</a:t>
                      </a:r>
                      <a:endParaRPr lang="en-IN" sz="1600" b="1" dirty="0">
                        <a:latin typeface="Calibri"/>
                        <a:ea typeface="Calibri"/>
                        <a:cs typeface="Times New Roman"/>
                      </a:endParaRPr>
                    </a:p>
                  </a:txBody>
                  <a:tcPr marL="14861" marR="148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600" dirty="0">
                          <a:latin typeface="Times New Roman"/>
                          <a:ea typeface="Calibri"/>
                          <a:cs typeface="Times New Roman"/>
                        </a:rPr>
                        <a:t>Specified plants</a:t>
                      </a:r>
                      <a:endParaRPr lang="en-IN" sz="1600" dirty="0">
                        <a:latin typeface="Calibri"/>
                        <a:ea typeface="Calibri"/>
                        <a:cs typeface="Times New Roman"/>
                      </a:endParaRPr>
                    </a:p>
                  </a:txBody>
                  <a:tcPr marL="14861" marR="148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228600"/>
          <a:ext cx="8763000" cy="5736166"/>
        </p:xfrm>
        <a:graphic>
          <a:graphicData uri="http://schemas.openxmlformats.org/drawingml/2006/table">
            <a:tbl>
              <a:tblPr/>
              <a:tblGrid>
                <a:gridCol w="8763000"/>
              </a:tblGrid>
              <a:tr h="5736166">
                <a:tc>
                  <a:txBody>
                    <a:bodyPr/>
                    <a:lstStyle/>
                    <a:p>
                      <a:pPr marL="342900" lvl="0" indent="-342900" algn="just">
                        <a:lnSpc>
                          <a:spcPct val="115000"/>
                        </a:lnSpc>
                        <a:spcAft>
                          <a:spcPts val="0"/>
                        </a:spcAft>
                        <a:buFont typeface="Wingdings"/>
                        <a:buChar char=""/>
                      </a:pPr>
                      <a:r>
                        <a:rPr lang="en-IN" sz="1800" dirty="0">
                          <a:latin typeface="Times New Roman"/>
                          <a:ea typeface="Calibri"/>
                          <a:cs typeface="Times New Roman"/>
                        </a:rPr>
                        <a:t>WLP act brought out 6 schedules related to plant and animal protection. 1-5 related to animal and 6</a:t>
                      </a:r>
                      <a:r>
                        <a:rPr lang="en-IN" sz="1800" baseline="30000" dirty="0">
                          <a:latin typeface="Times New Roman"/>
                          <a:ea typeface="Calibri"/>
                          <a:cs typeface="Times New Roman"/>
                        </a:rPr>
                        <a:t>th</a:t>
                      </a:r>
                      <a:r>
                        <a:rPr lang="en-IN" sz="1800" dirty="0">
                          <a:latin typeface="Times New Roman"/>
                          <a:ea typeface="Calibri"/>
                          <a:cs typeface="Times New Roman"/>
                        </a:rPr>
                        <a:t> related to plant</a:t>
                      </a:r>
                      <a:endParaRPr lang="en-IN" sz="1800" dirty="0">
                        <a:latin typeface="Calibri"/>
                        <a:ea typeface="Calibri"/>
                        <a:cs typeface="Times New Roman"/>
                      </a:endParaRPr>
                    </a:p>
                    <a:p>
                      <a:pPr marL="342900" lvl="0" indent="-342900" algn="just">
                        <a:lnSpc>
                          <a:spcPct val="115000"/>
                        </a:lnSpc>
                        <a:spcAft>
                          <a:spcPts val="0"/>
                        </a:spcAft>
                        <a:buFont typeface="Wingdings"/>
                        <a:buChar char=""/>
                      </a:pPr>
                      <a:r>
                        <a:rPr lang="en-IN" sz="1800" dirty="0">
                          <a:latin typeface="Times New Roman"/>
                          <a:ea typeface="Calibri"/>
                          <a:cs typeface="Times New Roman"/>
                        </a:rPr>
                        <a:t>Under this poaching </a:t>
                      </a:r>
                      <a:r>
                        <a:rPr lang="en-IN" sz="1800" dirty="0" smtClean="0">
                          <a:latin typeface="Times New Roman"/>
                          <a:ea typeface="Calibri"/>
                          <a:cs typeface="Times New Roman"/>
                        </a:rPr>
                        <a:t>(taking </a:t>
                      </a:r>
                      <a:r>
                        <a:rPr lang="en-IN" sz="1800" dirty="0">
                          <a:latin typeface="Times New Roman"/>
                          <a:ea typeface="Calibri"/>
                          <a:cs typeface="Times New Roman"/>
                        </a:rPr>
                        <a:t>horn and skin of the animal), smuggling and illegal trades of animal under 1-4 schedule are prohibited</a:t>
                      </a:r>
                      <a:endParaRPr lang="en-IN" sz="1800" dirty="0">
                        <a:latin typeface="Calibri"/>
                        <a:ea typeface="Calibri"/>
                        <a:cs typeface="Times New Roman"/>
                      </a:endParaRPr>
                    </a:p>
                    <a:p>
                      <a:pPr marL="342900" lvl="0" indent="-342900" algn="just">
                        <a:lnSpc>
                          <a:spcPct val="115000"/>
                        </a:lnSpc>
                        <a:spcAft>
                          <a:spcPts val="0"/>
                        </a:spcAft>
                        <a:buFont typeface="Wingdings"/>
                        <a:buChar char=""/>
                      </a:pPr>
                      <a:r>
                        <a:rPr lang="en-IN" sz="1800" b="1" dirty="0">
                          <a:latin typeface="Times New Roman"/>
                          <a:ea typeface="Calibri"/>
                          <a:cs typeface="Times New Roman"/>
                        </a:rPr>
                        <a:t>Schedule 1(lion </a:t>
                      </a:r>
                      <a:r>
                        <a:rPr lang="en-IN" sz="1800" dirty="0">
                          <a:latin typeface="Times New Roman"/>
                          <a:ea typeface="Calibri"/>
                          <a:cs typeface="Times New Roman"/>
                        </a:rPr>
                        <a:t>tailed macaque, rhinoceros, </a:t>
                      </a:r>
                      <a:r>
                        <a:rPr lang="en-IN" sz="1800" dirty="0" smtClean="0">
                          <a:latin typeface="Times New Roman"/>
                          <a:ea typeface="Calibri"/>
                          <a:cs typeface="Times New Roman"/>
                        </a:rPr>
                        <a:t>horn </a:t>
                      </a:r>
                      <a:r>
                        <a:rPr lang="en-IN" sz="1800" dirty="0">
                          <a:latin typeface="Times New Roman"/>
                          <a:ea typeface="Calibri"/>
                          <a:cs typeface="Times New Roman"/>
                        </a:rPr>
                        <a:t>bill Hillock </a:t>
                      </a:r>
                      <a:r>
                        <a:rPr lang="en-IN" sz="1800" dirty="0" smtClean="0">
                          <a:latin typeface="Times New Roman"/>
                          <a:ea typeface="Calibri"/>
                          <a:cs typeface="Times New Roman"/>
                        </a:rPr>
                        <a:t>gibbon </a:t>
                      </a:r>
                      <a:r>
                        <a:rPr lang="en-IN" sz="1800" dirty="0">
                          <a:latin typeface="Times New Roman"/>
                          <a:ea typeface="Calibri"/>
                          <a:cs typeface="Times New Roman"/>
                        </a:rPr>
                        <a:t>(AP), </a:t>
                      </a:r>
                      <a:r>
                        <a:rPr lang="en-IN" sz="1800" dirty="0" err="1">
                          <a:latin typeface="Times New Roman"/>
                          <a:ea typeface="Calibri"/>
                          <a:cs typeface="Times New Roman"/>
                        </a:rPr>
                        <a:t>nilgiri</a:t>
                      </a:r>
                      <a:r>
                        <a:rPr lang="en-IN" sz="1800" dirty="0">
                          <a:latin typeface="Times New Roman"/>
                          <a:ea typeface="Calibri"/>
                          <a:cs typeface="Times New Roman"/>
                        </a:rPr>
                        <a:t> </a:t>
                      </a:r>
                      <a:r>
                        <a:rPr lang="en-IN" sz="1800" dirty="0" err="1">
                          <a:latin typeface="Times New Roman"/>
                          <a:ea typeface="Calibri"/>
                          <a:cs typeface="Times New Roman"/>
                        </a:rPr>
                        <a:t>tahr</a:t>
                      </a:r>
                      <a:r>
                        <a:rPr lang="en-IN" sz="1800" dirty="0">
                          <a:latin typeface="Times New Roman"/>
                          <a:ea typeface="Calibri"/>
                          <a:cs typeface="Times New Roman"/>
                        </a:rPr>
                        <a:t> (state animal of TN), forest owlet, olive </a:t>
                      </a:r>
                      <a:r>
                        <a:rPr lang="en-IN" sz="1800" dirty="0" err="1">
                          <a:latin typeface="Times New Roman"/>
                          <a:ea typeface="Calibri"/>
                          <a:cs typeface="Times New Roman"/>
                        </a:rPr>
                        <a:t>ridley</a:t>
                      </a:r>
                      <a:r>
                        <a:rPr lang="en-IN" sz="1800" dirty="0">
                          <a:latin typeface="Times New Roman"/>
                          <a:ea typeface="Calibri"/>
                          <a:cs typeface="Times New Roman"/>
                        </a:rPr>
                        <a:t> turtle (travel from south America to </a:t>
                      </a:r>
                      <a:r>
                        <a:rPr lang="en-IN" sz="1800" dirty="0" smtClean="0">
                          <a:latin typeface="Times New Roman"/>
                          <a:ea typeface="Calibri"/>
                          <a:cs typeface="Times New Roman"/>
                        </a:rPr>
                        <a:t>India </a:t>
                      </a:r>
                      <a:r>
                        <a:rPr lang="en-IN" sz="1800" dirty="0">
                          <a:latin typeface="Times New Roman"/>
                          <a:ea typeface="Calibri"/>
                          <a:cs typeface="Times New Roman"/>
                        </a:rPr>
                        <a:t>have huge nesting area in </a:t>
                      </a:r>
                      <a:r>
                        <a:rPr lang="en-IN" sz="1800" dirty="0" err="1">
                          <a:latin typeface="Times New Roman"/>
                          <a:ea typeface="Calibri"/>
                          <a:cs typeface="Times New Roman"/>
                        </a:rPr>
                        <a:t>odisha</a:t>
                      </a:r>
                      <a:r>
                        <a:rPr lang="en-IN" sz="1800" dirty="0">
                          <a:latin typeface="Times New Roman"/>
                          <a:ea typeface="Calibri"/>
                          <a:cs typeface="Times New Roman"/>
                        </a:rPr>
                        <a:t> coast, being threatened for their flesh, great Indian bustard (found in state of </a:t>
                      </a:r>
                      <a:r>
                        <a:rPr lang="en-IN" sz="1800" dirty="0" smtClean="0">
                          <a:latin typeface="Times New Roman"/>
                          <a:ea typeface="Calibri"/>
                          <a:cs typeface="Times New Roman"/>
                        </a:rPr>
                        <a:t>Rajasthan), </a:t>
                      </a:r>
                      <a:r>
                        <a:rPr lang="en-IN" sz="1800" dirty="0">
                          <a:latin typeface="Times New Roman"/>
                          <a:ea typeface="Calibri"/>
                          <a:cs typeface="Times New Roman"/>
                        </a:rPr>
                        <a:t>dolphin, </a:t>
                      </a:r>
                      <a:r>
                        <a:rPr lang="en-IN" sz="1800" dirty="0" err="1">
                          <a:latin typeface="Times New Roman"/>
                          <a:ea typeface="Calibri"/>
                          <a:cs typeface="Times New Roman"/>
                        </a:rPr>
                        <a:t>hangul</a:t>
                      </a:r>
                      <a:r>
                        <a:rPr lang="en-IN" sz="1800" dirty="0">
                          <a:latin typeface="Times New Roman"/>
                          <a:ea typeface="Calibri"/>
                          <a:cs typeface="Times New Roman"/>
                        </a:rPr>
                        <a:t>, black buck, ) and </a:t>
                      </a:r>
                      <a:r>
                        <a:rPr lang="en-IN" sz="1800" b="1" dirty="0">
                          <a:latin typeface="Times New Roman"/>
                          <a:ea typeface="Calibri"/>
                          <a:cs typeface="Times New Roman"/>
                        </a:rPr>
                        <a:t>part 2 of schedule 2 </a:t>
                      </a:r>
                      <a:r>
                        <a:rPr lang="en-IN" sz="1800" dirty="0">
                          <a:latin typeface="Times New Roman"/>
                          <a:ea typeface="Calibri"/>
                          <a:cs typeface="Times New Roman"/>
                        </a:rPr>
                        <a:t>(king cobra, flying squirrel, Himalayan brown bear)- absolute protection are granted, high penalties are subjected </a:t>
                      </a:r>
                      <a:r>
                        <a:rPr lang="en-IN" sz="1800" dirty="0" err="1">
                          <a:latin typeface="Times New Roman"/>
                          <a:ea typeface="Calibri"/>
                          <a:cs typeface="Times New Roman"/>
                        </a:rPr>
                        <a:t>eg</a:t>
                      </a:r>
                      <a:r>
                        <a:rPr lang="en-IN" sz="1800" dirty="0">
                          <a:latin typeface="Times New Roman"/>
                          <a:ea typeface="Calibri"/>
                          <a:cs typeface="Times New Roman"/>
                        </a:rPr>
                        <a:t> in </a:t>
                      </a:r>
                      <a:r>
                        <a:rPr lang="en-IN" sz="1800" dirty="0" err="1">
                          <a:latin typeface="Times New Roman"/>
                          <a:ea typeface="Calibri"/>
                          <a:cs typeface="Times New Roman"/>
                        </a:rPr>
                        <a:t>sh</a:t>
                      </a:r>
                      <a:r>
                        <a:rPr lang="en-IN" sz="1800" dirty="0">
                          <a:latin typeface="Times New Roman"/>
                          <a:ea typeface="Calibri"/>
                          <a:cs typeface="Times New Roman"/>
                        </a:rPr>
                        <a:t> 1- </a:t>
                      </a:r>
                      <a:endParaRPr lang="en-IN" sz="1800" dirty="0">
                        <a:latin typeface="Calibri"/>
                        <a:ea typeface="Calibri"/>
                        <a:cs typeface="Times New Roman"/>
                      </a:endParaRPr>
                    </a:p>
                    <a:p>
                      <a:pPr marL="342900" lvl="0" indent="-342900" algn="just">
                        <a:lnSpc>
                          <a:spcPct val="115000"/>
                        </a:lnSpc>
                        <a:spcAft>
                          <a:spcPts val="0"/>
                        </a:spcAft>
                        <a:buFont typeface="Wingdings"/>
                        <a:buChar char=""/>
                      </a:pPr>
                      <a:r>
                        <a:rPr lang="en-IN" sz="1800" b="1" dirty="0">
                          <a:latin typeface="Times New Roman"/>
                          <a:ea typeface="Calibri"/>
                          <a:cs typeface="Times New Roman"/>
                        </a:rPr>
                        <a:t>Schedule 3 </a:t>
                      </a:r>
                      <a:r>
                        <a:rPr lang="en-IN" sz="1800" dirty="0">
                          <a:latin typeface="Times New Roman"/>
                          <a:ea typeface="Calibri"/>
                          <a:cs typeface="Times New Roman"/>
                        </a:rPr>
                        <a:t>(hyenas, </a:t>
                      </a:r>
                      <a:r>
                        <a:rPr lang="en-IN" sz="1800" dirty="0" smtClean="0">
                          <a:latin typeface="Times New Roman"/>
                          <a:ea typeface="Calibri"/>
                          <a:cs typeface="Times New Roman"/>
                        </a:rPr>
                        <a:t>barking </a:t>
                      </a:r>
                      <a:r>
                        <a:rPr lang="en-IN" sz="1800" dirty="0">
                          <a:latin typeface="Times New Roman"/>
                          <a:ea typeface="Calibri"/>
                          <a:cs typeface="Times New Roman"/>
                        </a:rPr>
                        <a:t>deer, </a:t>
                      </a:r>
                      <a:r>
                        <a:rPr lang="en-IN" sz="1800" dirty="0" err="1">
                          <a:latin typeface="Times New Roman"/>
                          <a:ea typeface="Calibri"/>
                          <a:cs typeface="Times New Roman"/>
                        </a:rPr>
                        <a:t>nilgai</a:t>
                      </a:r>
                      <a:r>
                        <a:rPr lang="en-IN" sz="1800" dirty="0">
                          <a:latin typeface="Times New Roman"/>
                          <a:ea typeface="Calibri"/>
                          <a:cs typeface="Times New Roman"/>
                        </a:rPr>
                        <a:t>) </a:t>
                      </a:r>
                      <a:r>
                        <a:rPr lang="en-IN" sz="1800" b="1" dirty="0">
                          <a:latin typeface="Times New Roman"/>
                          <a:ea typeface="Calibri"/>
                          <a:cs typeface="Times New Roman"/>
                        </a:rPr>
                        <a:t>and 4 </a:t>
                      </a:r>
                      <a:r>
                        <a:rPr lang="en-IN" sz="1800" dirty="0">
                          <a:latin typeface="Times New Roman"/>
                          <a:ea typeface="Calibri"/>
                          <a:cs typeface="Times New Roman"/>
                        </a:rPr>
                        <a:t>(vultures, sea kraits, star tortoises)- high protection, penalties are comparatively lower because their numbers are relatively higher</a:t>
                      </a:r>
                      <a:endParaRPr lang="en-IN" sz="1800" dirty="0">
                        <a:latin typeface="Calibri"/>
                        <a:ea typeface="Calibri"/>
                        <a:cs typeface="Times New Roman"/>
                      </a:endParaRPr>
                    </a:p>
                    <a:p>
                      <a:pPr marL="342900" lvl="0" indent="-342900" algn="just">
                        <a:lnSpc>
                          <a:spcPct val="115000"/>
                        </a:lnSpc>
                        <a:spcAft>
                          <a:spcPts val="0"/>
                        </a:spcAft>
                        <a:buFont typeface="Wingdings"/>
                        <a:buChar char=""/>
                      </a:pPr>
                      <a:r>
                        <a:rPr lang="en-IN" sz="1800" b="1" dirty="0">
                          <a:latin typeface="Times New Roman"/>
                          <a:ea typeface="Calibri"/>
                          <a:cs typeface="Times New Roman"/>
                        </a:rPr>
                        <a:t>Schedule 5 – </a:t>
                      </a:r>
                      <a:r>
                        <a:rPr lang="en-IN" sz="1800" dirty="0">
                          <a:latin typeface="Times New Roman"/>
                          <a:ea typeface="Calibri"/>
                          <a:cs typeface="Times New Roman"/>
                        </a:rPr>
                        <a:t>all vermin, they can be hunted- mice rat, crow, fruit bat</a:t>
                      </a:r>
                      <a:endParaRPr lang="en-IN" sz="1800" dirty="0">
                        <a:latin typeface="Calibri"/>
                        <a:ea typeface="Calibri"/>
                        <a:cs typeface="Times New Roman"/>
                      </a:endParaRPr>
                    </a:p>
                    <a:p>
                      <a:pPr marL="342900" lvl="0" indent="-342900" algn="just">
                        <a:lnSpc>
                          <a:spcPct val="115000"/>
                        </a:lnSpc>
                        <a:spcAft>
                          <a:spcPts val="0"/>
                        </a:spcAft>
                        <a:buFont typeface="Wingdings"/>
                        <a:buChar char=""/>
                      </a:pPr>
                      <a:r>
                        <a:rPr lang="en-IN" sz="1800" b="1" dirty="0">
                          <a:latin typeface="Times New Roman"/>
                          <a:ea typeface="Calibri"/>
                          <a:cs typeface="Times New Roman"/>
                        </a:rPr>
                        <a:t>Schedule 6- </a:t>
                      </a:r>
                      <a:r>
                        <a:rPr lang="en-IN" sz="1800" dirty="0">
                          <a:latin typeface="Times New Roman"/>
                          <a:ea typeface="Calibri"/>
                          <a:cs typeface="Times New Roman"/>
                        </a:rPr>
                        <a:t>cultivation, collection, extraction, trade of plants is inhibited </a:t>
                      </a:r>
                      <a:r>
                        <a:rPr lang="en-IN" sz="1800" dirty="0" smtClean="0">
                          <a:latin typeface="Times New Roman"/>
                          <a:ea typeface="Calibri"/>
                          <a:cs typeface="Times New Roman"/>
                        </a:rPr>
                        <a:t>(, </a:t>
                      </a:r>
                      <a:r>
                        <a:rPr lang="en-IN" sz="1800" dirty="0">
                          <a:latin typeface="Times New Roman"/>
                          <a:ea typeface="Calibri"/>
                          <a:cs typeface="Times New Roman"/>
                        </a:rPr>
                        <a:t>pitched plant</a:t>
                      </a:r>
                      <a:r>
                        <a:rPr lang="en-IN" sz="1800" dirty="0" smtClean="0">
                          <a:latin typeface="Times New Roman"/>
                          <a:ea typeface="Calibri"/>
                          <a:cs typeface="Times New Roman"/>
                        </a:rPr>
                        <a:t>)</a:t>
                      </a:r>
                      <a:endParaRPr lang="en-IN" sz="1800" dirty="0">
                        <a:latin typeface="Calibri"/>
                        <a:ea typeface="Calibri"/>
                        <a:cs typeface="Times New Roman"/>
                      </a:endParaRPr>
                    </a:p>
                  </a:txBody>
                  <a:tcPr marL="14861" marR="148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76200" y="228600"/>
          <a:ext cx="8915400" cy="5925814"/>
        </p:xfrm>
        <a:graphic>
          <a:graphicData uri="http://schemas.openxmlformats.org/drawingml/2006/table">
            <a:tbl>
              <a:tblPr/>
              <a:tblGrid>
                <a:gridCol w="8915400"/>
              </a:tblGrid>
              <a:tr h="5925814">
                <a:tc>
                  <a:txBody>
                    <a:bodyPr/>
                    <a:lstStyle/>
                    <a:p>
                      <a:pPr marL="342900" indent="-342900" algn="just">
                        <a:lnSpc>
                          <a:spcPct val="150000"/>
                        </a:lnSpc>
                        <a:buAutoNum type="alphaLcPeriod"/>
                      </a:pPr>
                      <a:r>
                        <a:rPr lang="en-IN" sz="1800" dirty="0" smtClean="0">
                          <a:latin typeface="Times New Roman" pitchFamily="18" charset="0"/>
                          <a:cs typeface="Times New Roman" pitchFamily="18" charset="0"/>
                        </a:rPr>
                        <a:t>The chief warden may permit any person to hunt such animal if he is satisfied that any wild animal specified in schedule 1 </a:t>
                      </a:r>
                      <a:r>
                        <a:rPr lang="en-IN" sz="1800" b="1" dirty="0" smtClean="0">
                          <a:latin typeface="Times New Roman" pitchFamily="18" charset="0"/>
                          <a:cs typeface="Times New Roman" pitchFamily="18" charset="0"/>
                        </a:rPr>
                        <a:t>has become dangerous to human life or is so disabled or diseased as to be beyond recovery</a:t>
                      </a:r>
                    </a:p>
                    <a:p>
                      <a:pPr marL="342900" indent="-342900" algn="just">
                        <a:lnSpc>
                          <a:spcPct val="150000"/>
                        </a:lnSpc>
                        <a:buAutoNum type="alphaLcPeriod"/>
                      </a:pPr>
                      <a:r>
                        <a:rPr lang="en-IN" sz="1800" dirty="0" smtClean="0">
                          <a:latin typeface="Times New Roman" pitchFamily="18" charset="0"/>
                          <a:cs typeface="Times New Roman" pitchFamily="18" charset="0"/>
                        </a:rPr>
                        <a:t>The chief warden or the authorized officer may, if he is satisfied that any wild animal specified in schedule II,III or IV </a:t>
                      </a:r>
                      <a:r>
                        <a:rPr lang="en-IN" sz="1800" b="1" dirty="0" smtClean="0">
                          <a:latin typeface="Times New Roman" pitchFamily="18" charset="0"/>
                          <a:cs typeface="Times New Roman" pitchFamily="18" charset="0"/>
                        </a:rPr>
                        <a:t>has become dangerous to human life or to property </a:t>
                      </a:r>
                      <a:r>
                        <a:rPr lang="en-IN" sz="1800" dirty="0" smtClean="0">
                          <a:latin typeface="Times New Roman" pitchFamily="18" charset="0"/>
                          <a:cs typeface="Times New Roman" pitchFamily="18" charset="0"/>
                        </a:rPr>
                        <a:t>(including standing crop on any land)</a:t>
                      </a:r>
                    </a:p>
                    <a:p>
                      <a:pPr marL="342900" indent="-342900" algn="just">
                        <a:lnSpc>
                          <a:spcPct val="150000"/>
                        </a:lnSpc>
                        <a:buAutoNum type="alphaLcPeriod"/>
                      </a:pPr>
                      <a:r>
                        <a:rPr lang="en-IN" sz="1800" dirty="0" smtClean="0">
                          <a:latin typeface="Times New Roman" pitchFamily="18" charset="0"/>
                          <a:cs typeface="Times New Roman" pitchFamily="18" charset="0"/>
                        </a:rPr>
                        <a:t>Permit any person to hunt such animal or cause such animal to be hunted the killing or wounding in good faith of any wild animal in </a:t>
                      </a:r>
                      <a:r>
                        <a:rPr lang="en-IN" sz="1800" b="1" dirty="0" smtClean="0">
                          <a:latin typeface="Times New Roman" pitchFamily="18" charset="0"/>
                          <a:cs typeface="Times New Roman" pitchFamily="18" charset="0"/>
                        </a:rPr>
                        <a:t>defence of oneself or of any other person shall not be an offence</a:t>
                      </a:r>
                      <a:endParaRPr lang="en-IN" sz="1800" dirty="0">
                        <a:latin typeface="Times New Roman" pitchFamily="18" charset="0"/>
                        <a:cs typeface="Times New Roman" pitchFamily="18" charset="0"/>
                      </a:endParaRPr>
                    </a:p>
                  </a:txBody>
                  <a:tcPr marL="14861" marR="148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en-IN" b="1" dirty="0" smtClean="0"/>
              <a:t/>
            </a:r>
            <a:br>
              <a:rPr lang="en-IN" b="1" dirty="0" smtClean="0"/>
            </a:br>
            <a:r>
              <a:rPr lang="en-IN" b="1" dirty="0" smtClean="0"/>
              <a:t>POACHING</a:t>
            </a:r>
            <a:r>
              <a:rPr lang="en-IN" dirty="0" smtClean="0"/>
              <a:t/>
            </a:r>
            <a:br>
              <a:rPr lang="en-IN" dirty="0" smtClean="0"/>
            </a:br>
            <a:endParaRPr lang="en-IN" dirty="0"/>
          </a:p>
        </p:txBody>
      </p:sp>
      <p:sp>
        <p:nvSpPr>
          <p:cNvPr id="3" name="Content Placeholder 2"/>
          <p:cNvSpPr>
            <a:spLocks noGrp="1"/>
          </p:cNvSpPr>
          <p:nvPr>
            <p:ph idx="1"/>
          </p:nvPr>
        </p:nvSpPr>
        <p:spPr>
          <a:xfrm>
            <a:off x="228600" y="762000"/>
            <a:ext cx="8763000" cy="5943600"/>
          </a:xfrm>
        </p:spPr>
        <p:style>
          <a:lnRef idx="2">
            <a:schemeClr val="accent6"/>
          </a:lnRef>
          <a:fillRef idx="1">
            <a:schemeClr val="lt1"/>
          </a:fillRef>
          <a:effectRef idx="0">
            <a:schemeClr val="accent6"/>
          </a:effectRef>
          <a:fontRef idx="minor">
            <a:schemeClr val="dk1"/>
          </a:fontRef>
        </p:style>
        <p:txBody>
          <a:bodyPr>
            <a:normAutofit fontScale="77500" lnSpcReduction="20000"/>
          </a:bodyPr>
          <a:lstStyle/>
          <a:p>
            <a:pPr algn="just"/>
            <a:r>
              <a:rPr lang="en-IN" sz="2900" b="1" dirty="0" smtClean="0">
                <a:latin typeface="Times New Roman" pitchFamily="18" charset="0"/>
                <a:cs typeface="Times New Roman" pitchFamily="18" charset="0"/>
              </a:rPr>
              <a:t>Poaching</a:t>
            </a:r>
            <a:r>
              <a:rPr lang="en-IN" sz="2900" dirty="0" smtClean="0">
                <a:latin typeface="Times New Roman" pitchFamily="18" charset="0"/>
                <a:cs typeface="Times New Roman" pitchFamily="18" charset="0"/>
              </a:rPr>
              <a:t> has been defined as the </a:t>
            </a:r>
            <a:r>
              <a:rPr lang="en-IN" sz="2900" b="1" dirty="0" smtClean="0">
                <a:latin typeface="Times New Roman" pitchFamily="18" charset="0"/>
                <a:cs typeface="Times New Roman" pitchFamily="18" charset="0"/>
              </a:rPr>
              <a:t>illegal hunting or capturing of wild animals</a:t>
            </a:r>
            <a:r>
              <a:rPr lang="en-IN" sz="2900" dirty="0" smtClean="0">
                <a:latin typeface="Times New Roman" pitchFamily="18" charset="0"/>
                <a:cs typeface="Times New Roman" pitchFamily="18" charset="0"/>
              </a:rPr>
              <a:t>, usually associated with land use rights</a:t>
            </a:r>
          </a:p>
          <a:p>
            <a:pPr algn="just"/>
            <a:r>
              <a:rPr lang="en-IN" sz="2900" b="1" dirty="0" smtClean="0">
                <a:latin typeface="Times New Roman" pitchFamily="18" charset="0"/>
                <a:cs typeface="Times New Roman" pitchFamily="18" charset="0"/>
              </a:rPr>
              <a:t>Why animals are poached?</a:t>
            </a:r>
            <a:endParaRPr lang="en-IN" sz="2900" dirty="0" smtClean="0">
              <a:latin typeface="Times New Roman" pitchFamily="18" charset="0"/>
              <a:cs typeface="Times New Roman" pitchFamily="18" charset="0"/>
            </a:endParaRPr>
          </a:p>
          <a:p>
            <a:pPr lvl="0" algn="just"/>
            <a:r>
              <a:rPr lang="en-IN" sz="2900" dirty="0" smtClean="0">
                <a:latin typeface="Times New Roman" pitchFamily="18" charset="0"/>
                <a:cs typeface="Times New Roman" pitchFamily="18" charset="0"/>
              </a:rPr>
              <a:t>Until the 20th century most poaching was </a:t>
            </a:r>
            <a:r>
              <a:rPr lang="en-IN" sz="2900" b="1" dirty="0" smtClean="0">
                <a:latin typeface="Times New Roman" pitchFamily="18" charset="0"/>
                <a:cs typeface="Times New Roman" pitchFamily="18" charset="0"/>
              </a:rPr>
              <a:t>subsistence poaching— </a:t>
            </a:r>
            <a:endParaRPr lang="en-IN" sz="2900" dirty="0" smtClean="0">
              <a:latin typeface="Times New Roman" pitchFamily="18" charset="0"/>
              <a:cs typeface="Times New Roman" pitchFamily="18" charset="0"/>
            </a:endParaRPr>
          </a:p>
          <a:p>
            <a:pPr lvl="0" algn="just"/>
            <a:r>
              <a:rPr lang="en-IN" sz="2900" dirty="0" smtClean="0">
                <a:latin typeface="Times New Roman" pitchFamily="18" charset="0"/>
                <a:cs typeface="Times New Roman" pitchFamily="18" charset="0"/>
              </a:rPr>
              <a:t>Poaching is now usually done for </a:t>
            </a:r>
            <a:r>
              <a:rPr lang="en-IN" sz="2900" b="1" dirty="0" smtClean="0">
                <a:latin typeface="Times New Roman" pitchFamily="18" charset="0"/>
                <a:cs typeface="Times New Roman" pitchFamily="18" charset="0"/>
              </a:rPr>
              <a:t>sport or commercial profit</a:t>
            </a:r>
            <a:r>
              <a:rPr lang="en-IN" sz="2900" dirty="0" smtClean="0">
                <a:latin typeface="Times New Roman" pitchFamily="18" charset="0"/>
                <a:cs typeface="Times New Roman" pitchFamily="18" charset="0"/>
              </a:rPr>
              <a:t>, both in legal and black markets Poaching can be a serious threat to many wild species, </a:t>
            </a:r>
          </a:p>
          <a:p>
            <a:pPr lvl="0" algn="just"/>
            <a:r>
              <a:rPr lang="en-IN" sz="2900" dirty="0" smtClean="0">
                <a:latin typeface="Times New Roman" pitchFamily="18" charset="0"/>
                <a:cs typeface="Times New Roman" pitchFamily="18" charset="0"/>
              </a:rPr>
              <a:t>Poachers sometimes kill or capture animals to sell them locally or for the global trade in wildlife. </a:t>
            </a:r>
          </a:p>
          <a:p>
            <a:pPr lvl="0" algn="just"/>
            <a:r>
              <a:rPr lang="en-IN" sz="2900" dirty="0" smtClean="0">
                <a:latin typeface="Times New Roman" pitchFamily="18" charset="0"/>
                <a:cs typeface="Times New Roman" pitchFamily="18" charset="0"/>
              </a:rPr>
              <a:t>Some animals, such as birds, reptiles, and primates, are captured live so that they can be kept or sold as exotic pets. </a:t>
            </a:r>
          </a:p>
          <a:p>
            <a:pPr lvl="0" algn="just"/>
            <a:r>
              <a:rPr lang="en-IN" sz="2900" dirty="0" smtClean="0">
                <a:latin typeface="Times New Roman" pitchFamily="18" charset="0"/>
                <a:cs typeface="Times New Roman" pitchFamily="18" charset="0"/>
              </a:rPr>
              <a:t>Slaughtered animals, on the other hand, have commercial value as food, </a:t>
            </a:r>
            <a:r>
              <a:rPr lang="en-IN" sz="2900" dirty="0" err="1" smtClean="0">
                <a:latin typeface="Times New Roman" pitchFamily="18" charset="0"/>
                <a:cs typeface="Times New Roman" pitchFamily="18" charset="0"/>
              </a:rPr>
              <a:t>jewelry</a:t>
            </a:r>
            <a:r>
              <a:rPr lang="en-IN" sz="2900" dirty="0" smtClean="0">
                <a:latin typeface="Times New Roman" pitchFamily="18" charset="0"/>
                <a:cs typeface="Times New Roman" pitchFamily="18" charset="0"/>
              </a:rPr>
              <a:t>, decor, or traditional medicine. </a:t>
            </a:r>
          </a:p>
          <a:p>
            <a:pPr lvl="0" algn="just"/>
            <a:r>
              <a:rPr lang="en-IN" sz="2900" dirty="0" smtClean="0">
                <a:latin typeface="Times New Roman" pitchFamily="18" charset="0"/>
                <a:cs typeface="Times New Roman" pitchFamily="18" charset="0"/>
              </a:rPr>
              <a:t>In addition to killing for direct profit, poachers target animals to prevent them from destroying crops or attacking livestock. This happens to lions and elephants, as well as to wolves, and other predators</a:t>
            </a:r>
          </a:p>
          <a:p>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228600"/>
          <a:ext cx="8763000" cy="6477000"/>
        </p:xfrm>
        <a:graphic>
          <a:graphicData uri="http://schemas.openxmlformats.org/drawingml/2006/table">
            <a:tbl>
              <a:tblPr/>
              <a:tblGrid>
                <a:gridCol w="8763000"/>
              </a:tblGrid>
              <a:tr h="5281100">
                <a:tc>
                  <a:txBody>
                    <a:bodyPr/>
                    <a:lstStyle/>
                    <a:p>
                      <a:pPr algn="just">
                        <a:lnSpc>
                          <a:spcPct val="115000"/>
                        </a:lnSpc>
                        <a:spcAft>
                          <a:spcPts val="0"/>
                        </a:spcAft>
                      </a:pPr>
                      <a:r>
                        <a:rPr lang="en-IN" sz="1800" b="1" dirty="0">
                          <a:latin typeface="Times New Roman"/>
                          <a:ea typeface="Calibri"/>
                          <a:cs typeface="Times New Roman"/>
                        </a:rPr>
                        <a:t>Section 12 Grant of permit for special purposes-</a:t>
                      </a:r>
                      <a:endParaRPr lang="en-IN" sz="1800" dirty="0">
                        <a:latin typeface="Calibri"/>
                        <a:ea typeface="Calibri"/>
                        <a:cs typeface="Times New Roman"/>
                      </a:endParaRPr>
                    </a:p>
                    <a:p>
                      <a:pPr algn="just">
                        <a:lnSpc>
                          <a:spcPct val="115000"/>
                        </a:lnSpc>
                        <a:spcAft>
                          <a:spcPts val="0"/>
                        </a:spcAft>
                      </a:pPr>
                      <a:r>
                        <a:rPr lang="en-IN" sz="1800" dirty="0" smtClean="0">
                          <a:latin typeface="Times New Roman"/>
                          <a:ea typeface="Calibri"/>
                          <a:cs typeface="Times New Roman"/>
                        </a:rPr>
                        <a:t>it </a:t>
                      </a:r>
                      <a:r>
                        <a:rPr lang="en-IN" sz="1800" dirty="0">
                          <a:latin typeface="Times New Roman"/>
                          <a:ea typeface="Calibri"/>
                          <a:cs typeface="Times New Roman"/>
                        </a:rPr>
                        <a:t>shall be lawful for the chief wildlife warden, to grant a permit, </a:t>
                      </a:r>
                      <a:r>
                        <a:rPr lang="en-IN" sz="1800" dirty="0" smtClean="0">
                          <a:latin typeface="Times New Roman"/>
                          <a:ea typeface="Calibri"/>
                          <a:cs typeface="Times New Roman"/>
                        </a:rPr>
                        <a:t>which </a:t>
                      </a:r>
                      <a:r>
                        <a:rPr lang="en-IN" sz="1800" dirty="0">
                          <a:latin typeface="Times New Roman"/>
                          <a:ea typeface="Calibri"/>
                          <a:cs typeface="Times New Roman"/>
                        </a:rPr>
                        <a:t>shall entitle the holder of such permit to hunt, subject to such conditions as may be specified therein, any wild animal specified in such permit, for the purpose of –</a:t>
                      </a:r>
                      <a:endParaRPr lang="en-IN" sz="1800" dirty="0">
                        <a:latin typeface="Calibri"/>
                        <a:ea typeface="Calibri"/>
                        <a:cs typeface="Times New Roman"/>
                      </a:endParaRPr>
                    </a:p>
                    <a:p>
                      <a:pPr marL="342900" lvl="0" indent="-342900" algn="just">
                        <a:lnSpc>
                          <a:spcPct val="115000"/>
                        </a:lnSpc>
                        <a:spcAft>
                          <a:spcPts val="0"/>
                        </a:spcAft>
                        <a:buFont typeface="+mj-lt"/>
                        <a:buAutoNum type="alphaLcParenR"/>
                      </a:pPr>
                      <a:r>
                        <a:rPr lang="en-IN" sz="1800" dirty="0">
                          <a:latin typeface="Times New Roman"/>
                          <a:ea typeface="Calibri"/>
                          <a:cs typeface="Times New Roman"/>
                        </a:rPr>
                        <a:t>education</a:t>
                      </a:r>
                      <a:endParaRPr lang="en-IN" sz="1800" dirty="0">
                        <a:latin typeface="Calibri"/>
                        <a:ea typeface="Calibri"/>
                        <a:cs typeface="Times New Roman"/>
                      </a:endParaRPr>
                    </a:p>
                    <a:p>
                      <a:pPr marL="342900" lvl="0" indent="-342900" algn="just">
                        <a:lnSpc>
                          <a:spcPct val="115000"/>
                        </a:lnSpc>
                        <a:spcAft>
                          <a:spcPts val="0"/>
                        </a:spcAft>
                        <a:buFont typeface="+mj-lt"/>
                        <a:buAutoNum type="alphaLcParenR"/>
                      </a:pPr>
                      <a:r>
                        <a:rPr lang="en-IN" sz="1800" dirty="0">
                          <a:latin typeface="Times New Roman"/>
                          <a:ea typeface="Calibri"/>
                          <a:cs typeface="Times New Roman"/>
                        </a:rPr>
                        <a:t>scientific research</a:t>
                      </a:r>
                      <a:endParaRPr lang="en-IN" sz="1800" dirty="0">
                        <a:latin typeface="Calibri"/>
                        <a:ea typeface="Calibri"/>
                        <a:cs typeface="Times New Roman"/>
                      </a:endParaRPr>
                    </a:p>
                    <a:p>
                      <a:pPr marL="342900" lvl="0" indent="-342900" algn="just">
                        <a:lnSpc>
                          <a:spcPct val="115000"/>
                        </a:lnSpc>
                        <a:spcAft>
                          <a:spcPts val="0"/>
                        </a:spcAft>
                        <a:buFont typeface="+mj-lt"/>
                        <a:buAutoNum type="alphaLcParenR"/>
                      </a:pPr>
                      <a:r>
                        <a:rPr lang="en-IN" sz="1800" dirty="0">
                          <a:latin typeface="Times New Roman"/>
                          <a:ea typeface="Calibri"/>
                          <a:cs typeface="Times New Roman"/>
                        </a:rPr>
                        <a:t>scientific management (translocation of any wild animal to an alternative suitable habitat, or population management of wildlife, without killing or poisoning or destroying any wild animals)</a:t>
                      </a:r>
                      <a:endParaRPr lang="en-IN" sz="1800" dirty="0">
                        <a:latin typeface="Calibri"/>
                        <a:ea typeface="Calibri"/>
                        <a:cs typeface="Times New Roman"/>
                      </a:endParaRPr>
                    </a:p>
                    <a:p>
                      <a:pPr marL="342900" lvl="0" indent="-342900" algn="just">
                        <a:lnSpc>
                          <a:spcPct val="115000"/>
                        </a:lnSpc>
                        <a:spcAft>
                          <a:spcPts val="0"/>
                        </a:spcAft>
                        <a:buFont typeface="+mj-lt"/>
                        <a:buAutoNum type="alphaLcParenR"/>
                      </a:pPr>
                      <a:r>
                        <a:rPr lang="en-IN" sz="1800" dirty="0">
                          <a:latin typeface="Times New Roman"/>
                          <a:ea typeface="Calibri"/>
                          <a:cs typeface="Times New Roman"/>
                        </a:rPr>
                        <a:t>collection of specimen</a:t>
                      </a:r>
                      <a:endParaRPr lang="en-IN" sz="1800" dirty="0">
                        <a:latin typeface="Calibri"/>
                        <a:ea typeface="Calibri"/>
                        <a:cs typeface="Times New Roman"/>
                      </a:endParaRPr>
                    </a:p>
                    <a:p>
                      <a:pPr marL="342900" lvl="0" indent="-342900" algn="just">
                        <a:lnSpc>
                          <a:spcPct val="115000"/>
                        </a:lnSpc>
                        <a:spcAft>
                          <a:spcPts val="0"/>
                        </a:spcAft>
                        <a:buFont typeface="+mj-lt"/>
                        <a:buAutoNum type="alphaLcParenR"/>
                      </a:pPr>
                      <a:r>
                        <a:rPr lang="en-IN" sz="1800" dirty="0">
                          <a:latin typeface="Times New Roman"/>
                          <a:ea typeface="Calibri"/>
                          <a:cs typeface="Times New Roman"/>
                        </a:rPr>
                        <a:t>derivation, collection or preparation of snake venom for the manufacture of life saving drug</a:t>
                      </a:r>
                      <a:endParaRPr lang="en-IN" sz="1800" dirty="0">
                        <a:latin typeface="Calibri"/>
                        <a:ea typeface="Calibri"/>
                        <a:cs typeface="Times New Roman"/>
                      </a:endParaRPr>
                    </a:p>
                    <a:p>
                      <a:pPr algn="just">
                        <a:lnSpc>
                          <a:spcPct val="115000"/>
                        </a:lnSpc>
                        <a:spcAft>
                          <a:spcPts val="0"/>
                        </a:spcAft>
                      </a:pPr>
                      <a:r>
                        <a:rPr lang="en-IN" sz="1800" dirty="0">
                          <a:latin typeface="Times New Roman"/>
                          <a:ea typeface="Calibri"/>
                          <a:cs typeface="Times New Roman"/>
                        </a:rPr>
                        <a:t>provided that no such permit shall be granted; in respect of any wild animal specified in schedule list except with the previous permission of the central government</a:t>
                      </a:r>
                      <a:endParaRPr lang="en-IN" sz="1800" dirty="0">
                        <a:latin typeface="Calibri"/>
                        <a:ea typeface="Calibri"/>
                        <a:cs typeface="Times New Roman"/>
                      </a:endParaRPr>
                    </a:p>
                  </a:txBody>
                  <a:tcPr marL="14861" marR="148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5900">
                <a:tc>
                  <a:txBody>
                    <a:bodyPr/>
                    <a:lstStyle/>
                    <a:p>
                      <a:pPr>
                        <a:lnSpc>
                          <a:spcPct val="115000"/>
                        </a:lnSpc>
                        <a:spcAft>
                          <a:spcPts val="0"/>
                        </a:spcAft>
                      </a:pPr>
                      <a:r>
                        <a:rPr lang="en-IN" sz="1800" dirty="0">
                          <a:solidFill>
                            <a:srgbClr val="000000"/>
                          </a:solidFill>
                          <a:latin typeface="Times New Roman"/>
                          <a:ea typeface="Calibri"/>
                        </a:rPr>
                        <a:t>1[CHAPTER IIIA PROTECTION OF SPECIFIED PLANTS </a:t>
                      </a:r>
                    </a:p>
                    <a:p>
                      <a:pPr algn="just">
                        <a:lnSpc>
                          <a:spcPct val="115000"/>
                        </a:lnSpc>
                        <a:spcAft>
                          <a:spcPts val="0"/>
                        </a:spcAft>
                      </a:pPr>
                      <a:r>
                        <a:rPr lang="en-IN" sz="1800" b="1" dirty="0">
                          <a:latin typeface="Times New Roman"/>
                          <a:ea typeface="Calibri"/>
                          <a:cs typeface="Times New Roman"/>
                        </a:rPr>
                        <a:t>17A. Prohibition of picking, uprooting, etc. of specified plant</a:t>
                      </a:r>
                      <a:endParaRPr lang="en-IN" sz="1800" dirty="0">
                        <a:latin typeface="Calibri"/>
                        <a:ea typeface="Calibri"/>
                        <a:cs typeface="Times New Roman"/>
                      </a:endParaRPr>
                    </a:p>
                    <a:p>
                      <a:pPr algn="just">
                        <a:lnSpc>
                          <a:spcPct val="115000"/>
                        </a:lnSpc>
                        <a:spcAft>
                          <a:spcPts val="0"/>
                        </a:spcAft>
                      </a:pPr>
                      <a:r>
                        <a:rPr lang="en-IN" sz="1800" b="1" dirty="0">
                          <a:latin typeface="Times New Roman"/>
                          <a:ea typeface="Calibri"/>
                          <a:cs typeface="Times New Roman"/>
                        </a:rPr>
                        <a:t>17B. Grants of permit for special purposes.</a:t>
                      </a:r>
                      <a:r>
                        <a:rPr lang="en-IN" sz="1800" dirty="0">
                          <a:latin typeface="Times New Roman"/>
                          <a:ea typeface="Calibri"/>
                          <a:cs typeface="Times New Roman"/>
                        </a:rPr>
                        <a:t>—</a:t>
                      </a:r>
                      <a:endParaRPr lang="en-IN" sz="1800" dirty="0">
                        <a:latin typeface="Calibri"/>
                        <a:ea typeface="Calibri"/>
                        <a:cs typeface="Times New Roman"/>
                      </a:endParaRPr>
                    </a:p>
                  </a:txBody>
                  <a:tcPr marL="14861" marR="148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686800" cy="6096000"/>
          </a:xfrm>
        </p:spPr>
        <p:style>
          <a:lnRef idx="2">
            <a:schemeClr val="accent6"/>
          </a:lnRef>
          <a:fillRef idx="1">
            <a:schemeClr val="lt1"/>
          </a:fillRef>
          <a:effectRef idx="0">
            <a:schemeClr val="accent6"/>
          </a:effectRef>
          <a:fontRef idx="minor">
            <a:schemeClr val="dk1"/>
          </a:fontRef>
        </p:style>
        <p:txBody>
          <a:bodyPr>
            <a:noAutofit/>
          </a:bodyPr>
          <a:lstStyle/>
          <a:p>
            <a:pPr algn="just">
              <a:buNone/>
            </a:pPr>
            <a:r>
              <a:rPr lang="en-IN" sz="1600" b="1" dirty="0" smtClean="0">
                <a:latin typeface="Times New Roman" pitchFamily="18" charset="0"/>
                <a:cs typeface="Times New Roman" pitchFamily="18" charset="0"/>
              </a:rPr>
              <a:t>CHAPTER IV 1[PROTECTED AREAS] (sanctuaries, national parks and closed areas)- it deals with declaration of sanctuaries, national parks and closed areas</a:t>
            </a:r>
            <a:endParaRPr lang="en-IN" sz="1600" dirty="0" smtClean="0">
              <a:latin typeface="Times New Roman" pitchFamily="18" charset="0"/>
              <a:cs typeface="Times New Roman" pitchFamily="18" charset="0"/>
            </a:endParaRPr>
          </a:p>
          <a:p>
            <a:pPr algn="just"/>
            <a:r>
              <a:rPr lang="en-IN" sz="1600" b="1" dirty="0" smtClean="0">
                <a:latin typeface="Times New Roman" pitchFamily="18" charset="0"/>
                <a:cs typeface="Times New Roman" pitchFamily="18" charset="0"/>
              </a:rPr>
              <a:t>18. Declaration of sanctuary</a:t>
            </a:r>
            <a:r>
              <a:rPr lang="en-IN" sz="1600" dirty="0" smtClean="0">
                <a:latin typeface="Times New Roman" pitchFamily="18" charset="0"/>
                <a:cs typeface="Times New Roman" pitchFamily="18" charset="0"/>
              </a:rPr>
              <a:t>.— The State Government may, by notification, declare its intention to constitute any area other than an area comprised within any reserve forest or the territorial waters as a sanctuary </a:t>
            </a:r>
            <a:r>
              <a:rPr lang="en-IN" sz="1600" dirty="0" smtClean="0">
                <a:solidFill>
                  <a:srgbClr val="FF0000"/>
                </a:solidFill>
                <a:latin typeface="Times New Roman" pitchFamily="18" charset="0"/>
                <a:cs typeface="Times New Roman" pitchFamily="18" charset="0"/>
              </a:rPr>
              <a:t>if it considers that such area is of adequate ecological, faunal, floral, geo-morphological, natural or zoological significance, for the purpose of protecting, propagating or developing wild life or its environment.] </a:t>
            </a:r>
          </a:p>
          <a:p>
            <a:pPr algn="just">
              <a:buNone/>
            </a:pPr>
            <a:endParaRPr lang="en-IN" sz="1600" b="1" dirty="0" smtClean="0">
              <a:latin typeface="Times New Roman" pitchFamily="18" charset="0"/>
              <a:cs typeface="Times New Roman" pitchFamily="18" charset="0"/>
            </a:endParaRPr>
          </a:p>
          <a:p>
            <a:pPr algn="just">
              <a:buNone/>
            </a:pPr>
            <a:r>
              <a:rPr lang="en-IN" sz="1600" b="1" dirty="0" smtClean="0">
                <a:latin typeface="Times New Roman" pitchFamily="18" charset="0"/>
                <a:cs typeface="Times New Roman" pitchFamily="18" charset="0"/>
              </a:rPr>
              <a:t>27. Restriction on entry in sanctuary</a:t>
            </a:r>
            <a:r>
              <a:rPr lang="en-IN" sz="1600" dirty="0" smtClean="0">
                <a:latin typeface="Times New Roman" pitchFamily="18" charset="0"/>
                <a:cs typeface="Times New Roman" pitchFamily="18" charset="0"/>
              </a:rPr>
              <a:t>.—(</a:t>
            </a:r>
            <a:r>
              <a:rPr lang="en-IN" sz="1600" i="1" dirty="0" smtClean="0">
                <a:latin typeface="Times New Roman" pitchFamily="18" charset="0"/>
                <a:cs typeface="Times New Roman" pitchFamily="18" charset="0"/>
              </a:rPr>
              <a:t>1</a:t>
            </a:r>
            <a:r>
              <a:rPr lang="en-IN" sz="1600" dirty="0" smtClean="0">
                <a:latin typeface="Times New Roman" pitchFamily="18" charset="0"/>
                <a:cs typeface="Times New Roman" pitchFamily="18" charset="0"/>
              </a:rPr>
              <a:t>) No person other than,— </a:t>
            </a:r>
          </a:p>
          <a:p>
            <a:pPr lvl="0" algn="just"/>
            <a:r>
              <a:rPr lang="en-IN" sz="1600" b="1" dirty="0" smtClean="0">
                <a:latin typeface="Times New Roman" pitchFamily="18" charset="0"/>
                <a:cs typeface="Times New Roman" pitchFamily="18" charset="0"/>
              </a:rPr>
              <a:t>A public servant on duty</a:t>
            </a:r>
            <a:r>
              <a:rPr lang="en-IN" sz="1600" dirty="0" smtClean="0">
                <a:latin typeface="Times New Roman" pitchFamily="18" charset="0"/>
                <a:cs typeface="Times New Roman" pitchFamily="18" charset="0"/>
              </a:rPr>
              <a:t>, </a:t>
            </a:r>
          </a:p>
          <a:p>
            <a:pPr lvl="0" algn="just"/>
            <a:r>
              <a:rPr lang="en-IN" sz="1600" dirty="0" smtClean="0">
                <a:latin typeface="Times New Roman" pitchFamily="18" charset="0"/>
                <a:cs typeface="Times New Roman" pitchFamily="18" charset="0"/>
              </a:rPr>
              <a:t>A person who has been permitted by the chief wild life warden or the authorised officer</a:t>
            </a:r>
            <a:r>
              <a:rPr lang="en-IN" sz="1600" b="1" dirty="0" smtClean="0">
                <a:latin typeface="Times New Roman" pitchFamily="18" charset="0"/>
                <a:cs typeface="Times New Roman" pitchFamily="18" charset="0"/>
              </a:rPr>
              <a:t> to reside within the limits</a:t>
            </a:r>
            <a:r>
              <a:rPr lang="en-IN" sz="1600" dirty="0" smtClean="0">
                <a:latin typeface="Times New Roman" pitchFamily="18" charset="0"/>
                <a:cs typeface="Times New Roman" pitchFamily="18" charset="0"/>
              </a:rPr>
              <a:t> of the sanctuary, </a:t>
            </a:r>
          </a:p>
          <a:p>
            <a:pPr lvl="0" algn="just"/>
            <a:r>
              <a:rPr lang="en-IN" sz="1600" dirty="0" smtClean="0">
                <a:latin typeface="Times New Roman" pitchFamily="18" charset="0"/>
                <a:cs typeface="Times New Roman" pitchFamily="18" charset="0"/>
              </a:rPr>
              <a:t>A person </a:t>
            </a:r>
            <a:r>
              <a:rPr lang="en-IN" sz="1600" b="1" dirty="0" smtClean="0">
                <a:latin typeface="Times New Roman" pitchFamily="18" charset="0"/>
                <a:cs typeface="Times New Roman" pitchFamily="18" charset="0"/>
              </a:rPr>
              <a:t>who has any right over immovable property within the limits of the sanctuary, </a:t>
            </a:r>
          </a:p>
          <a:p>
            <a:pPr lvl="0" algn="just"/>
            <a:r>
              <a:rPr lang="en-IN" sz="1600" dirty="0" smtClean="0">
                <a:latin typeface="Times New Roman" pitchFamily="18" charset="0"/>
                <a:cs typeface="Times New Roman" pitchFamily="18" charset="0"/>
              </a:rPr>
              <a:t>A person passing through the sanctuary along a public highway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76200" y="152400"/>
          <a:ext cx="8991600" cy="6495288"/>
        </p:xfrm>
        <a:graphic>
          <a:graphicData uri="http://schemas.openxmlformats.org/drawingml/2006/table">
            <a:tbl>
              <a:tblPr/>
              <a:tblGrid>
                <a:gridCol w="1310097"/>
                <a:gridCol w="7681503"/>
              </a:tblGrid>
              <a:tr h="2657163">
                <a:tc>
                  <a:txBody>
                    <a:bodyPr/>
                    <a:lstStyle/>
                    <a:p>
                      <a:pPr algn="just">
                        <a:lnSpc>
                          <a:spcPct val="115000"/>
                        </a:lnSpc>
                        <a:spcAft>
                          <a:spcPts val="0"/>
                        </a:spcAft>
                      </a:pPr>
                      <a:r>
                        <a:rPr lang="en-IN" sz="1600" b="1" dirty="0">
                          <a:latin typeface="Times New Roman" pitchFamily="18" charset="0"/>
                          <a:ea typeface="Calibri"/>
                          <a:cs typeface="Times New Roman" pitchFamily="18" charset="0"/>
                        </a:rPr>
                        <a:t>Section 28</a:t>
                      </a:r>
                      <a:endParaRPr lang="en-IN" sz="1600" dirty="0">
                        <a:latin typeface="Times New Roman" pitchFamily="18" charset="0"/>
                        <a:ea typeface="Calibri"/>
                        <a:cs typeface="Times New Roman" pitchFamily="18" charset="0"/>
                      </a:endParaRPr>
                    </a:p>
                    <a:p>
                      <a:pPr algn="just">
                        <a:lnSpc>
                          <a:spcPct val="115000"/>
                        </a:lnSpc>
                        <a:spcAft>
                          <a:spcPts val="0"/>
                        </a:spcAft>
                      </a:pPr>
                      <a:r>
                        <a:rPr lang="en-IN" sz="1600" b="1" dirty="0">
                          <a:latin typeface="Times New Roman" pitchFamily="18" charset="0"/>
                          <a:ea typeface="Calibri"/>
                          <a:cs typeface="Times New Roman" pitchFamily="18" charset="0"/>
                        </a:rPr>
                        <a:t>Grant of permit-</a:t>
                      </a:r>
                      <a:endParaRPr lang="en-IN" sz="1600" dirty="0">
                        <a:latin typeface="Times New Roman" pitchFamily="18" charset="0"/>
                        <a:ea typeface="Calibri"/>
                        <a:cs typeface="Times New Roman" pitchFamily="18" charset="0"/>
                      </a:endParaRPr>
                    </a:p>
                  </a:txBody>
                  <a:tcPr marL="28196" marR="281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600" dirty="0">
                          <a:latin typeface="Times New Roman" pitchFamily="18" charset="0"/>
                          <a:ea typeface="Calibri"/>
                          <a:cs typeface="Times New Roman" pitchFamily="18" charset="0"/>
                        </a:rPr>
                        <a:t>The chief wildlife warden may, on application, grant to any person a permit to enter or reside </a:t>
                      </a:r>
                      <a:r>
                        <a:rPr lang="en-IN" sz="1600" dirty="0" smtClean="0">
                          <a:latin typeface="Times New Roman" pitchFamily="18" charset="0"/>
                          <a:ea typeface="Calibri"/>
                          <a:cs typeface="Times New Roman" pitchFamily="18" charset="0"/>
                        </a:rPr>
                        <a:t>in a </a:t>
                      </a:r>
                      <a:r>
                        <a:rPr lang="en-IN" sz="1600" dirty="0">
                          <a:latin typeface="Times New Roman" pitchFamily="18" charset="0"/>
                          <a:ea typeface="Calibri"/>
                          <a:cs typeface="Times New Roman" pitchFamily="18" charset="0"/>
                        </a:rPr>
                        <a:t>sanctuary </a:t>
                      </a:r>
                      <a:r>
                        <a:rPr lang="en-IN" sz="1600" dirty="0" smtClean="0">
                          <a:latin typeface="Times New Roman" pitchFamily="18" charset="0"/>
                          <a:ea typeface="Calibri"/>
                          <a:cs typeface="Times New Roman" pitchFamily="18" charset="0"/>
                        </a:rPr>
                        <a:t>for any </a:t>
                      </a:r>
                      <a:r>
                        <a:rPr lang="en-IN" sz="1600" dirty="0">
                          <a:latin typeface="Times New Roman" pitchFamily="18" charset="0"/>
                          <a:ea typeface="Calibri"/>
                          <a:cs typeface="Times New Roman" pitchFamily="18" charset="0"/>
                        </a:rPr>
                        <a:t>of the following purposes, namely-</a:t>
                      </a:r>
                    </a:p>
                    <a:p>
                      <a:pPr marL="342900" lvl="0" indent="-342900" algn="just">
                        <a:lnSpc>
                          <a:spcPct val="115000"/>
                        </a:lnSpc>
                        <a:spcAft>
                          <a:spcPts val="0"/>
                        </a:spcAft>
                        <a:buFont typeface="+mj-lt"/>
                        <a:buAutoNum type="alphaLcParenR"/>
                      </a:pPr>
                      <a:r>
                        <a:rPr lang="en-IN" sz="1600" dirty="0">
                          <a:latin typeface="Times New Roman" pitchFamily="18" charset="0"/>
                          <a:ea typeface="Calibri"/>
                          <a:cs typeface="Times New Roman" pitchFamily="18" charset="0"/>
                        </a:rPr>
                        <a:t>investigation or study of wildlife and purposes ancillary or incidental thereto</a:t>
                      </a:r>
                    </a:p>
                    <a:p>
                      <a:pPr marL="342900" lvl="0" indent="-342900" algn="just">
                        <a:lnSpc>
                          <a:spcPct val="115000"/>
                        </a:lnSpc>
                        <a:spcAft>
                          <a:spcPts val="0"/>
                        </a:spcAft>
                        <a:buFont typeface="+mj-lt"/>
                        <a:buAutoNum type="alphaLcParenR"/>
                      </a:pPr>
                      <a:r>
                        <a:rPr lang="en-IN" sz="1600" dirty="0">
                          <a:latin typeface="Times New Roman" pitchFamily="18" charset="0"/>
                          <a:ea typeface="Calibri"/>
                          <a:cs typeface="Times New Roman" pitchFamily="18" charset="0"/>
                        </a:rPr>
                        <a:t>photography</a:t>
                      </a:r>
                    </a:p>
                    <a:p>
                      <a:pPr marL="342900" lvl="0" indent="-342900" algn="just">
                        <a:lnSpc>
                          <a:spcPct val="115000"/>
                        </a:lnSpc>
                        <a:spcAft>
                          <a:spcPts val="0"/>
                        </a:spcAft>
                        <a:buFont typeface="+mj-lt"/>
                        <a:buAutoNum type="alphaLcParenR"/>
                      </a:pPr>
                      <a:r>
                        <a:rPr lang="en-IN" sz="1600" dirty="0">
                          <a:latin typeface="Times New Roman" pitchFamily="18" charset="0"/>
                          <a:ea typeface="Calibri"/>
                          <a:cs typeface="Times New Roman" pitchFamily="18" charset="0"/>
                        </a:rPr>
                        <a:t>scientific research</a:t>
                      </a:r>
                    </a:p>
                    <a:p>
                      <a:pPr marL="342900" lvl="0" indent="-342900" algn="just">
                        <a:lnSpc>
                          <a:spcPct val="115000"/>
                        </a:lnSpc>
                        <a:spcAft>
                          <a:spcPts val="0"/>
                        </a:spcAft>
                        <a:buFont typeface="+mj-lt"/>
                        <a:buAutoNum type="alphaLcParenR"/>
                      </a:pPr>
                      <a:r>
                        <a:rPr lang="en-IN" sz="1600" dirty="0">
                          <a:latin typeface="Times New Roman" pitchFamily="18" charset="0"/>
                          <a:ea typeface="Calibri"/>
                          <a:cs typeface="Times New Roman" pitchFamily="18" charset="0"/>
                        </a:rPr>
                        <a:t>tourism</a:t>
                      </a:r>
                    </a:p>
                    <a:p>
                      <a:pPr marL="342900" lvl="0" indent="-342900" algn="just">
                        <a:lnSpc>
                          <a:spcPct val="115000"/>
                        </a:lnSpc>
                        <a:spcAft>
                          <a:spcPts val="0"/>
                        </a:spcAft>
                        <a:buFont typeface="+mj-lt"/>
                        <a:buAutoNum type="alphaLcParenR"/>
                      </a:pPr>
                      <a:r>
                        <a:rPr lang="en-IN" sz="1600" dirty="0">
                          <a:latin typeface="Times New Roman" pitchFamily="18" charset="0"/>
                          <a:ea typeface="Calibri"/>
                          <a:cs typeface="Times New Roman" pitchFamily="18" charset="0"/>
                        </a:rPr>
                        <a:t>transaction of lawful business with any person residing in the sanctuary</a:t>
                      </a:r>
                    </a:p>
                    <a:p>
                      <a:pPr marL="228600" algn="just">
                        <a:lnSpc>
                          <a:spcPct val="115000"/>
                        </a:lnSpc>
                        <a:spcAft>
                          <a:spcPts val="0"/>
                        </a:spcAft>
                      </a:pPr>
                      <a:r>
                        <a:rPr lang="en-IN" sz="1600" dirty="0">
                          <a:latin typeface="Times New Roman" pitchFamily="18" charset="0"/>
                          <a:ea typeface="Calibri"/>
                          <a:cs typeface="Times New Roman" pitchFamily="18" charset="0"/>
                        </a:rPr>
                        <a:t>(</a:t>
                      </a:r>
                      <a:r>
                        <a:rPr lang="en-IN" sz="1600" i="1" dirty="0">
                          <a:latin typeface="Times New Roman" pitchFamily="18" charset="0"/>
                          <a:ea typeface="Calibri"/>
                          <a:cs typeface="Times New Roman" pitchFamily="18" charset="0"/>
                        </a:rPr>
                        <a:t>2</a:t>
                      </a:r>
                      <a:r>
                        <a:rPr lang="en-IN" sz="1600" dirty="0">
                          <a:latin typeface="Times New Roman" pitchFamily="18" charset="0"/>
                          <a:ea typeface="Calibri"/>
                          <a:cs typeface="Times New Roman" pitchFamily="18" charset="0"/>
                        </a:rPr>
                        <a:t>) A permit to enter or reside in a sanctuary shall be issued subject to such conditions and on payment of such fee as may be prescribed.</a:t>
                      </a:r>
                    </a:p>
                  </a:txBody>
                  <a:tcPr marL="28196" marR="281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5721">
                <a:tc>
                  <a:txBody>
                    <a:bodyPr/>
                    <a:lstStyle/>
                    <a:p>
                      <a:pPr algn="just">
                        <a:lnSpc>
                          <a:spcPct val="115000"/>
                        </a:lnSpc>
                        <a:spcAft>
                          <a:spcPts val="0"/>
                        </a:spcAft>
                      </a:pPr>
                      <a:r>
                        <a:rPr lang="en-IN" sz="1600" b="1">
                          <a:latin typeface="Times New Roman" pitchFamily="18" charset="0"/>
                          <a:ea typeface="Calibri"/>
                          <a:cs typeface="Times New Roman" pitchFamily="18" charset="0"/>
                        </a:rPr>
                        <a:t>Section 30</a:t>
                      </a:r>
                      <a:endParaRPr lang="en-IN" sz="1600">
                        <a:latin typeface="Times New Roman" pitchFamily="18" charset="0"/>
                        <a:ea typeface="Calibri"/>
                        <a:cs typeface="Times New Roman" pitchFamily="18" charset="0"/>
                      </a:endParaRPr>
                    </a:p>
                    <a:p>
                      <a:pPr algn="just">
                        <a:lnSpc>
                          <a:spcPct val="115000"/>
                        </a:lnSpc>
                        <a:spcAft>
                          <a:spcPts val="0"/>
                        </a:spcAft>
                      </a:pPr>
                      <a:r>
                        <a:rPr lang="en-IN" sz="1600" b="1">
                          <a:latin typeface="Times New Roman" pitchFamily="18" charset="0"/>
                          <a:ea typeface="Calibri"/>
                          <a:cs typeface="Times New Roman" pitchFamily="18" charset="0"/>
                        </a:rPr>
                        <a:t>Causing fire prohibited-</a:t>
                      </a:r>
                      <a:endParaRPr lang="en-IN" sz="1600">
                        <a:latin typeface="Times New Roman" pitchFamily="18" charset="0"/>
                        <a:ea typeface="Calibri"/>
                        <a:cs typeface="Times New Roman" pitchFamily="18" charset="0"/>
                      </a:endParaRPr>
                    </a:p>
                  </a:txBody>
                  <a:tcPr marL="28196" marR="281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600">
                          <a:latin typeface="Times New Roman" pitchFamily="18" charset="0"/>
                          <a:ea typeface="Calibri"/>
                          <a:cs typeface="Times New Roman" pitchFamily="18" charset="0"/>
                        </a:rPr>
                        <a:t>No peron shall set fire to a sanctuary, or kindle any fire or leave any fire burning, in a sanctuary, in such manner as to edanger such sanctuary</a:t>
                      </a:r>
                    </a:p>
                  </a:txBody>
                  <a:tcPr marL="28196" marR="281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0481">
                <a:tc gridSpan="2">
                  <a:txBody>
                    <a:bodyPr/>
                    <a:lstStyle/>
                    <a:p>
                      <a:pPr algn="just">
                        <a:lnSpc>
                          <a:spcPct val="115000"/>
                        </a:lnSpc>
                        <a:spcAft>
                          <a:spcPts val="0"/>
                        </a:spcAft>
                      </a:pPr>
                      <a:r>
                        <a:rPr lang="en-IN" sz="1600" b="1">
                          <a:solidFill>
                            <a:srgbClr val="000000"/>
                          </a:solidFill>
                          <a:latin typeface="Times New Roman" pitchFamily="18" charset="0"/>
                          <a:ea typeface="Calibri"/>
                          <a:cs typeface="Times New Roman" pitchFamily="18" charset="0"/>
                        </a:rPr>
                        <a:t>32. Ban on use of injurious substances</a:t>
                      </a:r>
                      <a:r>
                        <a:rPr lang="en-IN" sz="1600">
                          <a:solidFill>
                            <a:srgbClr val="000000"/>
                          </a:solidFill>
                          <a:latin typeface="Times New Roman" pitchFamily="18" charset="0"/>
                          <a:ea typeface="Calibri"/>
                          <a:cs typeface="Times New Roman" pitchFamily="18" charset="0"/>
                        </a:rPr>
                        <a:t>.— </a:t>
                      </a:r>
                    </a:p>
                    <a:p>
                      <a:pPr algn="just">
                        <a:lnSpc>
                          <a:spcPct val="115000"/>
                        </a:lnSpc>
                        <a:spcAft>
                          <a:spcPts val="0"/>
                        </a:spcAft>
                      </a:pPr>
                      <a:r>
                        <a:rPr lang="en-IN" sz="1600" b="1">
                          <a:solidFill>
                            <a:srgbClr val="000000"/>
                          </a:solidFill>
                          <a:latin typeface="Times New Roman" pitchFamily="18" charset="0"/>
                          <a:ea typeface="Calibri"/>
                          <a:cs typeface="Times New Roman" pitchFamily="18" charset="0"/>
                        </a:rPr>
                        <a:t>33. Control of sanctuaries</a:t>
                      </a:r>
                      <a:r>
                        <a:rPr lang="en-IN" sz="1600">
                          <a:solidFill>
                            <a:srgbClr val="000000"/>
                          </a:solidFill>
                          <a:latin typeface="Times New Roman" pitchFamily="18" charset="0"/>
                          <a:ea typeface="Calibri"/>
                          <a:cs typeface="Times New Roman" pitchFamily="18" charset="0"/>
                        </a:rPr>
                        <a:t>.—</a:t>
                      </a:r>
                    </a:p>
                  </a:txBody>
                  <a:tcPr marL="28196" marR="281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2361923">
                <a:tc gridSpan="2">
                  <a:txBody>
                    <a:bodyPr/>
                    <a:lstStyle/>
                    <a:p>
                      <a:pPr algn="just">
                        <a:lnSpc>
                          <a:spcPct val="115000"/>
                        </a:lnSpc>
                        <a:spcAft>
                          <a:spcPts val="0"/>
                        </a:spcAft>
                      </a:pPr>
                      <a:r>
                        <a:rPr lang="en-IN" sz="1600" b="1" dirty="0" smtClean="0">
                          <a:solidFill>
                            <a:srgbClr val="000000"/>
                          </a:solidFill>
                          <a:latin typeface="Times New Roman" pitchFamily="18" charset="0"/>
                          <a:ea typeface="Calibri"/>
                          <a:cs typeface="Times New Roman" pitchFamily="18" charset="0"/>
                        </a:rPr>
                        <a:t>33A</a:t>
                      </a:r>
                      <a:r>
                        <a:rPr lang="en-IN" sz="1600" b="1" dirty="0">
                          <a:solidFill>
                            <a:srgbClr val="000000"/>
                          </a:solidFill>
                          <a:latin typeface="Times New Roman" pitchFamily="18" charset="0"/>
                          <a:ea typeface="Calibri"/>
                          <a:cs typeface="Times New Roman" pitchFamily="18" charset="0"/>
                        </a:rPr>
                        <a:t>. Immunisation of live-stock</a:t>
                      </a:r>
                      <a:r>
                        <a:rPr lang="en-IN" sz="1600" dirty="0">
                          <a:solidFill>
                            <a:srgbClr val="000000"/>
                          </a:solidFill>
                          <a:latin typeface="Times New Roman" pitchFamily="18" charset="0"/>
                          <a:ea typeface="Calibri"/>
                          <a:cs typeface="Times New Roman" pitchFamily="18" charset="0"/>
                        </a:rPr>
                        <a:t>.—</a:t>
                      </a:r>
                    </a:p>
                    <a:p>
                      <a:pPr algn="just">
                        <a:lnSpc>
                          <a:spcPct val="115000"/>
                        </a:lnSpc>
                        <a:spcAft>
                          <a:spcPts val="0"/>
                        </a:spcAft>
                      </a:pPr>
                      <a:r>
                        <a:rPr lang="en-IN" sz="1600" dirty="0">
                          <a:solidFill>
                            <a:srgbClr val="000000"/>
                          </a:solidFill>
                          <a:latin typeface="Times New Roman" pitchFamily="18" charset="0"/>
                          <a:ea typeface="Calibri"/>
                          <a:cs typeface="Times New Roman" pitchFamily="18" charset="0"/>
                        </a:rPr>
                        <a:t>(</a:t>
                      </a:r>
                      <a:r>
                        <a:rPr lang="en-IN" sz="1600" i="1" dirty="0">
                          <a:solidFill>
                            <a:srgbClr val="000000"/>
                          </a:solidFill>
                          <a:latin typeface="Times New Roman" pitchFamily="18" charset="0"/>
                          <a:ea typeface="Calibri"/>
                          <a:cs typeface="Times New Roman" pitchFamily="18" charset="0"/>
                        </a:rPr>
                        <a:t>1</a:t>
                      </a:r>
                      <a:r>
                        <a:rPr lang="en-IN" sz="1600" dirty="0">
                          <a:solidFill>
                            <a:srgbClr val="000000"/>
                          </a:solidFill>
                          <a:latin typeface="Times New Roman" pitchFamily="18" charset="0"/>
                          <a:ea typeface="Calibri"/>
                          <a:cs typeface="Times New Roman" pitchFamily="18" charset="0"/>
                        </a:rPr>
                        <a:t>) The Chief Wild Life Warden shall take such measures in such manner, as may be prescribed, for immunisation against communicable diseases of the live-stock kept in or within five kilometres of a sanctuary. </a:t>
                      </a:r>
                    </a:p>
                    <a:p>
                      <a:pPr algn="just">
                        <a:lnSpc>
                          <a:spcPct val="115000"/>
                        </a:lnSpc>
                        <a:spcAft>
                          <a:spcPts val="0"/>
                        </a:spcAft>
                      </a:pPr>
                      <a:r>
                        <a:rPr lang="en-IN" sz="1600" dirty="0">
                          <a:latin typeface="Times New Roman" pitchFamily="18" charset="0"/>
                          <a:ea typeface="Calibri"/>
                          <a:cs typeface="Times New Roman" pitchFamily="18" charset="0"/>
                        </a:rPr>
                        <a:t>(</a:t>
                      </a:r>
                      <a:r>
                        <a:rPr lang="en-IN" sz="1600" i="1" dirty="0">
                          <a:latin typeface="Times New Roman" pitchFamily="18" charset="0"/>
                          <a:ea typeface="Calibri"/>
                          <a:cs typeface="Times New Roman" pitchFamily="18" charset="0"/>
                        </a:rPr>
                        <a:t>2</a:t>
                      </a:r>
                      <a:r>
                        <a:rPr lang="en-IN" sz="1600" dirty="0">
                          <a:latin typeface="Times New Roman" pitchFamily="18" charset="0"/>
                          <a:ea typeface="Calibri"/>
                          <a:cs typeface="Times New Roman" pitchFamily="18" charset="0"/>
                        </a:rPr>
                        <a:t>) No person shall take, or cause to be taken or grazed, any live-stock in a sanctuary without getting it immunised.]</a:t>
                      </a:r>
                    </a:p>
                  </a:txBody>
                  <a:tcPr marL="28196" marR="281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57200" y="1219200"/>
          <a:ext cx="8305800" cy="4239070"/>
        </p:xfrm>
        <a:graphic>
          <a:graphicData uri="http://schemas.openxmlformats.org/drawingml/2006/table">
            <a:tbl>
              <a:tblPr/>
              <a:tblGrid>
                <a:gridCol w="8305800"/>
              </a:tblGrid>
              <a:tr h="4239070">
                <a:tc>
                  <a:txBody>
                    <a:bodyPr/>
                    <a:lstStyle/>
                    <a:p>
                      <a:pPr algn="just">
                        <a:lnSpc>
                          <a:spcPct val="115000"/>
                        </a:lnSpc>
                        <a:spcAft>
                          <a:spcPts val="0"/>
                        </a:spcAft>
                      </a:pPr>
                      <a:r>
                        <a:rPr lang="en-IN" sz="2000" b="1" dirty="0">
                          <a:solidFill>
                            <a:srgbClr val="000000"/>
                          </a:solidFill>
                          <a:latin typeface="Times New Roman"/>
                          <a:ea typeface="Calibri"/>
                        </a:rPr>
                        <a:t>35. Declaration of National Parks</a:t>
                      </a:r>
                      <a:r>
                        <a:rPr lang="en-IN" sz="2000" dirty="0">
                          <a:solidFill>
                            <a:srgbClr val="000000"/>
                          </a:solidFill>
                          <a:latin typeface="Times New Roman"/>
                          <a:ea typeface="Calibri"/>
                        </a:rPr>
                        <a:t>.—Whenever it appears to the State Government that an area, whether within a sanctuary or not, is, </a:t>
                      </a:r>
                      <a:r>
                        <a:rPr lang="en-IN" sz="2000" dirty="0">
                          <a:solidFill>
                            <a:srgbClr val="FF0000"/>
                          </a:solidFill>
                          <a:latin typeface="Times New Roman"/>
                          <a:ea typeface="Calibri"/>
                        </a:rPr>
                        <a:t>by reason of its ecological, faunal, floral, </a:t>
                      </a:r>
                      <a:r>
                        <a:rPr lang="en-IN" sz="2000" dirty="0" err="1">
                          <a:solidFill>
                            <a:srgbClr val="FF0000"/>
                          </a:solidFill>
                          <a:latin typeface="Times New Roman"/>
                          <a:ea typeface="Calibri"/>
                        </a:rPr>
                        <a:t>geomorphological</a:t>
                      </a:r>
                      <a:r>
                        <a:rPr lang="en-IN" sz="2000" dirty="0">
                          <a:solidFill>
                            <a:srgbClr val="FF0000"/>
                          </a:solidFill>
                          <a:latin typeface="Times New Roman"/>
                          <a:ea typeface="Calibri"/>
                        </a:rPr>
                        <a:t> or zoological association or importance, needed to be constituted as a National Park for the purpose of protecting, propagating or developing wild life therein or its environment, it may, by notification, declare its intention to constitute such area as a National Park. </a:t>
                      </a:r>
                      <a:endParaRPr lang="en-IN" sz="2000" dirty="0" smtClean="0">
                        <a:solidFill>
                          <a:srgbClr val="FF0000"/>
                        </a:solidFill>
                        <a:latin typeface="Times New Roman"/>
                        <a:ea typeface="Calibri"/>
                      </a:endParaRPr>
                    </a:p>
                    <a:p>
                      <a:pPr algn="just">
                        <a:lnSpc>
                          <a:spcPct val="115000"/>
                        </a:lnSpc>
                        <a:spcAft>
                          <a:spcPts val="0"/>
                        </a:spcAft>
                      </a:pPr>
                      <a:r>
                        <a:rPr lang="en-IN" sz="2000" b="1" dirty="0" smtClean="0">
                          <a:solidFill>
                            <a:srgbClr val="000000"/>
                          </a:solidFill>
                          <a:latin typeface="Times New Roman"/>
                          <a:ea typeface="Calibri"/>
                        </a:rPr>
                        <a:t>36A. Declaration and management of a conservation reserve</a:t>
                      </a:r>
                      <a:r>
                        <a:rPr lang="en-IN" sz="2000" dirty="0" smtClean="0">
                          <a:solidFill>
                            <a:srgbClr val="000000"/>
                          </a:solidFill>
                          <a:latin typeface="Times New Roman"/>
                          <a:ea typeface="Calibri"/>
                        </a:rPr>
                        <a:t> </a:t>
                      </a:r>
                    </a:p>
                    <a:p>
                      <a:pPr algn="just">
                        <a:lnSpc>
                          <a:spcPct val="115000"/>
                        </a:lnSpc>
                        <a:spcAft>
                          <a:spcPts val="0"/>
                        </a:spcAft>
                      </a:pPr>
                      <a:r>
                        <a:rPr lang="en-IN" sz="2000" b="1" dirty="0" smtClean="0">
                          <a:solidFill>
                            <a:srgbClr val="000000"/>
                          </a:solidFill>
                          <a:latin typeface="Times New Roman"/>
                          <a:ea typeface="Calibri"/>
                        </a:rPr>
                        <a:t>36B. Conservation reserve management committee</a:t>
                      </a:r>
                      <a:endParaRPr lang="en-IN" sz="2000" dirty="0" smtClean="0">
                        <a:solidFill>
                          <a:srgbClr val="000000"/>
                        </a:solidFill>
                        <a:latin typeface="Times New Roman"/>
                        <a:ea typeface="Calibri"/>
                      </a:endParaRPr>
                    </a:p>
                    <a:p>
                      <a:pPr algn="just">
                        <a:lnSpc>
                          <a:spcPct val="115000"/>
                        </a:lnSpc>
                        <a:spcAft>
                          <a:spcPts val="0"/>
                        </a:spcAft>
                      </a:pPr>
                      <a:r>
                        <a:rPr lang="en-IN" sz="2000" b="1" dirty="0" smtClean="0">
                          <a:solidFill>
                            <a:srgbClr val="000000"/>
                          </a:solidFill>
                          <a:latin typeface="Times New Roman"/>
                          <a:ea typeface="Calibri"/>
                        </a:rPr>
                        <a:t>38. Power of Central Government to declare areas as sanctuaries or National Parks</a:t>
                      </a:r>
                      <a:r>
                        <a:rPr lang="en-IN" sz="2000" dirty="0" smtClean="0">
                          <a:solidFill>
                            <a:srgbClr val="000000"/>
                          </a:solidFill>
                          <a:latin typeface="Times New Roman"/>
                          <a:ea typeface="Calibri"/>
                        </a:rPr>
                        <a:t>.—</a:t>
                      </a:r>
                    </a:p>
                    <a:p>
                      <a:pPr algn="just">
                        <a:lnSpc>
                          <a:spcPct val="115000"/>
                        </a:lnSpc>
                        <a:spcAft>
                          <a:spcPts val="0"/>
                        </a:spcAft>
                      </a:pPr>
                      <a:endParaRPr lang="en-IN" sz="2000" dirty="0">
                        <a:solidFill>
                          <a:srgbClr val="FF0000"/>
                        </a:solidFill>
                        <a:latin typeface="Times New Roman"/>
                        <a:ea typeface="Calibri"/>
                      </a:endParaRPr>
                    </a:p>
                  </a:txBody>
                  <a:tcPr marL="28196" marR="281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style>
          <a:lnRef idx="2">
            <a:schemeClr val="accent6"/>
          </a:lnRef>
          <a:fillRef idx="1">
            <a:schemeClr val="lt1"/>
          </a:fillRef>
          <a:effectRef idx="0">
            <a:schemeClr val="accent6"/>
          </a:effectRef>
          <a:fontRef idx="minor">
            <a:schemeClr val="dk1"/>
          </a:fontRef>
        </p:style>
        <p:txBody>
          <a:bodyPr>
            <a:normAutofit/>
          </a:bodyPr>
          <a:lstStyle/>
          <a:p>
            <a:pPr algn="just"/>
            <a:r>
              <a:rPr lang="en-IN" sz="1800" b="1" dirty="0" smtClean="0">
                <a:latin typeface="Times New Roman" pitchFamily="18" charset="0"/>
                <a:cs typeface="Times New Roman" pitchFamily="18" charset="0"/>
              </a:rPr>
              <a:t>CHAPTER IVA (CENTRAL ZOO AUTHORITY AND RECOGNITION OF ZOOS)</a:t>
            </a:r>
            <a:endParaRPr lang="en-IN" sz="1800" dirty="0" smtClean="0">
              <a:latin typeface="Times New Roman" pitchFamily="18" charset="0"/>
              <a:cs typeface="Times New Roman" pitchFamily="18" charset="0"/>
            </a:endParaRPr>
          </a:p>
          <a:p>
            <a:pPr algn="just"/>
            <a:r>
              <a:rPr lang="en-IN" sz="1800" dirty="0" smtClean="0">
                <a:latin typeface="Times New Roman" pitchFamily="18" charset="0"/>
                <a:cs typeface="Times New Roman" pitchFamily="18" charset="0"/>
              </a:rPr>
              <a:t>The central government shall constitute a body to be known as the CZA to exercise the power and to perform the function</a:t>
            </a:r>
          </a:p>
          <a:p>
            <a:pPr algn="just"/>
            <a:r>
              <a:rPr lang="en-IN" sz="1800" b="1" dirty="0" smtClean="0">
                <a:latin typeface="Times New Roman" pitchFamily="18" charset="0"/>
                <a:cs typeface="Times New Roman" pitchFamily="18" charset="0"/>
              </a:rPr>
              <a:t>38A. Constitution of Central Zoo Authority</a:t>
            </a:r>
            <a:r>
              <a:rPr lang="en-IN" sz="1800" dirty="0" smtClean="0">
                <a:latin typeface="Times New Roman" pitchFamily="18" charset="0"/>
                <a:cs typeface="Times New Roman" pitchFamily="18" charset="0"/>
              </a:rPr>
              <a:t>.—(</a:t>
            </a:r>
            <a:r>
              <a:rPr lang="en-IN" sz="1800" i="1" dirty="0" smtClean="0">
                <a:latin typeface="Times New Roman" pitchFamily="18" charset="0"/>
                <a:cs typeface="Times New Roman" pitchFamily="18" charset="0"/>
              </a:rPr>
              <a:t>1</a:t>
            </a:r>
            <a:r>
              <a:rPr lang="en-IN" sz="1800" dirty="0" smtClean="0">
                <a:latin typeface="Times New Roman" pitchFamily="18" charset="0"/>
                <a:cs typeface="Times New Roman" pitchFamily="18" charset="0"/>
              </a:rPr>
              <a:t>) The Central Government shall constitute a body to be known as the Central Zoo Authority (hereinafter in this Chapter referred to as the Authority), to exercise the powers conferred on, and to perform the functions assigned to it under this Act. </a:t>
            </a:r>
          </a:p>
          <a:p>
            <a:pPr algn="just"/>
            <a:r>
              <a:rPr lang="en-IN" sz="1800" dirty="0" smtClean="0">
                <a:latin typeface="Times New Roman" pitchFamily="18" charset="0"/>
                <a:cs typeface="Times New Roman" pitchFamily="18" charset="0"/>
              </a:rPr>
              <a:t>(</a:t>
            </a:r>
            <a:r>
              <a:rPr lang="en-IN" sz="1800" i="1" dirty="0" smtClean="0">
                <a:latin typeface="Times New Roman" pitchFamily="18" charset="0"/>
                <a:cs typeface="Times New Roman" pitchFamily="18" charset="0"/>
              </a:rPr>
              <a:t>2</a:t>
            </a:r>
            <a:r>
              <a:rPr lang="en-IN" sz="1800" dirty="0" smtClean="0">
                <a:latin typeface="Times New Roman" pitchFamily="18" charset="0"/>
                <a:cs typeface="Times New Roman" pitchFamily="18" charset="0"/>
              </a:rPr>
              <a:t>) The Authority shall consist of— (</a:t>
            </a:r>
            <a:r>
              <a:rPr lang="en-IN" sz="1800" i="1" dirty="0" smtClean="0">
                <a:latin typeface="Times New Roman" pitchFamily="18" charset="0"/>
                <a:cs typeface="Times New Roman" pitchFamily="18" charset="0"/>
              </a:rPr>
              <a:t>a</a:t>
            </a:r>
            <a:r>
              <a:rPr lang="en-IN" sz="1800" dirty="0" smtClean="0">
                <a:latin typeface="Times New Roman" pitchFamily="18" charset="0"/>
                <a:cs typeface="Times New Roman" pitchFamily="18" charset="0"/>
              </a:rPr>
              <a:t>) chairperson; (</a:t>
            </a:r>
            <a:r>
              <a:rPr lang="en-IN" sz="1800" i="1" dirty="0" smtClean="0">
                <a:latin typeface="Times New Roman" pitchFamily="18" charset="0"/>
                <a:cs typeface="Times New Roman" pitchFamily="18" charset="0"/>
              </a:rPr>
              <a:t>b</a:t>
            </a:r>
            <a:r>
              <a:rPr lang="en-IN" sz="1800" dirty="0" smtClean="0">
                <a:latin typeface="Times New Roman" pitchFamily="18" charset="0"/>
                <a:cs typeface="Times New Roman" pitchFamily="18" charset="0"/>
              </a:rPr>
              <a:t>) such number of members not exceeding ten; and (</a:t>
            </a:r>
            <a:r>
              <a:rPr lang="en-IN" sz="1800" i="1" dirty="0" smtClean="0">
                <a:latin typeface="Times New Roman" pitchFamily="18" charset="0"/>
                <a:cs typeface="Times New Roman" pitchFamily="18" charset="0"/>
              </a:rPr>
              <a:t>c</a:t>
            </a:r>
            <a:r>
              <a:rPr lang="en-IN" sz="1800" dirty="0" smtClean="0">
                <a:latin typeface="Times New Roman" pitchFamily="18" charset="0"/>
                <a:cs typeface="Times New Roman" pitchFamily="18" charset="0"/>
              </a:rPr>
              <a:t>) Member-Secretary, to be appointed by the Central Government.</a:t>
            </a:r>
          </a:p>
          <a:p>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304800"/>
          <a:ext cx="8534400" cy="6470470"/>
        </p:xfrm>
        <a:graphic>
          <a:graphicData uri="http://schemas.openxmlformats.org/drawingml/2006/table">
            <a:tbl>
              <a:tblPr/>
              <a:tblGrid>
                <a:gridCol w="8534400"/>
              </a:tblGrid>
              <a:tr h="3679370">
                <a:tc>
                  <a:txBody>
                    <a:bodyPr/>
                    <a:lstStyle/>
                    <a:p>
                      <a:pPr algn="just">
                        <a:lnSpc>
                          <a:spcPct val="115000"/>
                        </a:lnSpc>
                        <a:spcAft>
                          <a:spcPts val="0"/>
                        </a:spcAft>
                      </a:pPr>
                      <a:r>
                        <a:rPr lang="en-IN" sz="1600" b="1" dirty="0">
                          <a:latin typeface="Times New Roman"/>
                          <a:ea typeface="Calibri"/>
                          <a:cs typeface="Times New Roman"/>
                        </a:rPr>
                        <a:t>Functions of the authority</a:t>
                      </a:r>
                      <a:endParaRPr lang="en-IN" sz="1600" dirty="0">
                        <a:latin typeface="Calibri"/>
                        <a:ea typeface="Calibri"/>
                        <a:cs typeface="Times New Roman"/>
                      </a:endParaRPr>
                    </a:p>
                    <a:p>
                      <a:pPr marL="342900" lvl="0" indent="-342900" algn="just">
                        <a:lnSpc>
                          <a:spcPct val="115000"/>
                        </a:lnSpc>
                        <a:spcAft>
                          <a:spcPts val="0"/>
                        </a:spcAft>
                        <a:buFont typeface="+mj-lt"/>
                        <a:buAutoNum type="alphaLcParenR"/>
                      </a:pPr>
                      <a:r>
                        <a:rPr lang="en-IN" sz="1600" dirty="0">
                          <a:latin typeface="Times New Roman"/>
                          <a:ea typeface="Calibri"/>
                          <a:cs typeface="Times New Roman"/>
                        </a:rPr>
                        <a:t>Specify the minimum standards for housing, upkeep and vermin care of the animal kept in a zoo</a:t>
                      </a:r>
                      <a:endParaRPr lang="en-IN" sz="1600" dirty="0">
                        <a:latin typeface="Calibri"/>
                        <a:ea typeface="Calibri"/>
                        <a:cs typeface="Times New Roman"/>
                      </a:endParaRPr>
                    </a:p>
                    <a:p>
                      <a:pPr marL="342900" lvl="0" indent="-342900" algn="just">
                        <a:lnSpc>
                          <a:spcPct val="115000"/>
                        </a:lnSpc>
                        <a:spcAft>
                          <a:spcPts val="0"/>
                        </a:spcAft>
                        <a:buFont typeface="+mj-lt"/>
                        <a:buAutoNum type="alphaLcParenR"/>
                      </a:pPr>
                      <a:r>
                        <a:rPr lang="en-IN" sz="1600" dirty="0">
                          <a:latin typeface="Times New Roman"/>
                          <a:ea typeface="Calibri"/>
                          <a:cs typeface="Times New Roman"/>
                        </a:rPr>
                        <a:t>Evaluate and assess the  functioning of zoos with respect to the standards or the norms as may be prescribed</a:t>
                      </a:r>
                      <a:endParaRPr lang="en-IN" sz="1600" dirty="0">
                        <a:latin typeface="Calibri"/>
                        <a:ea typeface="Calibri"/>
                        <a:cs typeface="Times New Roman"/>
                      </a:endParaRPr>
                    </a:p>
                    <a:p>
                      <a:pPr marL="342900" lvl="0" indent="-342900" algn="just">
                        <a:lnSpc>
                          <a:spcPct val="115000"/>
                        </a:lnSpc>
                        <a:spcAft>
                          <a:spcPts val="0"/>
                        </a:spcAft>
                        <a:buFont typeface="+mj-lt"/>
                        <a:buAutoNum type="alphaLcParenR"/>
                      </a:pPr>
                      <a:r>
                        <a:rPr lang="en-IN" sz="1600" dirty="0">
                          <a:latin typeface="Times New Roman"/>
                          <a:ea typeface="Calibri"/>
                          <a:cs typeface="Times New Roman"/>
                        </a:rPr>
                        <a:t>Recognition and </a:t>
                      </a:r>
                      <a:r>
                        <a:rPr lang="en-IN" sz="1600" dirty="0" err="1">
                          <a:latin typeface="Times New Roman"/>
                          <a:ea typeface="Calibri"/>
                          <a:cs typeface="Times New Roman"/>
                        </a:rPr>
                        <a:t>derecognition</a:t>
                      </a:r>
                      <a:r>
                        <a:rPr lang="en-IN" sz="1600" dirty="0">
                          <a:latin typeface="Times New Roman"/>
                          <a:ea typeface="Calibri"/>
                          <a:cs typeface="Times New Roman"/>
                        </a:rPr>
                        <a:t> of zoos</a:t>
                      </a:r>
                      <a:endParaRPr lang="en-IN" sz="1600" dirty="0">
                        <a:latin typeface="Calibri"/>
                        <a:ea typeface="Calibri"/>
                        <a:cs typeface="Times New Roman"/>
                      </a:endParaRPr>
                    </a:p>
                    <a:p>
                      <a:pPr marL="342900" lvl="0" indent="-342900" algn="just">
                        <a:lnSpc>
                          <a:spcPct val="115000"/>
                        </a:lnSpc>
                        <a:spcAft>
                          <a:spcPts val="0"/>
                        </a:spcAft>
                        <a:buFont typeface="+mj-lt"/>
                        <a:buAutoNum type="alphaLcParenR"/>
                      </a:pPr>
                      <a:r>
                        <a:rPr lang="en-IN" sz="1600" dirty="0">
                          <a:latin typeface="Times New Roman"/>
                          <a:ea typeface="Calibri"/>
                          <a:cs typeface="Times New Roman"/>
                        </a:rPr>
                        <a:t>Identify endangered species of wild animals for purposes of captive breeding and assigning responsibility in this regard to a zoo</a:t>
                      </a:r>
                      <a:endParaRPr lang="en-IN" sz="1600" dirty="0">
                        <a:latin typeface="Calibri"/>
                        <a:ea typeface="Calibri"/>
                        <a:cs typeface="Times New Roman"/>
                      </a:endParaRPr>
                    </a:p>
                    <a:p>
                      <a:pPr marL="342900" lvl="0" indent="-342900" algn="just">
                        <a:lnSpc>
                          <a:spcPct val="115000"/>
                        </a:lnSpc>
                        <a:spcAft>
                          <a:spcPts val="0"/>
                        </a:spcAft>
                        <a:buFont typeface="+mj-lt"/>
                        <a:buAutoNum type="alphaLcParenR"/>
                      </a:pPr>
                      <a:r>
                        <a:rPr lang="en-IN" sz="1600" dirty="0">
                          <a:latin typeface="Times New Roman"/>
                          <a:ea typeface="Calibri"/>
                          <a:cs typeface="Times New Roman"/>
                        </a:rPr>
                        <a:t>Coordinate the acquisition, exchange and loaning of animal for breeding purposes</a:t>
                      </a:r>
                      <a:endParaRPr lang="en-IN" sz="1600" dirty="0">
                        <a:latin typeface="Calibri"/>
                        <a:ea typeface="Calibri"/>
                        <a:cs typeface="Times New Roman"/>
                      </a:endParaRPr>
                    </a:p>
                    <a:p>
                      <a:pPr marL="342900" lvl="0" indent="-342900" algn="just">
                        <a:lnSpc>
                          <a:spcPct val="115000"/>
                        </a:lnSpc>
                        <a:spcAft>
                          <a:spcPts val="0"/>
                        </a:spcAft>
                        <a:buFont typeface="+mj-lt"/>
                        <a:buAutoNum type="alphaLcParenR"/>
                      </a:pPr>
                      <a:r>
                        <a:rPr lang="en-IN" sz="1600" dirty="0">
                          <a:latin typeface="Times New Roman"/>
                          <a:ea typeface="Calibri"/>
                          <a:cs typeface="Times New Roman"/>
                        </a:rPr>
                        <a:t>Ensure maintenance of stud books of endangered species of wild animal bred n captivity</a:t>
                      </a:r>
                      <a:endParaRPr lang="en-IN" sz="1600" dirty="0">
                        <a:latin typeface="Calibri"/>
                        <a:ea typeface="Calibri"/>
                        <a:cs typeface="Times New Roman"/>
                      </a:endParaRPr>
                    </a:p>
                    <a:p>
                      <a:pPr marL="342900" lvl="0" indent="-342900" algn="just">
                        <a:lnSpc>
                          <a:spcPct val="115000"/>
                        </a:lnSpc>
                        <a:spcAft>
                          <a:spcPts val="0"/>
                        </a:spcAft>
                        <a:buFont typeface="+mj-lt"/>
                        <a:buAutoNum type="alphaLcParenR"/>
                      </a:pPr>
                      <a:r>
                        <a:rPr lang="en-IN" sz="1600" dirty="0">
                          <a:latin typeface="Times New Roman"/>
                          <a:ea typeface="Calibri"/>
                          <a:cs typeface="Times New Roman"/>
                        </a:rPr>
                        <a:t>Identify priorities and themes with regard to display of captive animals in a zoo</a:t>
                      </a:r>
                      <a:endParaRPr lang="en-IN" sz="1600" dirty="0">
                        <a:latin typeface="Calibri"/>
                        <a:ea typeface="Calibri"/>
                        <a:cs typeface="Times New Roman"/>
                      </a:endParaRPr>
                    </a:p>
                    <a:p>
                      <a:pPr marL="342900" lvl="0" indent="-342900" algn="just">
                        <a:lnSpc>
                          <a:spcPct val="115000"/>
                        </a:lnSpc>
                        <a:spcAft>
                          <a:spcPts val="0"/>
                        </a:spcAft>
                        <a:buFont typeface="+mj-lt"/>
                        <a:buAutoNum type="alphaLcParenR"/>
                      </a:pPr>
                      <a:r>
                        <a:rPr lang="en-IN" sz="1600" dirty="0">
                          <a:latin typeface="Times New Roman"/>
                          <a:ea typeface="Calibri"/>
                          <a:cs typeface="Times New Roman"/>
                        </a:rPr>
                        <a:t>Coordinate research in captive breeding and educational programmes for the purposes of zoos</a:t>
                      </a:r>
                      <a:endParaRPr lang="en-IN" sz="1600" dirty="0">
                        <a:latin typeface="Calibri"/>
                        <a:ea typeface="Calibri"/>
                        <a:cs typeface="Times New Roman"/>
                      </a:endParaRPr>
                    </a:p>
                    <a:p>
                      <a:pPr marL="342900" lvl="0" indent="-342900" algn="just">
                        <a:lnSpc>
                          <a:spcPct val="115000"/>
                        </a:lnSpc>
                        <a:spcAft>
                          <a:spcPts val="0"/>
                        </a:spcAft>
                        <a:buFont typeface="+mj-lt"/>
                        <a:buAutoNum type="alphaLcParenR"/>
                      </a:pPr>
                      <a:r>
                        <a:rPr lang="en-IN" sz="1600" dirty="0">
                          <a:latin typeface="Times New Roman"/>
                          <a:ea typeface="Calibri"/>
                          <a:cs typeface="Times New Roman"/>
                        </a:rPr>
                        <a:t>Provide technical and other assistance to zoos for their proper management and development on scientific lines</a:t>
                      </a:r>
                      <a:endParaRPr lang="en-IN" sz="1600" dirty="0">
                        <a:latin typeface="Calibri"/>
                        <a:ea typeface="Calibri"/>
                        <a:cs typeface="Times New Roman"/>
                      </a:endParaRPr>
                    </a:p>
                    <a:p>
                      <a:pPr marL="342900" lvl="0" indent="-342900" algn="just">
                        <a:lnSpc>
                          <a:spcPct val="115000"/>
                        </a:lnSpc>
                        <a:spcAft>
                          <a:spcPts val="0"/>
                        </a:spcAft>
                        <a:buFont typeface="+mj-lt"/>
                        <a:buAutoNum type="alphaLcParenR"/>
                      </a:pPr>
                      <a:r>
                        <a:rPr lang="en-IN" sz="1600" dirty="0">
                          <a:latin typeface="Times New Roman"/>
                          <a:ea typeface="Calibri"/>
                          <a:cs typeface="Times New Roman"/>
                        </a:rPr>
                        <a:t>Perform such other functions as may be necessary to carry out the purposes of this act with regards to zoos</a:t>
                      </a:r>
                      <a:endParaRPr lang="en-IN" sz="1600" dirty="0">
                        <a:latin typeface="Calibri"/>
                        <a:ea typeface="Calibri"/>
                        <a:cs typeface="Times New Roman"/>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058">
                <a:tc>
                  <a:txBody>
                    <a:bodyPr/>
                    <a:lstStyle/>
                    <a:p>
                      <a:pPr algn="just">
                        <a:lnSpc>
                          <a:spcPct val="115000"/>
                        </a:lnSpc>
                        <a:spcAft>
                          <a:spcPts val="0"/>
                        </a:spcAft>
                      </a:pPr>
                      <a:r>
                        <a:rPr lang="en-IN" sz="1600" b="1">
                          <a:latin typeface="Times New Roman"/>
                          <a:ea typeface="Calibri"/>
                          <a:cs typeface="Times New Roman"/>
                        </a:rPr>
                        <a:t>Recognition of zoos-</a:t>
                      </a:r>
                      <a:endParaRPr lang="en-IN" sz="1600">
                        <a:latin typeface="Calibri"/>
                        <a:ea typeface="Calibri"/>
                        <a:cs typeface="Times New Roman"/>
                      </a:endParaRPr>
                    </a:p>
                    <a:p>
                      <a:pPr algn="just">
                        <a:lnSpc>
                          <a:spcPct val="115000"/>
                        </a:lnSpc>
                        <a:spcAft>
                          <a:spcPts val="0"/>
                        </a:spcAft>
                      </a:pPr>
                      <a:r>
                        <a:rPr lang="en-IN" sz="1600">
                          <a:latin typeface="Times New Roman"/>
                          <a:ea typeface="Calibri"/>
                          <a:cs typeface="Times New Roman"/>
                        </a:rPr>
                        <a:t>No zoo shall be operated without being recognized by the authority</a:t>
                      </a:r>
                      <a:endParaRPr lang="en-IN" sz="1600">
                        <a:latin typeface="Calibri"/>
                        <a:ea typeface="Calibri"/>
                        <a:cs typeface="Times New Roman"/>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9086">
                <a:tc>
                  <a:txBody>
                    <a:bodyPr/>
                    <a:lstStyle/>
                    <a:p>
                      <a:pPr algn="just">
                        <a:lnSpc>
                          <a:spcPct val="115000"/>
                        </a:lnSpc>
                        <a:spcAft>
                          <a:spcPts val="0"/>
                        </a:spcAft>
                      </a:pPr>
                      <a:r>
                        <a:rPr lang="en-IN" sz="1600" b="1">
                          <a:latin typeface="Times New Roman"/>
                          <a:ea typeface="Calibri"/>
                          <a:cs typeface="Times New Roman"/>
                        </a:rPr>
                        <a:t>Acquisition of animals by zoo-</a:t>
                      </a:r>
                      <a:endParaRPr lang="en-IN" sz="1600">
                        <a:latin typeface="Calibri"/>
                        <a:ea typeface="Calibri"/>
                        <a:cs typeface="Times New Roman"/>
                      </a:endParaRPr>
                    </a:p>
                    <a:p>
                      <a:pPr algn="just">
                        <a:lnSpc>
                          <a:spcPct val="115000"/>
                        </a:lnSpc>
                        <a:spcAft>
                          <a:spcPts val="0"/>
                        </a:spcAft>
                      </a:pPr>
                      <a:r>
                        <a:rPr lang="en-IN" sz="1600">
                          <a:latin typeface="Times New Roman"/>
                          <a:ea typeface="Calibri"/>
                          <a:cs typeface="Times New Roman"/>
                        </a:rPr>
                        <a:t>Subject to the other provisions of this act, no zoo shall acquire or transfer any wild animal specified in schedule I and II except with the previous permission of the authority</a:t>
                      </a:r>
                      <a:endParaRPr lang="en-IN" sz="1600">
                        <a:latin typeface="Calibri"/>
                        <a:ea typeface="Calibri"/>
                        <a:cs typeface="Times New Roman"/>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9086">
                <a:tc>
                  <a:txBody>
                    <a:bodyPr/>
                    <a:lstStyle/>
                    <a:p>
                      <a:pPr algn="just">
                        <a:lnSpc>
                          <a:spcPct val="115000"/>
                        </a:lnSpc>
                        <a:spcAft>
                          <a:spcPts val="0"/>
                        </a:spcAft>
                      </a:pPr>
                      <a:r>
                        <a:rPr lang="en-IN" sz="1600" b="1" dirty="0">
                          <a:latin typeface="Times New Roman"/>
                          <a:ea typeface="Calibri"/>
                          <a:cs typeface="Times New Roman"/>
                        </a:rPr>
                        <a:t>Prohibition of teasing &amp; etc, in zoo-</a:t>
                      </a:r>
                      <a:endParaRPr lang="en-IN" sz="1600" dirty="0">
                        <a:latin typeface="Calibri"/>
                        <a:ea typeface="Calibri"/>
                        <a:cs typeface="Times New Roman"/>
                      </a:endParaRPr>
                    </a:p>
                    <a:p>
                      <a:pPr algn="just">
                        <a:lnSpc>
                          <a:spcPct val="115000"/>
                        </a:lnSpc>
                        <a:spcAft>
                          <a:spcPts val="0"/>
                        </a:spcAft>
                      </a:pPr>
                      <a:r>
                        <a:rPr lang="en-IN" sz="1600" dirty="0">
                          <a:latin typeface="Times New Roman"/>
                          <a:ea typeface="Calibri"/>
                          <a:cs typeface="Times New Roman"/>
                        </a:rPr>
                        <a:t>No person shall tease, molest, injure or feed any animal or cause disturbance to the animals by noise or otherwise or litter the grounds in zoos</a:t>
                      </a:r>
                      <a:endParaRPr lang="en-IN" sz="1600" dirty="0">
                        <a:latin typeface="Calibri"/>
                        <a:ea typeface="Calibri"/>
                        <a:cs typeface="Times New Roman"/>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229600" cy="6172200"/>
          </a:xfrm>
        </p:spPr>
        <p:style>
          <a:lnRef idx="2">
            <a:schemeClr val="accent6"/>
          </a:lnRef>
          <a:fillRef idx="1">
            <a:schemeClr val="lt1"/>
          </a:fillRef>
          <a:effectRef idx="0">
            <a:schemeClr val="accent6"/>
          </a:effectRef>
          <a:fontRef idx="minor">
            <a:schemeClr val="dk1"/>
          </a:fontRef>
        </p:style>
        <p:txBody>
          <a:bodyPr>
            <a:normAutofit fontScale="32500" lnSpcReduction="20000"/>
          </a:bodyPr>
          <a:lstStyle/>
          <a:p>
            <a:pPr algn="just"/>
            <a:r>
              <a:rPr lang="en-IN" sz="4900" b="1" dirty="0" smtClean="0">
                <a:latin typeface="Times New Roman" pitchFamily="18" charset="0"/>
                <a:cs typeface="Times New Roman" pitchFamily="18" charset="0"/>
              </a:rPr>
              <a:t>CHAPTER IVB - NATIONAL TIGER CONSERVATION AUTHORITY</a:t>
            </a:r>
            <a:endParaRPr lang="en-IN" sz="4900" dirty="0" smtClean="0">
              <a:latin typeface="Times New Roman" pitchFamily="18" charset="0"/>
              <a:cs typeface="Times New Roman" pitchFamily="18" charset="0"/>
            </a:endParaRPr>
          </a:p>
          <a:p>
            <a:pPr algn="just"/>
            <a:r>
              <a:rPr lang="en-IN" sz="4900" b="1" dirty="0" smtClean="0">
                <a:latin typeface="Times New Roman" pitchFamily="18" charset="0"/>
                <a:cs typeface="Times New Roman" pitchFamily="18" charset="0"/>
              </a:rPr>
              <a:t>38L.Constitution of National Tiger Conservation Authority</a:t>
            </a:r>
            <a:endParaRPr lang="en-IN" sz="4900" dirty="0" smtClean="0">
              <a:latin typeface="Times New Roman" pitchFamily="18" charset="0"/>
              <a:cs typeface="Times New Roman" pitchFamily="18" charset="0"/>
            </a:endParaRPr>
          </a:p>
          <a:p>
            <a:pPr algn="just">
              <a:buNone/>
            </a:pPr>
            <a:r>
              <a:rPr lang="en-IN" sz="4900" b="1" dirty="0" smtClean="0">
                <a:latin typeface="Times New Roman" pitchFamily="18" charset="0"/>
                <a:cs typeface="Times New Roman" pitchFamily="18" charset="0"/>
              </a:rPr>
              <a:t> </a:t>
            </a:r>
            <a:endParaRPr lang="en-IN" sz="4900" dirty="0" smtClean="0">
              <a:latin typeface="Times New Roman" pitchFamily="18" charset="0"/>
              <a:cs typeface="Times New Roman" pitchFamily="18" charset="0"/>
            </a:endParaRPr>
          </a:p>
          <a:p>
            <a:pPr algn="just"/>
            <a:r>
              <a:rPr lang="en-IN" sz="4900" b="1" dirty="0" smtClean="0">
                <a:latin typeface="Times New Roman" pitchFamily="18" charset="0"/>
                <a:cs typeface="Times New Roman" pitchFamily="18" charset="0"/>
              </a:rPr>
              <a:t>38O. Powers and functions of Tiger Conservation Authority</a:t>
            </a:r>
            <a:r>
              <a:rPr lang="en-IN" sz="4900" dirty="0" smtClean="0">
                <a:latin typeface="Times New Roman" pitchFamily="18" charset="0"/>
                <a:cs typeface="Times New Roman" pitchFamily="18" charset="0"/>
              </a:rPr>
              <a:t>.—(</a:t>
            </a:r>
            <a:r>
              <a:rPr lang="en-IN" sz="4900" i="1" dirty="0" smtClean="0">
                <a:latin typeface="Times New Roman" pitchFamily="18" charset="0"/>
                <a:cs typeface="Times New Roman" pitchFamily="18" charset="0"/>
              </a:rPr>
              <a:t>1</a:t>
            </a:r>
            <a:r>
              <a:rPr lang="en-IN" sz="4900" dirty="0" smtClean="0">
                <a:latin typeface="Times New Roman" pitchFamily="18" charset="0"/>
                <a:cs typeface="Times New Roman" pitchFamily="18" charset="0"/>
              </a:rPr>
              <a:t>) The Tiger Conservation Authority shall have the following powers and perform the following functions, namely:— </a:t>
            </a:r>
          </a:p>
          <a:p>
            <a:pPr algn="just"/>
            <a:r>
              <a:rPr lang="en-IN" sz="4900" dirty="0" smtClean="0">
                <a:latin typeface="Times New Roman" pitchFamily="18" charset="0"/>
                <a:cs typeface="Times New Roman" pitchFamily="18" charset="0"/>
              </a:rPr>
              <a:t>(</a:t>
            </a:r>
            <a:r>
              <a:rPr lang="en-IN" sz="4900" i="1" dirty="0" smtClean="0">
                <a:latin typeface="Times New Roman" pitchFamily="18" charset="0"/>
                <a:cs typeface="Times New Roman" pitchFamily="18" charset="0"/>
              </a:rPr>
              <a:t>A</a:t>
            </a:r>
            <a:r>
              <a:rPr lang="en-IN" sz="4900" dirty="0" smtClean="0">
                <a:latin typeface="Times New Roman" pitchFamily="18" charset="0"/>
                <a:cs typeface="Times New Roman" pitchFamily="18" charset="0"/>
              </a:rPr>
              <a:t>) to approve the tiger conservation plan prepared by the state government under sub-section (</a:t>
            </a:r>
            <a:r>
              <a:rPr lang="en-IN" sz="4900" i="1" dirty="0" smtClean="0">
                <a:latin typeface="Times New Roman" pitchFamily="18" charset="0"/>
                <a:cs typeface="Times New Roman" pitchFamily="18" charset="0"/>
              </a:rPr>
              <a:t>5</a:t>
            </a:r>
            <a:r>
              <a:rPr lang="en-IN" sz="4900" dirty="0" smtClean="0">
                <a:latin typeface="Times New Roman" pitchFamily="18" charset="0"/>
                <a:cs typeface="Times New Roman" pitchFamily="18" charset="0"/>
              </a:rPr>
              <a:t>) of section 38v of this act; </a:t>
            </a:r>
          </a:p>
          <a:p>
            <a:pPr algn="just"/>
            <a:r>
              <a:rPr lang="en-IN" sz="4900" dirty="0" smtClean="0">
                <a:latin typeface="Times New Roman" pitchFamily="18" charset="0"/>
                <a:cs typeface="Times New Roman" pitchFamily="18" charset="0"/>
              </a:rPr>
              <a:t>(</a:t>
            </a:r>
            <a:r>
              <a:rPr lang="en-IN" sz="4900" i="1" dirty="0" smtClean="0">
                <a:latin typeface="Times New Roman" pitchFamily="18" charset="0"/>
                <a:cs typeface="Times New Roman" pitchFamily="18" charset="0"/>
              </a:rPr>
              <a:t>b</a:t>
            </a:r>
            <a:r>
              <a:rPr lang="en-IN" sz="4900" dirty="0" smtClean="0">
                <a:latin typeface="Times New Roman" pitchFamily="18" charset="0"/>
                <a:cs typeface="Times New Roman" pitchFamily="18" charset="0"/>
              </a:rPr>
              <a:t>) evaluate and assess various aspects of sustainable ecology and disallow any ecologically unsustainable land use such as, mining, industry and other projects within the tiger reserves; </a:t>
            </a:r>
          </a:p>
          <a:p>
            <a:pPr algn="just"/>
            <a:r>
              <a:rPr lang="en-IN" sz="4900" dirty="0" smtClean="0">
                <a:latin typeface="Times New Roman" pitchFamily="18" charset="0"/>
                <a:cs typeface="Times New Roman" pitchFamily="18" charset="0"/>
              </a:rPr>
              <a:t>(</a:t>
            </a:r>
            <a:r>
              <a:rPr lang="en-IN" sz="4900" i="1" dirty="0" smtClean="0">
                <a:latin typeface="Times New Roman" pitchFamily="18" charset="0"/>
                <a:cs typeface="Times New Roman" pitchFamily="18" charset="0"/>
              </a:rPr>
              <a:t>c</a:t>
            </a:r>
            <a:r>
              <a:rPr lang="en-IN" sz="4900" dirty="0" smtClean="0">
                <a:latin typeface="Times New Roman" pitchFamily="18" charset="0"/>
                <a:cs typeface="Times New Roman" pitchFamily="18" charset="0"/>
              </a:rPr>
              <a:t>) lay down normative standards for tourism activities and guidelines for project tiger from time to time for tiger conservation in the buffer and core area of tiger reserves and ensure their due compliance; </a:t>
            </a:r>
          </a:p>
          <a:p>
            <a:pPr algn="just"/>
            <a:r>
              <a:rPr lang="en-IN" sz="4900" dirty="0" smtClean="0">
                <a:latin typeface="Times New Roman" pitchFamily="18" charset="0"/>
                <a:cs typeface="Times New Roman" pitchFamily="18" charset="0"/>
              </a:rPr>
              <a:t>(</a:t>
            </a:r>
            <a:r>
              <a:rPr lang="en-IN" sz="4900" i="1" dirty="0" smtClean="0">
                <a:latin typeface="Times New Roman" pitchFamily="18" charset="0"/>
                <a:cs typeface="Times New Roman" pitchFamily="18" charset="0"/>
              </a:rPr>
              <a:t>d</a:t>
            </a:r>
            <a:r>
              <a:rPr lang="en-IN" sz="4900" dirty="0" smtClean="0">
                <a:latin typeface="Times New Roman" pitchFamily="18" charset="0"/>
                <a:cs typeface="Times New Roman" pitchFamily="18" charset="0"/>
              </a:rPr>
              <a:t>) provide for management focus and measures for addressing conflicts of men and wild animals and to emphasise on co-existence in forest areas outside the national parks, sanctuaries or tiger reserve, in the working plan code; </a:t>
            </a:r>
          </a:p>
          <a:p>
            <a:pPr algn="just"/>
            <a:r>
              <a:rPr lang="en-IN" sz="4900" dirty="0" smtClean="0">
                <a:latin typeface="Times New Roman" pitchFamily="18" charset="0"/>
                <a:cs typeface="Times New Roman" pitchFamily="18" charset="0"/>
              </a:rPr>
              <a:t>(</a:t>
            </a:r>
            <a:r>
              <a:rPr lang="en-IN" sz="4900" i="1" dirty="0" smtClean="0">
                <a:latin typeface="Times New Roman" pitchFamily="18" charset="0"/>
                <a:cs typeface="Times New Roman" pitchFamily="18" charset="0"/>
              </a:rPr>
              <a:t>e</a:t>
            </a:r>
            <a:r>
              <a:rPr lang="en-IN" sz="4900" dirty="0" smtClean="0">
                <a:latin typeface="Times New Roman" pitchFamily="18" charset="0"/>
                <a:cs typeface="Times New Roman" pitchFamily="18" charset="0"/>
              </a:rPr>
              <a:t>) provide information on protection measures including future conservation plan, estimation of population of tiger and its natural prey species, status of habitats, disease surveillance, mortality survey, patrolling, reports on untoward happenings and such other management aspects as it may deem fit including future plan conservation;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229600" cy="6172200"/>
          </a:xfrm>
        </p:spPr>
        <p:style>
          <a:lnRef idx="2">
            <a:schemeClr val="accent6"/>
          </a:lnRef>
          <a:fillRef idx="1">
            <a:schemeClr val="lt1"/>
          </a:fillRef>
          <a:effectRef idx="0">
            <a:schemeClr val="accent6"/>
          </a:effectRef>
          <a:fontRef idx="minor">
            <a:schemeClr val="dk1"/>
          </a:fontRef>
        </p:style>
        <p:txBody>
          <a:bodyPr>
            <a:normAutofit fontScale="32500" lnSpcReduction="20000"/>
          </a:bodyPr>
          <a:lstStyle/>
          <a:p>
            <a:pPr algn="just"/>
            <a:r>
              <a:rPr lang="en-IN" sz="4900" dirty="0" smtClean="0">
                <a:latin typeface="Times New Roman" pitchFamily="18" charset="0"/>
                <a:cs typeface="Times New Roman" pitchFamily="18" charset="0"/>
              </a:rPr>
              <a:t>(</a:t>
            </a:r>
            <a:r>
              <a:rPr lang="en-IN" sz="4900" i="1" dirty="0" smtClean="0">
                <a:latin typeface="Times New Roman" pitchFamily="18" charset="0"/>
                <a:cs typeface="Times New Roman" pitchFamily="18" charset="0"/>
              </a:rPr>
              <a:t>f</a:t>
            </a:r>
            <a:r>
              <a:rPr lang="en-IN" sz="4900" dirty="0" smtClean="0">
                <a:latin typeface="Times New Roman" pitchFamily="18" charset="0"/>
                <a:cs typeface="Times New Roman" pitchFamily="18" charset="0"/>
              </a:rPr>
              <a:t>) approve, co-ordinate research and monitoring on tiger, co-predators, prey, habitat, related ecological and socio-economic parameters and their evaluation; </a:t>
            </a:r>
          </a:p>
          <a:p>
            <a:pPr algn="just"/>
            <a:r>
              <a:rPr lang="en-IN" sz="4900" dirty="0" smtClean="0">
                <a:latin typeface="Times New Roman" pitchFamily="18" charset="0"/>
                <a:cs typeface="Times New Roman" pitchFamily="18" charset="0"/>
              </a:rPr>
              <a:t>(</a:t>
            </a:r>
            <a:r>
              <a:rPr lang="en-IN" sz="4900" i="1" dirty="0" smtClean="0">
                <a:latin typeface="Times New Roman" pitchFamily="18" charset="0"/>
                <a:cs typeface="Times New Roman" pitchFamily="18" charset="0"/>
              </a:rPr>
              <a:t>g</a:t>
            </a:r>
            <a:r>
              <a:rPr lang="en-IN" sz="4900" dirty="0" smtClean="0">
                <a:latin typeface="Times New Roman" pitchFamily="18" charset="0"/>
                <a:cs typeface="Times New Roman" pitchFamily="18" charset="0"/>
              </a:rPr>
              <a:t>) ensure that the tiger reserves and areas linking one protected area or tiger reserve with another protected area or tiger reserve are not diverted for ecologically unsustainable uses, except in public interest and with the approval of the national board for wild life and on the advice of the tiger conservation authority; </a:t>
            </a:r>
          </a:p>
          <a:p>
            <a:pPr algn="just"/>
            <a:r>
              <a:rPr lang="en-IN" sz="4900" dirty="0" smtClean="0">
                <a:latin typeface="Times New Roman" pitchFamily="18" charset="0"/>
                <a:cs typeface="Times New Roman" pitchFamily="18" charset="0"/>
              </a:rPr>
              <a:t>(</a:t>
            </a:r>
            <a:r>
              <a:rPr lang="en-IN" sz="4900" i="1" dirty="0" smtClean="0">
                <a:latin typeface="Times New Roman" pitchFamily="18" charset="0"/>
                <a:cs typeface="Times New Roman" pitchFamily="18" charset="0"/>
              </a:rPr>
              <a:t>h</a:t>
            </a:r>
            <a:r>
              <a:rPr lang="en-IN" sz="4900" dirty="0" smtClean="0">
                <a:latin typeface="Times New Roman" pitchFamily="18" charset="0"/>
                <a:cs typeface="Times New Roman" pitchFamily="18" charset="0"/>
              </a:rPr>
              <a:t>) facilitate and support the tiger reserve management in the state for biodiversity conservation initiatives through eco-development and people’s participation as per approved management plans and to support similar initiatives in adjoining areas consistent with the central and state laws; </a:t>
            </a:r>
          </a:p>
          <a:p>
            <a:pPr algn="just"/>
            <a:r>
              <a:rPr lang="en-IN" sz="4900" dirty="0" smtClean="0">
                <a:latin typeface="Times New Roman" pitchFamily="18" charset="0"/>
                <a:cs typeface="Times New Roman" pitchFamily="18" charset="0"/>
              </a:rPr>
              <a:t>(</a:t>
            </a:r>
            <a:r>
              <a:rPr lang="en-IN" sz="4900" i="1" dirty="0" err="1" smtClean="0">
                <a:latin typeface="Times New Roman" pitchFamily="18" charset="0"/>
                <a:cs typeface="Times New Roman" pitchFamily="18" charset="0"/>
              </a:rPr>
              <a:t>i</a:t>
            </a:r>
            <a:r>
              <a:rPr lang="en-IN" sz="4900" dirty="0" smtClean="0">
                <a:latin typeface="Times New Roman" pitchFamily="18" charset="0"/>
                <a:cs typeface="Times New Roman" pitchFamily="18" charset="0"/>
              </a:rPr>
              <a:t>) ensure critical support including scientific, information technology and legal support for better implementation of the tiger conservation plan; </a:t>
            </a:r>
          </a:p>
          <a:p>
            <a:pPr algn="just"/>
            <a:r>
              <a:rPr lang="en-IN" sz="4900" dirty="0" smtClean="0">
                <a:latin typeface="Times New Roman" pitchFamily="18" charset="0"/>
                <a:cs typeface="Times New Roman" pitchFamily="18" charset="0"/>
              </a:rPr>
              <a:t>(</a:t>
            </a:r>
            <a:r>
              <a:rPr lang="en-IN" sz="4900" i="1" dirty="0" smtClean="0">
                <a:latin typeface="Times New Roman" pitchFamily="18" charset="0"/>
                <a:cs typeface="Times New Roman" pitchFamily="18" charset="0"/>
              </a:rPr>
              <a:t>j</a:t>
            </a:r>
            <a:r>
              <a:rPr lang="en-IN" sz="4900" dirty="0" smtClean="0">
                <a:latin typeface="Times New Roman" pitchFamily="18" charset="0"/>
                <a:cs typeface="Times New Roman" pitchFamily="18" charset="0"/>
              </a:rPr>
              <a:t>) facilitate ongoing capacity building programme for skill development of officers and staff of tiger reserves; and </a:t>
            </a:r>
          </a:p>
          <a:p>
            <a:pPr algn="just"/>
            <a:r>
              <a:rPr lang="en-IN" sz="4900" dirty="0" smtClean="0">
                <a:latin typeface="Times New Roman" pitchFamily="18" charset="0"/>
                <a:cs typeface="Times New Roman" pitchFamily="18" charset="0"/>
              </a:rPr>
              <a:t>(</a:t>
            </a:r>
            <a:r>
              <a:rPr lang="en-IN" sz="4900" i="1" dirty="0" smtClean="0">
                <a:latin typeface="Times New Roman" pitchFamily="18" charset="0"/>
                <a:cs typeface="Times New Roman" pitchFamily="18" charset="0"/>
              </a:rPr>
              <a:t>k</a:t>
            </a:r>
            <a:r>
              <a:rPr lang="en-IN" sz="4900" dirty="0" smtClean="0">
                <a:latin typeface="Times New Roman" pitchFamily="18" charset="0"/>
                <a:cs typeface="Times New Roman" pitchFamily="18" charset="0"/>
              </a:rPr>
              <a:t>) perform such other functions as may be necessary to carry out the purposes of this act with regard to conservation of tigers and their habitat. </a:t>
            </a:r>
          </a:p>
          <a:p>
            <a:pPr algn="just"/>
            <a:r>
              <a:rPr lang="en-IN" sz="4900" dirty="0" smtClean="0">
                <a:latin typeface="Times New Roman" pitchFamily="18" charset="0"/>
                <a:cs typeface="Times New Roman" pitchFamily="18" charset="0"/>
              </a:rPr>
              <a:t>(</a:t>
            </a:r>
            <a:r>
              <a:rPr lang="en-IN" sz="4900" i="1" dirty="0" smtClean="0">
                <a:latin typeface="Times New Roman" pitchFamily="18" charset="0"/>
                <a:cs typeface="Times New Roman" pitchFamily="18" charset="0"/>
              </a:rPr>
              <a:t>2</a:t>
            </a:r>
            <a:r>
              <a:rPr lang="en-IN" sz="4900" dirty="0" smtClean="0">
                <a:latin typeface="Times New Roman" pitchFamily="18" charset="0"/>
                <a:cs typeface="Times New Roman" pitchFamily="18" charset="0"/>
              </a:rPr>
              <a:t>) the tiger conservation authority may, in the exercise of its powers and performance of its functions under this chapter, issue directions in writing to any person, officer or authority for the protection of tiger or tiger reserves and such person, officer or authority shall be bound to comply with the directions: </a:t>
            </a:r>
          </a:p>
          <a:p>
            <a:pPr algn="just"/>
            <a:r>
              <a:rPr lang="en-IN" sz="4900" dirty="0" smtClean="0">
                <a:latin typeface="Times New Roman" pitchFamily="18" charset="0"/>
                <a:cs typeface="Times New Roman" pitchFamily="18" charset="0"/>
              </a:rPr>
              <a:t>Provided that no such direction shall interfere with or affect the rights of local people particularly the Scheduled Tribes.</a:t>
            </a:r>
          </a:p>
          <a:p>
            <a:pPr algn="just"/>
            <a:r>
              <a:rPr lang="en-IN" sz="5400" b="1" dirty="0" smtClean="0">
                <a:latin typeface="Times New Roman" pitchFamily="18" charset="0"/>
                <a:cs typeface="Times New Roman" pitchFamily="18" charset="0"/>
              </a:rPr>
              <a:t>38V. Tiger Conservation Plan</a:t>
            </a:r>
            <a:r>
              <a:rPr lang="en-IN" sz="5400" dirty="0" smtClean="0">
                <a:latin typeface="Times New Roman" pitchFamily="18" charset="0"/>
                <a:cs typeface="Times New Roman" pitchFamily="18" charset="0"/>
              </a:rPr>
              <a:t> </a:t>
            </a:r>
          </a:p>
          <a:p>
            <a:pPr algn="just"/>
            <a:r>
              <a:rPr lang="en-IN" sz="5400" b="1" dirty="0" smtClean="0">
                <a:latin typeface="Times New Roman" pitchFamily="18" charset="0"/>
                <a:cs typeface="Times New Roman" pitchFamily="18" charset="0"/>
              </a:rPr>
              <a:t>38X. Establishment of Tiger Conservation Foundation</a:t>
            </a:r>
            <a:r>
              <a:rPr lang="en-IN" sz="5400" dirty="0" smtClean="0">
                <a:latin typeface="Times New Roman" pitchFamily="18" charset="0"/>
                <a:cs typeface="Times New Roman" pitchFamily="18" charset="0"/>
              </a:rPr>
              <a:t>.—</a:t>
            </a:r>
          </a:p>
          <a:p>
            <a:pPr algn="just"/>
            <a:endParaRPr lang="en-IN" sz="4900" dirty="0" smtClean="0">
              <a:latin typeface="Times New Roman" pitchFamily="18" charset="0"/>
              <a:cs typeface="Times New Roman" pitchFamily="18" charset="0"/>
            </a:endParaRPr>
          </a:p>
          <a:p>
            <a:endParaRPr lang="en-IN"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a:bodyPr>
          <a:lstStyle/>
          <a:p>
            <a:pPr algn="just"/>
            <a:r>
              <a:rPr lang="en-IN" sz="2000" dirty="0" smtClean="0">
                <a:latin typeface="Times New Roman" pitchFamily="18" charset="0"/>
                <a:cs typeface="Times New Roman" pitchFamily="18" charset="0"/>
              </a:rPr>
              <a:t>CHAPTER IVC</a:t>
            </a:r>
          </a:p>
          <a:p>
            <a:pPr algn="just"/>
            <a:r>
              <a:rPr lang="en-IN" sz="2000" dirty="0" smtClean="0">
                <a:latin typeface="Times New Roman" pitchFamily="18" charset="0"/>
                <a:cs typeface="Times New Roman" pitchFamily="18" charset="0"/>
              </a:rPr>
              <a:t>TIGER AND OTHER ENDANGERED SPECIES CRIME CONTROL BUREAU</a:t>
            </a:r>
          </a:p>
          <a:p>
            <a:pPr algn="just"/>
            <a:r>
              <a:rPr lang="en-IN" sz="2000" b="1" dirty="0" smtClean="0">
                <a:latin typeface="Times New Roman" pitchFamily="18" charset="0"/>
                <a:cs typeface="Times New Roman" pitchFamily="18" charset="0"/>
              </a:rPr>
              <a:t>38Y. Constitution of Tiger and other Endangered Species Crime Control Bureau</a:t>
            </a:r>
            <a:r>
              <a:rPr lang="en-IN" sz="2000" dirty="0" smtClean="0">
                <a:latin typeface="Times New Roman" pitchFamily="18" charset="0"/>
                <a:cs typeface="Times New Roman" pitchFamily="18" charset="0"/>
              </a:rPr>
              <a:t>.</a:t>
            </a:r>
          </a:p>
          <a:p>
            <a:pPr algn="just"/>
            <a:endParaRPr lang="en-IN" sz="20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705600"/>
          </a:xfrm>
        </p:spPr>
        <p:style>
          <a:lnRef idx="2">
            <a:schemeClr val="accent6"/>
          </a:lnRef>
          <a:fillRef idx="1">
            <a:schemeClr val="lt1"/>
          </a:fillRef>
          <a:effectRef idx="0">
            <a:schemeClr val="accent6"/>
          </a:effectRef>
          <a:fontRef idx="minor">
            <a:schemeClr val="dk1"/>
          </a:fontRef>
        </p:style>
        <p:txBody>
          <a:bodyPr>
            <a:normAutofit fontScale="32500" lnSpcReduction="20000"/>
          </a:bodyPr>
          <a:lstStyle/>
          <a:p>
            <a:pPr algn="just"/>
            <a:r>
              <a:rPr lang="en-IN" sz="6400" b="1" dirty="0" smtClean="0">
                <a:latin typeface="Times New Roman" pitchFamily="18" charset="0"/>
                <a:cs typeface="Times New Roman" pitchFamily="18" charset="0"/>
              </a:rPr>
              <a:t>CHAPTER V TRADE OR COMMERCE IN WILD ANIMALS</a:t>
            </a:r>
            <a:endParaRPr lang="en-IN" sz="6400" dirty="0" smtClean="0">
              <a:latin typeface="Times New Roman" pitchFamily="18" charset="0"/>
              <a:cs typeface="Times New Roman" pitchFamily="18" charset="0"/>
            </a:endParaRPr>
          </a:p>
          <a:p>
            <a:pPr algn="just"/>
            <a:r>
              <a:rPr lang="en-IN" sz="6400" b="1" dirty="0" smtClean="0">
                <a:latin typeface="Times New Roman" pitchFamily="18" charset="0"/>
                <a:cs typeface="Times New Roman" pitchFamily="18" charset="0"/>
              </a:rPr>
              <a:t>Wild animals etc. to be government property- </a:t>
            </a:r>
            <a:r>
              <a:rPr lang="en-IN" sz="6400" dirty="0" smtClean="0">
                <a:latin typeface="Times New Roman" pitchFamily="18" charset="0"/>
                <a:cs typeface="Times New Roman" pitchFamily="18" charset="0"/>
              </a:rPr>
              <a:t>Every wild animal, other than vermin, which is hunted under sec, 11 or sec. 29 or subsection (6) of sec 35 or kept or bred in captivity or hunted in contravention of any provision of this act or any rule or order made there under or found dead or killed by mistake including animal article trophy from any wild animal shall be the property of the state/ central government (sec 39) </a:t>
            </a:r>
          </a:p>
          <a:p>
            <a:pPr algn="just"/>
            <a:r>
              <a:rPr lang="en-IN" sz="6400" dirty="0" smtClean="0">
                <a:latin typeface="Times New Roman" pitchFamily="18" charset="0"/>
                <a:cs typeface="Times New Roman" pitchFamily="18" charset="0"/>
              </a:rPr>
              <a:t>(</a:t>
            </a:r>
            <a:r>
              <a:rPr lang="en-IN" sz="6400" i="1" dirty="0" smtClean="0">
                <a:latin typeface="Times New Roman" pitchFamily="18" charset="0"/>
                <a:cs typeface="Times New Roman" pitchFamily="18" charset="0"/>
              </a:rPr>
              <a:t>a</a:t>
            </a:r>
            <a:r>
              <a:rPr lang="en-IN" sz="6400" dirty="0" smtClean="0">
                <a:latin typeface="Times New Roman" pitchFamily="18" charset="0"/>
                <a:cs typeface="Times New Roman" pitchFamily="18" charset="0"/>
              </a:rPr>
              <a:t>) wild animal, other than vermin, which is hunted under section 11 or sub-section (</a:t>
            </a:r>
            <a:r>
              <a:rPr lang="en-IN" sz="6400" i="1" dirty="0" smtClean="0">
                <a:latin typeface="Times New Roman" pitchFamily="18" charset="0"/>
                <a:cs typeface="Times New Roman" pitchFamily="18" charset="0"/>
              </a:rPr>
              <a:t>1</a:t>
            </a:r>
            <a:r>
              <a:rPr lang="en-IN" sz="6400" dirty="0" smtClean="0">
                <a:latin typeface="Times New Roman" pitchFamily="18" charset="0"/>
                <a:cs typeface="Times New Roman" pitchFamily="18" charset="0"/>
              </a:rPr>
              <a:t>) of section 29 or sub-section (</a:t>
            </a:r>
            <a:r>
              <a:rPr lang="en-IN" sz="6400" i="1" dirty="0" smtClean="0">
                <a:latin typeface="Times New Roman" pitchFamily="18" charset="0"/>
                <a:cs typeface="Times New Roman" pitchFamily="18" charset="0"/>
              </a:rPr>
              <a:t>6</a:t>
            </a:r>
            <a:r>
              <a:rPr lang="en-IN" sz="6400" dirty="0" smtClean="0">
                <a:latin typeface="Times New Roman" pitchFamily="18" charset="0"/>
                <a:cs typeface="Times New Roman" pitchFamily="18" charset="0"/>
              </a:rPr>
              <a:t>) of section 35 or kept or 1[bred in captivity or hunted] in contravention of any provision of this Act or any rule or order made there under or found dead, or killed 2*** or by mistake; and </a:t>
            </a:r>
          </a:p>
          <a:p>
            <a:pPr algn="just"/>
            <a:r>
              <a:rPr lang="en-IN" sz="6400" dirty="0" smtClean="0">
                <a:latin typeface="Times New Roman" pitchFamily="18" charset="0"/>
                <a:cs typeface="Times New Roman" pitchFamily="18" charset="0"/>
              </a:rPr>
              <a:t>(</a:t>
            </a:r>
            <a:r>
              <a:rPr lang="en-IN" sz="6400" i="1" dirty="0" smtClean="0">
                <a:latin typeface="Times New Roman" pitchFamily="18" charset="0"/>
                <a:cs typeface="Times New Roman" pitchFamily="18" charset="0"/>
              </a:rPr>
              <a:t>b</a:t>
            </a:r>
            <a:r>
              <a:rPr lang="en-IN" sz="6400" dirty="0" smtClean="0">
                <a:latin typeface="Times New Roman" pitchFamily="18" charset="0"/>
                <a:cs typeface="Times New Roman" pitchFamily="18" charset="0"/>
              </a:rPr>
              <a:t>) animal article, trophy or uncured trophy or meat derived from any wild animal referred to in clause (</a:t>
            </a:r>
            <a:r>
              <a:rPr lang="en-IN" sz="6400" i="1" dirty="0" smtClean="0">
                <a:latin typeface="Times New Roman" pitchFamily="18" charset="0"/>
                <a:cs typeface="Times New Roman" pitchFamily="18" charset="0"/>
              </a:rPr>
              <a:t>a</a:t>
            </a:r>
            <a:r>
              <a:rPr lang="en-IN" sz="6400" dirty="0" smtClean="0">
                <a:latin typeface="Times New Roman" pitchFamily="18" charset="0"/>
                <a:cs typeface="Times New Roman" pitchFamily="18" charset="0"/>
              </a:rPr>
              <a:t>) in respect of which any offence against this Act or any rule or order made there under has been committed, </a:t>
            </a:r>
          </a:p>
          <a:p>
            <a:pPr algn="just"/>
            <a:r>
              <a:rPr lang="en-IN" sz="6400" dirty="0" smtClean="0">
                <a:latin typeface="Times New Roman" pitchFamily="18" charset="0"/>
                <a:cs typeface="Times New Roman" pitchFamily="18" charset="0"/>
              </a:rPr>
              <a:t>(</a:t>
            </a:r>
            <a:r>
              <a:rPr lang="en-IN" sz="6400" i="1" dirty="0" smtClean="0">
                <a:latin typeface="Times New Roman" pitchFamily="18" charset="0"/>
                <a:cs typeface="Times New Roman" pitchFamily="18" charset="0"/>
              </a:rPr>
              <a:t>3</a:t>
            </a:r>
            <a:r>
              <a:rPr lang="en-IN" sz="6400" dirty="0" smtClean="0">
                <a:latin typeface="Times New Roman" pitchFamily="18" charset="0"/>
                <a:cs typeface="Times New Roman" pitchFamily="18" charset="0"/>
              </a:rPr>
              <a:t>) No person shall, without the previous permission in writing of the Chief Wild Life Warden or the authorised officer— </a:t>
            </a:r>
          </a:p>
          <a:p>
            <a:pPr algn="just"/>
            <a:r>
              <a:rPr lang="en-IN" sz="6400" dirty="0" smtClean="0">
                <a:latin typeface="Times New Roman" pitchFamily="18" charset="0"/>
                <a:cs typeface="Times New Roman" pitchFamily="18" charset="0"/>
              </a:rPr>
              <a:t>(</a:t>
            </a:r>
            <a:r>
              <a:rPr lang="en-IN" sz="6400" i="1" dirty="0" smtClean="0">
                <a:latin typeface="Times New Roman" pitchFamily="18" charset="0"/>
                <a:cs typeface="Times New Roman" pitchFamily="18" charset="0"/>
              </a:rPr>
              <a:t>a</a:t>
            </a:r>
            <a:r>
              <a:rPr lang="en-IN" sz="6400" dirty="0" smtClean="0">
                <a:latin typeface="Times New Roman" pitchFamily="18" charset="0"/>
                <a:cs typeface="Times New Roman" pitchFamily="18" charset="0"/>
              </a:rPr>
              <a:t>) acquire or keep in his possession, custody or control, or </a:t>
            </a:r>
          </a:p>
          <a:p>
            <a:pPr algn="just"/>
            <a:r>
              <a:rPr lang="en-IN" sz="6400" dirty="0" smtClean="0">
                <a:latin typeface="Times New Roman" pitchFamily="18" charset="0"/>
                <a:cs typeface="Times New Roman" pitchFamily="18" charset="0"/>
              </a:rPr>
              <a:t>(</a:t>
            </a:r>
            <a:r>
              <a:rPr lang="en-IN" sz="6400" i="1" dirty="0" smtClean="0">
                <a:latin typeface="Times New Roman" pitchFamily="18" charset="0"/>
                <a:cs typeface="Times New Roman" pitchFamily="18" charset="0"/>
              </a:rPr>
              <a:t>b</a:t>
            </a:r>
            <a:r>
              <a:rPr lang="en-IN" sz="6400" dirty="0" smtClean="0">
                <a:latin typeface="Times New Roman" pitchFamily="18" charset="0"/>
                <a:cs typeface="Times New Roman" pitchFamily="18" charset="0"/>
              </a:rPr>
              <a:t>) transfer to any person, whether by way of gift, sale or otherwise, or </a:t>
            </a:r>
          </a:p>
          <a:p>
            <a:pPr algn="just"/>
            <a:r>
              <a:rPr lang="en-IN" sz="6400" dirty="0" smtClean="0">
                <a:latin typeface="Times New Roman" pitchFamily="18" charset="0"/>
                <a:cs typeface="Times New Roman" pitchFamily="18" charset="0"/>
              </a:rPr>
              <a:t>(</a:t>
            </a:r>
            <a:r>
              <a:rPr lang="en-IN" sz="6400" i="1" dirty="0" smtClean="0">
                <a:latin typeface="Times New Roman" pitchFamily="18" charset="0"/>
                <a:cs typeface="Times New Roman" pitchFamily="18" charset="0"/>
              </a:rPr>
              <a:t>c</a:t>
            </a:r>
            <a:r>
              <a:rPr lang="en-IN" sz="6400" dirty="0" smtClean="0">
                <a:latin typeface="Times New Roman" pitchFamily="18" charset="0"/>
                <a:cs typeface="Times New Roman" pitchFamily="18" charset="0"/>
              </a:rPr>
              <a:t>) destroy or damage, such Government property. </a:t>
            </a:r>
          </a:p>
          <a:p>
            <a:pPr algn="just"/>
            <a:endParaRPr lang="en-IN" sz="6400" dirty="0" smtClean="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763000" cy="5486400"/>
          </a:xfrm>
        </p:spPr>
        <p:style>
          <a:lnRef idx="2">
            <a:schemeClr val="accent5"/>
          </a:lnRef>
          <a:fillRef idx="1">
            <a:schemeClr val="lt1"/>
          </a:fillRef>
          <a:effectRef idx="0">
            <a:schemeClr val="accent5"/>
          </a:effectRef>
          <a:fontRef idx="minor">
            <a:schemeClr val="dk1"/>
          </a:fontRef>
        </p:style>
        <p:txBody>
          <a:bodyPr>
            <a:normAutofit fontScale="92500" lnSpcReduction="10000"/>
          </a:bodyPr>
          <a:lstStyle/>
          <a:p>
            <a:pPr lvl="0" algn="just"/>
            <a:r>
              <a:rPr lang="en-IN" sz="2900" dirty="0" smtClean="0">
                <a:latin typeface="Times New Roman" pitchFamily="18" charset="0"/>
                <a:cs typeface="Times New Roman" pitchFamily="18" charset="0"/>
              </a:rPr>
              <a:t>Poaching has devastating consequences for wildlife. In some instances, it’s the primary reason why </a:t>
            </a:r>
            <a:r>
              <a:rPr lang="en-IN" sz="2900" b="1" dirty="0" smtClean="0">
                <a:latin typeface="Times New Roman" pitchFamily="18" charset="0"/>
                <a:cs typeface="Times New Roman" pitchFamily="18" charset="0"/>
              </a:rPr>
              <a:t>an animal faces a risk of extinction. </a:t>
            </a:r>
          </a:p>
          <a:p>
            <a:pPr lvl="0" algn="just"/>
            <a:r>
              <a:rPr lang="en-IN" sz="2900" dirty="0" smtClean="0">
                <a:latin typeface="Times New Roman" pitchFamily="18" charset="0"/>
                <a:cs typeface="Times New Roman" pitchFamily="18" charset="0"/>
              </a:rPr>
              <a:t>Poaching for the exotic pet trade affects an animal’s welfare in addition to its numbers in the wild. </a:t>
            </a:r>
          </a:p>
          <a:p>
            <a:pPr lvl="0" algn="just"/>
            <a:r>
              <a:rPr lang="en-IN" sz="2900" dirty="0" smtClean="0">
                <a:latin typeface="Times New Roman" pitchFamily="18" charset="0"/>
                <a:cs typeface="Times New Roman" pitchFamily="18" charset="0"/>
              </a:rPr>
              <a:t>Most wild animals eat specialized diets found in nature, and they need space to fly, roam, and swing from branches. </a:t>
            </a:r>
          </a:p>
          <a:p>
            <a:pPr lvl="0" algn="just"/>
            <a:r>
              <a:rPr lang="en-IN" sz="2900" dirty="0" smtClean="0">
                <a:latin typeface="Times New Roman" pitchFamily="18" charset="0"/>
                <a:cs typeface="Times New Roman" pitchFamily="18" charset="0"/>
              </a:rPr>
              <a:t>Captured animals are stuffed into boxes, suitcases, or sacks, and </a:t>
            </a:r>
          </a:p>
          <a:p>
            <a:pPr lvl="0" algn="just"/>
            <a:r>
              <a:rPr lang="en-IN" sz="2900" dirty="0" smtClean="0">
                <a:latin typeface="Times New Roman" pitchFamily="18" charset="0"/>
                <a:cs typeface="Times New Roman" pitchFamily="18" charset="0"/>
              </a:rPr>
              <a:t>even if they survive transport, they often suffer in their new, unnatural situations</a:t>
            </a:r>
          </a:p>
          <a:p>
            <a:pPr lvl="0" algn="just"/>
            <a:r>
              <a:rPr lang="en-IN" sz="2900" b="1" dirty="0" smtClean="0">
                <a:latin typeface="Times New Roman" pitchFamily="18" charset="0"/>
                <a:cs typeface="Times New Roman" pitchFamily="18" charset="0"/>
              </a:rPr>
              <a:t>poached animals can spread disease, such as Ebola and SARS</a:t>
            </a:r>
            <a:endParaRPr lang="en-IN" sz="2900" dirty="0" smtClean="0">
              <a:latin typeface="Times New Roman" pitchFamily="18" charset="0"/>
              <a:cs typeface="Times New Roman" pitchFamily="18" charset="0"/>
            </a:endParaRPr>
          </a:p>
          <a:p>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style>
          <a:lnRef idx="2">
            <a:schemeClr val="accent6"/>
          </a:lnRef>
          <a:fillRef idx="1">
            <a:schemeClr val="lt1"/>
          </a:fillRef>
          <a:effectRef idx="0">
            <a:schemeClr val="accent6"/>
          </a:effectRef>
          <a:fontRef idx="minor">
            <a:schemeClr val="dk1"/>
          </a:fontRef>
        </p:style>
        <p:txBody>
          <a:bodyPr>
            <a:normAutofit fontScale="40000" lnSpcReduction="20000"/>
          </a:bodyPr>
          <a:lstStyle/>
          <a:p>
            <a:pPr algn="just"/>
            <a:r>
              <a:rPr lang="en-IN" sz="4500" b="1" dirty="0" smtClean="0">
                <a:latin typeface="Times New Roman" pitchFamily="18" charset="0"/>
                <a:cs typeface="Times New Roman" pitchFamily="18" charset="0"/>
              </a:rPr>
              <a:t>Certificate of ownership-</a:t>
            </a:r>
            <a:r>
              <a:rPr lang="en-IN" sz="4500" dirty="0" smtClean="0">
                <a:latin typeface="Times New Roman" pitchFamily="18" charset="0"/>
                <a:cs typeface="Times New Roman" pitchFamily="18" charset="0"/>
              </a:rPr>
              <a:t> the chief wildlife warden may for the </a:t>
            </a:r>
            <a:r>
              <a:rPr lang="en-IN" sz="4500" dirty="0" err="1" smtClean="0">
                <a:latin typeface="Times New Roman" pitchFamily="18" charset="0"/>
                <a:cs typeface="Times New Roman" pitchFamily="18" charset="0"/>
              </a:rPr>
              <a:t>puposes</a:t>
            </a:r>
            <a:r>
              <a:rPr lang="en-IN" sz="4500" dirty="0" smtClean="0">
                <a:latin typeface="Times New Roman" pitchFamily="18" charset="0"/>
                <a:cs typeface="Times New Roman" pitchFamily="18" charset="0"/>
              </a:rPr>
              <a:t> of sec 40, issue a certificate of ownership in such form, as may be prescribed, to any person who in his opinion is in </a:t>
            </a:r>
            <a:r>
              <a:rPr lang="en-IN" sz="4500" dirty="0" err="1" smtClean="0">
                <a:latin typeface="Times New Roman" pitchFamily="18" charset="0"/>
                <a:cs typeface="Times New Roman" pitchFamily="18" charset="0"/>
              </a:rPr>
              <a:t>lawfull</a:t>
            </a:r>
            <a:r>
              <a:rPr lang="en-IN" sz="4500" dirty="0" smtClean="0">
                <a:latin typeface="Times New Roman" pitchFamily="18" charset="0"/>
                <a:cs typeface="Times New Roman" pitchFamily="18" charset="0"/>
              </a:rPr>
              <a:t> possession of any wild animal or any animal article, trophy or uncured trophy and may where possible mark in the prescribed manner such animal article trophy or uncured trophy for the purpose of identification (sec 42)</a:t>
            </a:r>
          </a:p>
          <a:p>
            <a:pPr algn="just"/>
            <a:r>
              <a:rPr lang="en-IN" sz="4500" b="1" dirty="0" smtClean="0">
                <a:latin typeface="Times New Roman" pitchFamily="18" charset="0"/>
                <a:cs typeface="Times New Roman" pitchFamily="18" charset="0"/>
              </a:rPr>
              <a:t>Regulation of transfer of animal</a:t>
            </a:r>
            <a:r>
              <a:rPr lang="en-IN" sz="4500" dirty="0" smtClean="0">
                <a:latin typeface="Times New Roman" pitchFamily="18" charset="0"/>
                <a:cs typeface="Times New Roman" pitchFamily="18" charset="0"/>
              </a:rPr>
              <a:t>- person who do not possess a certificate of ownership shall not sell or offer for sale or transfer whether by way of sale, </a:t>
            </a:r>
            <a:r>
              <a:rPr lang="en-IN" sz="4500" dirty="0" err="1" smtClean="0">
                <a:latin typeface="Times New Roman" pitchFamily="18" charset="0"/>
                <a:cs typeface="Times New Roman" pitchFamily="18" charset="0"/>
              </a:rPr>
              <a:t>giftor</a:t>
            </a:r>
            <a:r>
              <a:rPr lang="en-IN" sz="4500" dirty="0" smtClean="0">
                <a:latin typeface="Times New Roman" pitchFamily="18" charset="0"/>
                <a:cs typeface="Times New Roman" pitchFamily="18" charset="0"/>
              </a:rPr>
              <a:t> otherwise, any wild animal specified in </a:t>
            </a:r>
            <a:r>
              <a:rPr lang="en-IN" sz="4500" dirty="0" err="1" smtClean="0">
                <a:latin typeface="Times New Roman" pitchFamily="18" charset="0"/>
                <a:cs typeface="Times New Roman" pitchFamily="18" charset="0"/>
              </a:rPr>
              <a:t>sch</a:t>
            </a:r>
            <a:r>
              <a:rPr lang="en-IN" sz="4500" dirty="0" smtClean="0">
                <a:latin typeface="Times New Roman" pitchFamily="18" charset="0"/>
                <a:cs typeface="Times New Roman" pitchFamily="18" charset="0"/>
              </a:rPr>
              <a:t> I or par II of </a:t>
            </a:r>
            <a:r>
              <a:rPr lang="en-IN" sz="4500" dirty="0" err="1" smtClean="0">
                <a:latin typeface="Times New Roman" pitchFamily="18" charset="0"/>
                <a:cs typeface="Times New Roman" pitchFamily="18" charset="0"/>
              </a:rPr>
              <a:t>sch</a:t>
            </a:r>
            <a:r>
              <a:rPr lang="en-IN" sz="4500" dirty="0" smtClean="0">
                <a:latin typeface="Times New Roman" pitchFamily="18" charset="0"/>
                <a:cs typeface="Times New Roman" pitchFamily="18" charset="0"/>
              </a:rPr>
              <a:t> 11 or any captive animal belonging to that category or any animal article, trophy, uncured trophy or meat derived there from (sec43)</a:t>
            </a:r>
          </a:p>
          <a:p>
            <a:pPr algn="just"/>
            <a:r>
              <a:rPr lang="en-IN" sz="4500" b="1" dirty="0" smtClean="0">
                <a:latin typeface="Times New Roman" pitchFamily="18" charset="0"/>
                <a:cs typeface="Times New Roman" pitchFamily="18" charset="0"/>
              </a:rPr>
              <a:t>Restriction of transportation of wildlife-</a:t>
            </a:r>
            <a:r>
              <a:rPr lang="en-IN" sz="4500" dirty="0" smtClean="0">
                <a:latin typeface="Times New Roman" pitchFamily="18" charset="0"/>
                <a:cs typeface="Times New Roman" pitchFamily="18" charset="0"/>
              </a:rPr>
              <a:t> no person shall accept any wild animal (other than vermin) or any animal article, or any specified plant or part or derivative thereof for </a:t>
            </a:r>
            <a:r>
              <a:rPr lang="en-IN" sz="4500" dirty="0" err="1" smtClean="0">
                <a:latin typeface="Times New Roman" pitchFamily="18" charset="0"/>
                <a:cs typeface="Times New Roman" pitchFamily="18" charset="0"/>
              </a:rPr>
              <a:t>transportationexcept</a:t>
            </a:r>
            <a:r>
              <a:rPr lang="en-IN" sz="4500" dirty="0" smtClean="0">
                <a:latin typeface="Times New Roman" pitchFamily="18" charset="0"/>
                <a:cs typeface="Times New Roman" pitchFamily="18" charset="0"/>
              </a:rPr>
              <a:t> after exercising due care to ascertain that permission from the chief wildlife warden or any other officer authorized by the state govt in this behalf has been obtained for such transportation.</a:t>
            </a:r>
          </a:p>
          <a:p>
            <a:pPr algn="just"/>
            <a:r>
              <a:rPr lang="en-IN" sz="4500" b="1" dirty="0" smtClean="0">
                <a:latin typeface="Times New Roman" pitchFamily="18" charset="0"/>
                <a:cs typeface="Times New Roman" pitchFamily="18" charset="0"/>
              </a:rPr>
              <a:t>Purchase of captive animal etc person other than a license-</a:t>
            </a:r>
            <a:r>
              <a:rPr lang="en-IN" sz="4500" dirty="0" smtClean="0">
                <a:latin typeface="Times New Roman" pitchFamily="18" charset="0"/>
                <a:cs typeface="Times New Roman" pitchFamily="18" charset="0"/>
              </a:rPr>
              <a:t> no person shall purchase, receive or acquire any captive animal, wild animal other than vermin or any animal article, trophy, uncured trophy, or meat derived there from otherwise than from a dealer or from a person authorized to sell or otherwise transfer the same under this act (sec 49)</a:t>
            </a:r>
          </a:p>
          <a:p>
            <a:pPr algn="just"/>
            <a:r>
              <a:rPr lang="en-IN" sz="4500" b="1" dirty="0" smtClean="0">
                <a:latin typeface="Times New Roman" pitchFamily="18" charset="0"/>
                <a:cs typeface="Times New Roman" pitchFamily="18" charset="0"/>
              </a:rPr>
              <a:t>Chapter VA (prohibition of trade or commerce in trophies, animal article etc. derived from certain animals)</a:t>
            </a:r>
            <a:endParaRPr lang="en-IN" sz="4500" dirty="0" smtClean="0">
              <a:latin typeface="Times New Roman" pitchFamily="18" charset="0"/>
              <a:cs typeface="Times New Roman" pitchFamily="18" charset="0"/>
            </a:endParaRPr>
          </a:p>
          <a:p>
            <a:pPr algn="just"/>
            <a:r>
              <a:rPr lang="en-IN" sz="4500" dirty="0" smtClean="0">
                <a:latin typeface="Times New Roman" pitchFamily="18" charset="0"/>
                <a:cs typeface="Times New Roman" pitchFamily="18" charset="0"/>
              </a:rPr>
              <a:t>Scheduled animals means an animal specified for the time being in schedule I or part 11 of schedule II. This chapter deals with prohibition of dealing in trophies, animal articles etc. derived from scheduled animals from on and after the specified date. Thus no person shall commence or carry on the business as a manufacturer of, or dealer in scheduled animal articles or any related business etc.</a:t>
            </a:r>
          </a:p>
          <a:p>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685800"/>
          <a:ext cx="8763000" cy="5410200"/>
        </p:xfrm>
        <a:graphic>
          <a:graphicData uri="http://schemas.openxmlformats.org/drawingml/2006/table">
            <a:tbl>
              <a:tblPr/>
              <a:tblGrid>
                <a:gridCol w="8763000"/>
              </a:tblGrid>
              <a:tr h="2705100">
                <a:tc>
                  <a:txBody>
                    <a:bodyPr/>
                    <a:lstStyle/>
                    <a:p>
                      <a:pPr algn="just">
                        <a:lnSpc>
                          <a:spcPct val="115000"/>
                        </a:lnSpc>
                        <a:spcAft>
                          <a:spcPts val="0"/>
                        </a:spcAft>
                      </a:pPr>
                      <a:r>
                        <a:rPr lang="en-IN" sz="2000" dirty="0">
                          <a:latin typeface="Times New Roman" pitchFamily="18" charset="0"/>
                          <a:ea typeface="Calibri"/>
                          <a:cs typeface="Times New Roman" pitchFamily="18" charset="0"/>
                        </a:rPr>
                        <a:t> </a:t>
                      </a:r>
                      <a:r>
                        <a:rPr lang="en-IN" sz="2000" b="1" dirty="0">
                          <a:latin typeface="Times New Roman" pitchFamily="18" charset="0"/>
                          <a:ea typeface="Calibri"/>
                          <a:cs typeface="Times New Roman" pitchFamily="18" charset="0"/>
                        </a:rPr>
                        <a:t>Power of entry, search, arrest and detention</a:t>
                      </a:r>
                      <a:endParaRPr lang="en-IN" sz="2000" dirty="0">
                        <a:latin typeface="Times New Roman" pitchFamily="18" charset="0"/>
                        <a:ea typeface="Calibri"/>
                        <a:cs typeface="Times New Roman" pitchFamily="18" charset="0"/>
                      </a:endParaRPr>
                    </a:p>
                    <a:p>
                      <a:pPr algn="just">
                        <a:lnSpc>
                          <a:spcPct val="115000"/>
                        </a:lnSpc>
                        <a:spcAft>
                          <a:spcPts val="0"/>
                        </a:spcAft>
                      </a:pPr>
                      <a:r>
                        <a:rPr lang="en-IN" sz="2000" dirty="0">
                          <a:latin typeface="Times New Roman" pitchFamily="18" charset="0"/>
                          <a:ea typeface="Calibri"/>
                          <a:cs typeface="Times New Roman" pitchFamily="18" charset="0"/>
                        </a:rPr>
                        <a:t>The director or any other authorized by him in his behalf or the chief wildlife warden or the authorized officer or any forest officer or any police officer not below rank   of a sub inspector may, if he has reasonable grounds for believing that any person has committed an offence against this act, has power to entry in the premises, issue search warrant, detention of the accused person depending on the situation (section 50)</a:t>
                      </a:r>
                    </a:p>
                  </a:txBody>
                  <a:tcPr marL="58227" marR="58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5100">
                <a:tc>
                  <a:txBody>
                    <a:bodyPr/>
                    <a:lstStyle/>
                    <a:p>
                      <a:pPr algn="just">
                        <a:lnSpc>
                          <a:spcPct val="115000"/>
                        </a:lnSpc>
                        <a:spcAft>
                          <a:spcPts val="0"/>
                        </a:spcAft>
                      </a:pPr>
                      <a:r>
                        <a:rPr lang="en-IN" sz="2000" b="1" dirty="0">
                          <a:latin typeface="Times New Roman" pitchFamily="18" charset="0"/>
                          <a:ea typeface="Calibri"/>
                          <a:cs typeface="Times New Roman" pitchFamily="18" charset="0"/>
                        </a:rPr>
                        <a:t>Penalties-</a:t>
                      </a:r>
                      <a:endParaRPr lang="en-IN" sz="2000" dirty="0">
                        <a:latin typeface="Times New Roman" pitchFamily="18" charset="0"/>
                        <a:ea typeface="Calibri"/>
                        <a:cs typeface="Times New Roman" pitchFamily="18" charset="0"/>
                      </a:endParaRPr>
                    </a:p>
                    <a:p>
                      <a:pPr algn="just">
                        <a:lnSpc>
                          <a:spcPct val="115000"/>
                        </a:lnSpc>
                        <a:spcAft>
                          <a:spcPts val="0"/>
                        </a:spcAft>
                      </a:pPr>
                      <a:r>
                        <a:rPr lang="en-IN" sz="2000" dirty="0">
                          <a:latin typeface="Times New Roman" pitchFamily="18" charset="0"/>
                          <a:ea typeface="Calibri"/>
                          <a:cs typeface="Times New Roman" pitchFamily="18" charset="0"/>
                        </a:rPr>
                        <a:t>Any person who contravenes any provisions of this act (except chapter VA and section 38J) or who commits a breach of any conditions shall be guilty of an offence and shall be punishable with imprisonment </a:t>
                      </a:r>
                      <a:r>
                        <a:rPr lang="en-IN" sz="2000" dirty="0" smtClean="0">
                          <a:latin typeface="Times New Roman" pitchFamily="18" charset="0"/>
                          <a:ea typeface="Calibri"/>
                          <a:cs typeface="Times New Roman" pitchFamily="18" charset="0"/>
                        </a:rPr>
                        <a:t>for </a:t>
                      </a:r>
                      <a:r>
                        <a:rPr lang="en-IN" sz="2000" dirty="0">
                          <a:latin typeface="Times New Roman" pitchFamily="18" charset="0"/>
                          <a:ea typeface="Calibri"/>
                          <a:cs typeface="Times New Roman" pitchFamily="18" charset="0"/>
                        </a:rPr>
                        <a:t>a term which may extend to three years or with fine which may extend to twenty five thousand rupees or with both (</a:t>
                      </a:r>
                      <a:r>
                        <a:rPr lang="en-IN" sz="2000" dirty="0" err="1">
                          <a:latin typeface="Times New Roman" pitchFamily="18" charset="0"/>
                          <a:ea typeface="Calibri"/>
                          <a:cs typeface="Times New Roman" pitchFamily="18" charset="0"/>
                        </a:rPr>
                        <a:t>secton</a:t>
                      </a:r>
                      <a:r>
                        <a:rPr lang="en-IN" sz="2000" dirty="0">
                          <a:latin typeface="Times New Roman" pitchFamily="18" charset="0"/>
                          <a:ea typeface="Calibri"/>
                          <a:cs typeface="Times New Roman" pitchFamily="18" charset="0"/>
                        </a:rPr>
                        <a:t> 51)</a:t>
                      </a:r>
                    </a:p>
                    <a:p>
                      <a:pPr algn="just">
                        <a:lnSpc>
                          <a:spcPct val="115000"/>
                        </a:lnSpc>
                        <a:spcAft>
                          <a:spcPts val="0"/>
                        </a:spcAft>
                      </a:pPr>
                      <a:r>
                        <a:rPr lang="en-IN" sz="2000" dirty="0">
                          <a:latin typeface="Times New Roman" pitchFamily="18" charset="0"/>
                          <a:ea typeface="Calibri"/>
                          <a:cs typeface="Times New Roman" pitchFamily="18" charset="0"/>
                        </a:rPr>
                        <a:t>If the offence </a:t>
                      </a:r>
                      <a:r>
                        <a:rPr lang="en-IN" sz="2000" dirty="0" err="1">
                          <a:latin typeface="Times New Roman" pitchFamily="18" charset="0"/>
                          <a:ea typeface="Calibri"/>
                          <a:cs typeface="Times New Roman" pitchFamily="18" charset="0"/>
                        </a:rPr>
                        <a:t>commited</a:t>
                      </a:r>
                      <a:r>
                        <a:rPr lang="en-IN" sz="2000" dirty="0">
                          <a:latin typeface="Times New Roman" pitchFamily="18" charset="0"/>
                          <a:ea typeface="Calibri"/>
                          <a:cs typeface="Times New Roman" pitchFamily="18" charset="0"/>
                        </a:rPr>
                        <a:t> is in relation to any animal specified in scheduled I or part II</a:t>
                      </a:r>
                    </a:p>
                  </a:txBody>
                  <a:tcPr marL="58227" marR="58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1985" name="Rectangle 1"/>
          <p:cNvSpPr>
            <a:spLocks noChangeArrowheads="1"/>
          </p:cNvSpPr>
          <p:nvPr/>
        </p:nvSpPr>
        <p:spPr bwMode="auto">
          <a:xfrm>
            <a:off x="675453" y="28545"/>
            <a:ext cx="7793095"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CHAPTER VI (PREVENTION AND DETECTION OF OFFENCES)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304801"/>
          <a:ext cx="8839200" cy="6400800"/>
        </p:xfrm>
        <a:graphic>
          <a:graphicData uri="http://schemas.openxmlformats.org/drawingml/2006/table">
            <a:tbl>
              <a:tblPr/>
              <a:tblGrid>
                <a:gridCol w="8839200"/>
              </a:tblGrid>
              <a:tr h="1375516">
                <a:tc>
                  <a:txBody>
                    <a:bodyPr/>
                    <a:lstStyle/>
                    <a:p>
                      <a:pPr algn="just">
                        <a:lnSpc>
                          <a:spcPct val="115000"/>
                        </a:lnSpc>
                        <a:spcAft>
                          <a:spcPts val="0"/>
                        </a:spcAft>
                      </a:pPr>
                      <a:r>
                        <a:rPr lang="en-IN" sz="1800" b="1" dirty="0">
                          <a:latin typeface="Times New Roman" pitchFamily="18" charset="0"/>
                          <a:ea typeface="Calibri"/>
                          <a:cs typeface="Times New Roman" pitchFamily="18" charset="0"/>
                        </a:rPr>
                        <a:t>Protection of action taken in good faith</a:t>
                      </a:r>
                      <a:endParaRPr lang="en-IN" sz="1800" dirty="0">
                        <a:latin typeface="Times New Roman" pitchFamily="18" charset="0"/>
                        <a:ea typeface="Calibri"/>
                        <a:cs typeface="Times New Roman" pitchFamily="18" charset="0"/>
                      </a:endParaRPr>
                    </a:p>
                    <a:p>
                      <a:pPr algn="just">
                        <a:lnSpc>
                          <a:spcPct val="115000"/>
                        </a:lnSpc>
                        <a:spcAft>
                          <a:spcPts val="0"/>
                        </a:spcAft>
                      </a:pPr>
                      <a:r>
                        <a:rPr lang="en-IN" sz="1800" dirty="0">
                          <a:latin typeface="Times New Roman" pitchFamily="18" charset="0"/>
                          <a:ea typeface="Calibri"/>
                          <a:cs typeface="Times New Roman" pitchFamily="18" charset="0"/>
                        </a:rPr>
                        <a:t>No suit, prosecution or other legal proceedings shall lie against any officer or other employee of the central government or the  state  government for anything which is in good  faith done or intended to be done (section 60)</a:t>
                      </a:r>
                    </a:p>
                  </a:txBody>
                  <a:tcPr marL="56805" marR="5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376">
                <a:tc>
                  <a:txBody>
                    <a:bodyPr/>
                    <a:lstStyle/>
                    <a:p>
                      <a:pPr algn="just">
                        <a:lnSpc>
                          <a:spcPct val="115000"/>
                        </a:lnSpc>
                        <a:spcAft>
                          <a:spcPts val="0"/>
                        </a:spcAft>
                      </a:pPr>
                      <a:r>
                        <a:rPr lang="en-IN" sz="1800" b="1" dirty="0">
                          <a:latin typeface="Times New Roman" pitchFamily="18" charset="0"/>
                          <a:ea typeface="Calibri"/>
                          <a:cs typeface="Times New Roman" pitchFamily="18" charset="0"/>
                        </a:rPr>
                        <a:t>Reward to persons-</a:t>
                      </a:r>
                      <a:endParaRPr lang="en-IN" sz="1800" dirty="0">
                        <a:latin typeface="Times New Roman" pitchFamily="18" charset="0"/>
                        <a:ea typeface="Calibri"/>
                        <a:cs typeface="Times New Roman" pitchFamily="18" charset="0"/>
                      </a:endParaRPr>
                    </a:p>
                    <a:p>
                      <a:pPr algn="just">
                        <a:lnSpc>
                          <a:spcPct val="115000"/>
                        </a:lnSpc>
                        <a:spcAft>
                          <a:spcPts val="0"/>
                        </a:spcAft>
                      </a:pPr>
                      <a:r>
                        <a:rPr lang="en-IN" sz="1800" dirty="0">
                          <a:latin typeface="Times New Roman" pitchFamily="18" charset="0"/>
                          <a:ea typeface="Calibri"/>
                          <a:cs typeface="Times New Roman" pitchFamily="18" charset="0"/>
                        </a:rPr>
                        <a:t>When a court imposes a sentence of fine or a sentence of which fine forms a part, the court may when  passing judgement order that the reward be paid to a person  who renders assistance in the detection of the offence or the apprehension of the offenders out of the proceeds of fine not exceeding twenty percent of such fine (section 60A)</a:t>
                      </a:r>
                    </a:p>
                  </a:txBody>
                  <a:tcPr marL="56805" marR="5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376">
                <a:tc>
                  <a:txBody>
                    <a:bodyPr/>
                    <a:lstStyle/>
                    <a:p>
                      <a:pPr algn="just">
                        <a:lnSpc>
                          <a:spcPct val="115000"/>
                        </a:lnSpc>
                        <a:spcAft>
                          <a:spcPts val="0"/>
                        </a:spcAft>
                      </a:pPr>
                      <a:r>
                        <a:rPr lang="en-IN" sz="1800" b="1" dirty="0">
                          <a:latin typeface="Times New Roman" pitchFamily="18" charset="0"/>
                          <a:ea typeface="Calibri"/>
                          <a:cs typeface="Times New Roman" pitchFamily="18" charset="0"/>
                        </a:rPr>
                        <a:t>Declaration of certain wild animal to be vermin-</a:t>
                      </a:r>
                      <a:r>
                        <a:rPr lang="en-IN" sz="1800" dirty="0">
                          <a:latin typeface="Times New Roman" pitchFamily="18" charset="0"/>
                          <a:ea typeface="Calibri"/>
                          <a:cs typeface="Times New Roman" pitchFamily="18" charset="0"/>
                        </a:rPr>
                        <a:t> The central government may by  notification, declare any wild animal other than  those </a:t>
                      </a:r>
                      <a:r>
                        <a:rPr lang="en-IN" sz="1800" dirty="0" err="1">
                          <a:latin typeface="Times New Roman" pitchFamily="18" charset="0"/>
                          <a:ea typeface="Calibri"/>
                          <a:cs typeface="Times New Roman" pitchFamily="18" charset="0"/>
                        </a:rPr>
                        <a:t>specifid</a:t>
                      </a:r>
                      <a:r>
                        <a:rPr lang="en-IN" sz="1800" dirty="0">
                          <a:latin typeface="Times New Roman" pitchFamily="18" charset="0"/>
                          <a:ea typeface="Calibri"/>
                          <a:cs typeface="Times New Roman" pitchFamily="18" charset="0"/>
                        </a:rPr>
                        <a:t> in </a:t>
                      </a:r>
                      <a:r>
                        <a:rPr lang="en-IN" sz="1800" dirty="0" err="1">
                          <a:latin typeface="Times New Roman" pitchFamily="18" charset="0"/>
                          <a:ea typeface="Calibri"/>
                          <a:cs typeface="Times New Roman" pitchFamily="18" charset="0"/>
                        </a:rPr>
                        <a:t>scheduleI</a:t>
                      </a:r>
                      <a:r>
                        <a:rPr lang="en-IN" sz="1800" dirty="0">
                          <a:latin typeface="Times New Roman" pitchFamily="18" charset="0"/>
                          <a:ea typeface="Calibri"/>
                          <a:cs typeface="Times New Roman" pitchFamily="18" charset="0"/>
                        </a:rPr>
                        <a:t> and part II of schedule H to be vermin for any area for such period as may be specified </a:t>
                      </a:r>
                      <a:r>
                        <a:rPr lang="en-IN" sz="1800" dirty="0" smtClean="0">
                          <a:latin typeface="Times New Roman" pitchFamily="18" charset="0"/>
                          <a:ea typeface="Calibri"/>
                          <a:cs typeface="Times New Roman" pitchFamily="18" charset="0"/>
                        </a:rPr>
                        <a:t>there </a:t>
                      </a:r>
                      <a:r>
                        <a:rPr lang="en-IN" sz="1800" dirty="0">
                          <a:latin typeface="Times New Roman" pitchFamily="18" charset="0"/>
                          <a:ea typeface="Calibri"/>
                          <a:cs typeface="Times New Roman" pitchFamily="18" charset="0"/>
                        </a:rPr>
                        <a:t>in and so long as such notification is in force, such wild animal shall  be deemed to have been </a:t>
                      </a:r>
                      <a:r>
                        <a:rPr lang="en-IN" sz="1800" dirty="0" smtClean="0">
                          <a:latin typeface="Times New Roman" pitchFamily="18" charset="0"/>
                          <a:ea typeface="Calibri"/>
                          <a:cs typeface="Times New Roman" pitchFamily="18" charset="0"/>
                        </a:rPr>
                        <a:t>included </a:t>
                      </a:r>
                      <a:r>
                        <a:rPr lang="en-IN" sz="1800" dirty="0">
                          <a:latin typeface="Times New Roman" pitchFamily="18" charset="0"/>
                          <a:ea typeface="Calibri"/>
                          <a:cs typeface="Times New Roman" pitchFamily="18" charset="0"/>
                        </a:rPr>
                        <a:t>in schedule V (section 62)</a:t>
                      </a:r>
                    </a:p>
                  </a:txBody>
                  <a:tcPr marL="56805" marR="5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0532">
                <a:tc>
                  <a:txBody>
                    <a:bodyPr/>
                    <a:lstStyle/>
                    <a:p>
                      <a:pPr algn="just">
                        <a:lnSpc>
                          <a:spcPct val="115000"/>
                        </a:lnSpc>
                        <a:spcAft>
                          <a:spcPts val="0"/>
                        </a:spcAft>
                      </a:pPr>
                      <a:r>
                        <a:rPr lang="en-IN" sz="1800" b="1" dirty="0">
                          <a:latin typeface="Times New Roman" pitchFamily="18" charset="0"/>
                          <a:ea typeface="Calibri"/>
                          <a:cs typeface="Times New Roman" pitchFamily="18" charset="0"/>
                        </a:rPr>
                        <a:t>Power of state/central government to make rules</a:t>
                      </a:r>
                      <a:endParaRPr lang="en-IN" sz="1800" dirty="0">
                        <a:latin typeface="Times New Roman" pitchFamily="18" charset="0"/>
                        <a:ea typeface="Calibri"/>
                        <a:cs typeface="Times New Roman" pitchFamily="18" charset="0"/>
                      </a:endParaRPr>
                    </a:p>
                    <a:p>
                      <a:pPr algn="just">
                        <a:lnSpc>
                          <a:spcPct val="115000"/>
                        </a:lnSpc>
                        <a:spcAft>
                          <a:spcPts val="0"/>
                        </a:spcAft>
                      </a:pPr>
                      <a:r>
                        <a:rPr lang="en-IN" sz="1800" dirty="0">
                          <a:latin typeface="Times New Roman" pitchFamily="18" charset="0"/>
                          <a:ea typeface="Calibri"/>
                          <a:cs typeface="Times New Roman" pitchFamily="18" charset="0"/>
                        </a:rPr>
                        <a:t>The central government may, by notification, make rules for all or any of the matters which  will help in the protection of wild animals (section 63 for central, section 64 for state)</a:t>
                      </a:r>
                    </a:p>
                  </a:txBody>
                  <a:tcPr marL="56805" marR="5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7105" name="Rectangle 1"/>
          <p:cNvSpPr>
            <a:spLocks noChangeArrowheads="1"/>
          </p:cNvSpPr>
          <p:nvPr/>
        </p:nvSpPr>
        <p:spPr bwMode="auto">
          <a:xfrm>
            <a:off x="1616992" y="-48399"/>
            <a:ext cx="5910016"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CHAPTER VII MISCELLANEOUS</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style>
          <a:lnRef idx="2">
            <a:schemeClr val="accent5"/>
          </a:lnRef>
          <a:fillRef idx="1">
            <a:schemeClr val="lt1"/>
          </a:fillRef>
          <a:effectRef idx="0">
            <a:schemeClr val="accent5"/>
          </a:effectRef>
          <a:fontRef idx="minor">
            <a:schemeClr val="dk1"/>
          </a:fontRef>
        </p:style>
        <p:txBody>
          <a:bodyPr>
            <a:normAutofit fontScale="47500" lnSpcReduction="20000"/>
          </a:bodyPr>
          <a:lstStyle/>
          <a:p>
            <a:pPr algn="just"/>
            <a:r>
              <a:rPr lang="en-IN" sz="4000" b="1" dirty="0" smtClean="0">
                <a:latin typeface="Times New Roman" pitchFamily="18" charset="0"/>
                <a:cs typeface="Times New Roman" pitchFamily="18" charset="0"/>
              </a:rPr>
              <a:t>ELEPHANTS-</a:t>
            </a:r>
            <a:endParaRPr lang="en-IN" sz="4000" dirty="0" smtClean="0">
              <a:latin typeface="Times New Roman" pitchFamily="18" charset="0"/>
              <a:cs typeface="Times New Roman" pitchFamily="18" charset="0"/>
            </a:endParaRPr>
          </a:p>
          <a:p>
            <a:pPr algn="just"/>
            <a:r>
              <a:rPr lang="en-IN" sz="4000" dirty="0" smtClean="0">
                <a:latin typeface="Times New Roman" pitchFamily="18" charset="0"/>
                <a:cs typeface="Times New Roman" pitchFamily="18" charset="0"/>
              </a:rPr>
              <a:t>Ivory tusks are actually massive teeth that protrude well beyond the mouths of elephants. Like our own teeth—and those of many mammals—these tusks are deeply rooted. Much of the tusk is made up of dentine, a hard, dense, bony tissue. And the whole tusk is wrapped in enamel, the hardest animal tissue and the part of the tusk that manages the most wear and tear.</a:t>
            </a:r>
          </a:p>
          <a:p>
            <a:pPr algn="just">
              <a:buNone/>
            </a:pPr>
            <a:endParaRPr lang="en-IN" sz="4000" dirty="0" smtClean="0">
              <a:latin typeface="Times New Roman" pitchFamily="18" charset="0"/>
              <a:cs typeface="Times New Roman" pitchFamily="18" charset="0"/>
            </a:endParaRPr>
          </a:p>
          <a:p>
            <a:pPr algn="just"/>
            <a:r>
              <a:rPr lang="en-IN" sz="4000" dirty="0" smtClean="0">
                <a:latin typeface="Times New Roman" pitchFamily="18" charset="0"/>
                <a:cs typeface="Times New Roman" pitchFamily="18" charset="0"/>
              </a:rPr>
              <a:t>Elephant tusks evolved from teeth, giving the species an evolutionary advantage. They serve a variety of purposes: digging, lifting objects, gathering food, stripping bark from trees to eat, and defence. The tusks also protect the trunk—another valuable tool for drinking, breathing, and eating, among other uses.</a:t>
            </a:r>
          </a:p>
          <a:p>
            <a:pPr lvl="0" algn="just"/>
            <a:r>
              <a:rPr lang="en-IN" sz="4000" dirty="0" smtClean="0">
                <a:latin typeface="Times New Roman" pitchFamily="18" charset="0"/>
                <a:cs typeface="Times New Roman" pitchFamily="18" charset="0"/>
              </a:rPr>
              <a:t>An elephant weighs between 3-6 tons has tusk weighing an average of 27 kg.</a:t>
            </a:r>
          </a:p>
          <a:p>
            <a:pPr lvl="0" algn="just"/>
            <a:r>
              <a:rPr lang="en-IN" sz="4000" dirty="0" smtClean="0">
                <a:latin typeface="Times New Roman" pitchFamily="18" charset="0"/>
                <a:cs typeface="Times New Roman" pitchFamily="18" charset="0"/>
              </a:rPr>
              <a:t>The process of procuring ivory is dreadful and cruel, the elephant must be killed before the ivory can be removed. This is being done by shooting, stoning, poison darts resulting in a slow painful death, or even machine guns slaughter of entire herds at waterholes</a:t>
            </a:r>
          </a:p>
          <a:p>
            <a:pPr lvl="0" algn="just"/>
            <a:r>
              <a:rPr lang="en-IN" sz="4000" dirty="0" smtClean="0">
                <a:latin typeface="Times New Roman" pitchFamily="18" charset="0"/>
                <a:cs typeface="Times New Roman" pitchFamily="18" charset="0"/>
              </a:rPr>
              <a:t>Regardless of the mode of killing, the process of extracting the ivory is the same. In order to obtain ivory from the elephant, the hunter or poacher must cut into the head, to reach the approximately 25% of the ivory within the skull</a:t>
            </a:r>
          </a:p>
          <a:p>
            <a:endParaRPr lang="en-IN" dirty="0"/>
          </a:p>
        </p:txBody>
      </p:sp>
      <p:pic>
        <p:nvPicPr>
          <p:cNvPr id="1026" name="Picture 2" descr="C:\Users\user\Desktop\download.jpg"/>
          <p:cNvPicPr>
            <a:picLocks noChangeAspect="1" noChangeArrowheads="1"/>
          </p:cNvPicPr>
          <p:nvPr/>
        </p:nvPicPr>
        <p:blipFill>
          <a:blip r:embed="rId2" cstate="print"/>
          <a:srcRect/>
          <a:stretch>
            <a:fillRect/>
          </a:stretch>
        </p:blipFill>
        <p:spPr bwMode="auto">
          <a:xfrm>
            <a:off x="2514600" y="5105400"/>
            <a:ext cx="3143250" cy="14478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1"/>
            <a:ext cx="8229600" cy="4343400"/>
          </a:xfrm>
        </p:spPr>
        <p:style>
          <a:lnRef idx="2">
            <a:schemeClr val="accent6"/>
          </a:lnRef>
          <a:fillRef idx="1">
            <a:schemeClr val="lt1"/>
          </a:fillRef>
          <a:effectRef idx="0">
            <a:schemeClr val="accent6"/>
          </a:effectRef>
          <a:fontRef idx="minor">
            <a:schemeClr val="dk1"/>
          </a:fontRef>
        </p:style>
        <p:txBody>
          <a:bodyPr>
            <a:normAutofit fontScale="77500" lnSpcReduction="20000"/>
          </a:bodyPr>
          <a:lstStyle/>
          <a:p>
            <a:pPr algn="just" fontAlgn="base"/>
            <a:r>
              <a:rPr lang="en-IN" sz="2900" b="1" dirty="0" smtClean="0">
                <a:latin typeface="Times New Roman" pitchFamily="18" charset="0"/>
                <a:cs typeface="Times New Roman" pitchFamily="18" charset="0"/>
              </a:rPr>
              <a:t>TIGERS- </a:t>
            </a:r>
          </a:p>
          <a:p>
            <a:pPr algn="just" fontAlgn="base"/>
            <a:r>
              <a:rPr lang="en-IN" sz="2900" dirty="0" smtClean="0">
                <a:latin typeface="Times New Roman" pitchFamily="18" charset="0"/>
                <a:cs typeface="Times New Roman" pitchFamily="18" charset="0"/>
              </a:rPr>
              <a:t>Demand- their parts are used for traditional medicine, folk remedies, and increasingly as a status symbol among some Asian cultures.</a:t>
            </a:r>
          </a:p>
          <a:p>
            <a:pPr algn="just" fontAlgn="base"/>
            <a:r>
              <a:rPr lang="en-IN" sz="2900" dirty="0" smtClean="0">
                <a:latin typeface="Times New Roman" pitchFamily="18" charset="0"/>
                <a:cs typeface="Times New Roman" pitchFamily="18" charset="0"/>
              </a:rPr>
              <a:t>their pelts are valuable on the black market.</a:t>
            </a:r>
          </a:p>
          <a:p>
            <a:pPr algn="just" fontAlgn="base"/>
            <a:r>
              <a:rPr lang="en-IN" sz="2900" dirty="0" smtClean="0">
                <a:latin typeface="Times New Roman" pitchFamily="18" charset="0"/>
                <a:cs typeface="Times New Roman" pitchFamily="18" charset="0"/>
              </a:rPr>
              <a:t>In order to catch a tiger, steel traps are laid in known tiger trails. Once trapped the animal is left to struggle all night long so that it is exhausted from its attempts to escape and then a simple blow from a heavy stick is sufficient to kill the animal.</a:t>
            </a:r>
          </a:p>
          <a:p>
            <a:pPr algn="just" fontAlgn="base"/>
            <a:r>
              <a:rPr lang="en-IN" sz="2900" dirty="0" smtClean="0">
                <a:latin typeface="Times New Roman" pitchFamily="18" charset="0"/>
                <a:cs typeface="Times New Roman" pitchFamily="18" charset="0"/>
              </a:rPr>
              <a:t>Poachers also use poisoned carcasses of a tiger's prey to kill them. In the hot season they dig shallow pools and fill them with poisoned water</a:t>
            </a:r>
          </a:p>
          <a:p>
            <a:endParaRPr lang="en-IN" dirty="0"/>
          </a:p>
        </p:txBody>
      </p:sp>
      <p:pic>
        <p:nvPicPr>
          <p:cNvPr id="2050" name="Picture 2" descr="C:\Users\user\Desktop\download (1).jpg"/>
          <p:cNvPicPr>
            <a:picLocks noChangeAspect="1" noChangeArrowheads="1"/>
          </p:cNvPicPr>
          <p:nvPr/>
        </p:nvPicPr>
        <p:blipFill>
          <a:blip r:embed="rId2" cstate="print"/>
          <a:srcRect/>
          <a:stretch>
            <a:fillRect/>
          </a:stretch>
        </p:blipFill>
        <p:spPr bwMode="auto">
          <a:xfrm>
            <a:off x="1219200" y="4953000"/>
            <a:ext cx="3028950" cy="1504950"/>
          </a:xfrm>
          <a:prstGeom prst="rect">
            <a:avLst/>
          </a:prstGeom>
          <a:noFill/>
        </p:spPr>
      </p:pic>
      <p:pic>
        <p:nvPicPr>
          <p:cNvPr id="2051" name="Picture 3" descr="C:\Users\user\Desktop\download (2).jpg"/>
          <p:cNvPicPr>
            <a:picLocks noChangeAspect="1" noChangeArrowheads="1"/>
          </p:cNvPicPr>
          <p:nvPr/>
        </p:nvPicPr>
        <p:blipFill>
          <a:blip r:embed="rId3" cstate="print"/>
          <a:srcRect/>
          <a:stretch>
            <a:fillRect/>
          </a:stretch>
        </p:blipFill>
        <p:spPr bwMode="auto">
          <a:xfrm>
            <a:off x="5562600" y="4876800"/>
            <a:ext cx="2857500" cy="16002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style>
          <a:lnRef idx="2">
            <a:schemeClr val="accent5"/>
          </a:lnRef>
          <a:fillRef idx="1">
            <a:schemeClr val="lt1"/>
          </a:fillRef>
          <a:effectRef idx="0">
            <a:schemeClr val="accent5"/>
          </a:effectRef>
          <a:fontRef idx="minor">
            <a:schemeClr val="dk1"/>
          </a:fontRef>
        </p:style>
        <p:txBody>
          <a:bodyPr>
            <a:normAutofit fontScale="70000" lnSpcReduction="20000"/>
          </a:bodyPr>
          <a:lstStyle/>
          <a:p>
            <a:pPr algn="just" fontAlgn="base"/>
            <a:r>
              <a:rPr lang="en-IN" sz="3400" b="1" dirty="0" smtClean="0">
                <a:latin typeface="Times New Roman" pitchFamily="18" charset="0"/>
                <a:cs typeface="Times New Roman" pitchFamily="18" charset="0"/>
              </a:rPr>
              <a:t>BEARS- Methods</a:t>
            </a:r>
            <a:endParaRPr lang="en-IN" sz="3400" dirty="0" smtClean="0">
              <a:latin typeface="Times New Roman" pitchFamily="18" charset="0"/>
              <a:cs typeface="Times New Roman" pitchFamily="18" charset="0"/>
            </a:endParaRPr>
          </a:p>
          <a:p>
            <a:pPr algn="just" fontAlgn="base"/>
            <a:r>
              <a:rPr lang="en-IN" sz="3400" dirty="0" smtClean="0">
                <a:latin typeface="Times New Roman" pitchFamily="18" charset="0"/>
                <a:cs typeface="Times New Roman" pitchFamily="18" charset="0"/>
              </a:rPr>
              <a:t>Poachers typically shoot their prey but they may also use poisoned bait to achieve their ends.  Whilst the latter method may seem particularly reprehensible there is nothing sporting about the means poachers use to shoot their prey.  They may use dogs to chase and corner a bear, they may set out bait to provide an easy meal for the animal and then shoot it whilst it’s feeding or they may trap it, often by extremely inhumane means, and then shoot the bear hours or even days later.</a:t>
            </a:r>
          </a:p>
          <a:p>
            <a:pPr lvl="0" algn="just"/>
            <a:r>
              <a:rPr lang="en-IN" sz="3400" dirty="0" smtClean="0">
                <a:latin typeface="Times New Roman" pitchFamily="18" charset="0"/>
                <a:cs typeface="Times New Roman" pitchFamily="18" charset="0"/>
              </a:rPr>
              <a:t>In addition live wild bears usually caught as cubs are used for a variety of entertainment purpose such as dancing (India, Pakistan, turkey) and bear baiting (Pakistan and formerly parts of Europe) </a:t>
            </a:r>
          </a:p>
          <a:p>
            <a:pPr lvl="0" algn="just"/>
            <a:r>
              <a:rPr lang="en-IN" sz="3400" dirty="0" smtClean="0">
                <a:latin typeface="Times New Roman" pitchFamily="18" charset="0"/>
                <a:cs typeface="Times New Roman" pitchFamily="18" charset="0"/>
              </a:rPr>
              <a:t>Wild bears are also poached in various countries in Asia to supplement the breeding stocks of bear- bile farms found in those countries.</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style>
          <a:lnRef idx="2">
            <a:schemeClr val="accent6"/>
          </a:lnRef>
          <a:fillRef idx="1">
            <a:schemeClr val="lt1"/>
          </a:fillRef>
          <a:effectRef idx="0">
            <a:schemeClr val="accent6"/>
          </a:effectRef>
          <a:fontRef idx="minor">
            <a:schemeClr val="dk1"/>
          </a:fontRef>
        </p:style>
        <p:txBody>
          <a:bodyPr>
            <a:normAutofit fontScale="55000" lnSpcReduction="20000"/>
          </a:bodyPr>
          <a:lstStyle/>
          <a:p>
            <a:pPr algn="just"/>
            <a:r>
              <a:rPr lang="en-IN" sz="4000" b="1" dirty="0" smtClean="0">
                <a:latin typeface="Times New Roman" pitchFamily="18" charset="0"/>
                <a:cs typeface="Times New Roman" pitchFamily="18" charset="0"/>
              </a:rPr>
              <a:t>TURTLES</a:t>
            </a:r>
            <a:r>
              <a:rPr lang="en-IN" sz="4000" dirty="0" smtClean="0">
                <a:latin typeface="Times New Roman" pitchFamily="18" charset="0"/>
                <a:cs typeface="Times New Roman" pitchFamily="18" charset="0"/>
              </a:rPr>
              <a:t>- </a:t>
            </a:r>
          </a:p>
          <a:p>
            <a:pPr algn="just"/>
            <a:r>
              <a:rPr lang="en-IN" sz="4000" dirty="0" smtClean="0">
                <a:latin typeface="Times New Roman" pitchFamily="18" charset="0"/>
                <a:cs typeface="Times New Roman" pitchFamily="18" charset="0"/>
              </a:rPr>
              <a:t>The illegal and unsustainable harvesting of sea turtle eggs for food and folk medicine contributes to low hatching rates. </a:t>
            </a:r>
          </a:p>
          <a:p>
            <a:pPr algn="just"/>
            <a:r>
              <a:rPr lang="en-IN" sz="4000" dirty="0" smtClean="0">
                <a:latin typeface="Times New Roman" pitchFamily="18" charset="0"/>
                <a:cs typeface="Times New Roman" pitchFamily="18" charset="0"/>
              </a:rPr>
              <a:t>Destruction of beaches and the use of artificial lighting at night where the sea turtle species have major and minor nesting grounds, mating grounds, and feeding grounds are contributing to the indirect deaths of sea turtles and reducing their opportunities to bear successful offspring.</a:t>
            </a:r>
          </a:p>
          <a:p>
            <a:pPr algn="just"/>
            <a:r>
              <a:rPr lang="en-IN" sz="4000" dirty="0" smtClean="0">
                <a:latin typeface="Times New Roman" pitchFamily="18" charset="0"/>
                <a:cs typeface="Times New Roman" pitchFamily="18" charset="0"/>
              </a:rPr>
              <a:t>Factors directly killing sub-adult and adult sea turtles are oil spills; ghost nets, loose or lots nets that drift in the sea; by catch, the accidental capture of unwanted sea life while fishing; as well as collisions between swimming sea turtles and vessels or their propellers.</a:t>
            </a:r>
          </a:p>
          <a:p>
            <a:pPr lvl="0" algn="just"/>
            <a:r>
              <a:rPr lang="en-IN" sz="4000" dirty="0" smtClean="0">
                <a:latin typeface="Times New Roman" pitchFamily="18" charset="0"/>
                <a:cs typeface="Times New Roman" pitchFamily="18" charset="0"/>
              </a:rPr>
              <a:t>Both marine and fresh water turtles are hunted for their meat and for their shells</a:t>
            </a:r>
          </a:p>
          <a:p>
            <a:pPr lvl="0" algn="just"/>
            <a:r>
              <a:rPr lang="en-IN" sz="4000" dirty="0" smtClean="0">
                <a:latin typeface="Times New Roman" pitchFamily="18" charset="0"/>
                <a:cs typeface="Times New Roman" pitchFamily="18" charset="0"/>
              </a:rPr>
              <a:t>In addition to being caught in the wild, some turtle species are also captive bred for commercial purposes, injuries sustained during capture most notably those caused by harpooning, will not kill the turtle immediately but causes prolonged pain and sufferings</a:t>
            </a:r>
          </a:p>
          <a:p>
            <a:endParaRPr lang="en-IN" dirty="0"/>
          </a:p>
        </p:txBody>
      </p:sp>
      <p:pic>
        <p:nvPicPr>
          <p:cNvPr id="2050" name="Picture 2" descr="C:\Users\user\Desktop\download (6).jpg"/>
          <p:cNvPicPr>
            <a:picLocks noChangeAspect="1" noChangeArrowheads="1"/>
          </p:cNvPicPr>
          <p:nvPr/>
        </p:nvPicPr>
        <p:blipFill>
          <a:blip r:embed="rId2" cstate="print"/>
          <a:srcRect/>
          <a:stretch>
            <a:fillRect/>
          </a:stretch>
        </p:blipFill>
        <p:spPr bwMode="auto">
          <a:xfrm>
            <a:off x="2667000" y="5257800"/>
            <a:ext cx="2619375" cy="113347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download.jpg"/>
          <p:cNvPicPr>
            <a:picLocks noChangeAspect="1" noChangeArrowheads="1"/>
          </p:cNvPicPr>
          <p:nvPr/>
        </p:nvPicPr>
        <p:blipFill>
          <a:blip r:embed="rId2" cstate="print"/>
          <a:srcRect/>
          <a:stretch>
            <a:fillRect/>
          </a:stretch>
        </p:blipFill>
        <p:spPr bwMode="auto">
          <a:xfrm>
            <a:off x="6381750" y="4953000"/>
            <a:ext cx="2762250" cy="1657350"/>
          </a:xfrm>
          <a:prstGeom prst="rect">
            <a:avLst/>
          </a:prstGeom>
          <a:noFill/>
        </p:spPr>
      </p:pic>
      <p:pic>
        <p:nvPicPr>
          <p:cNvPr id="1027" name="Picture 3" descr="C:\Users\user\Desktop\download (1).jpg"/>
          <p:cNvPicPr>
            <a:picLocks noChangeAspect="1" noChangeArrowheads="1"/>
          </p:cNvPicPr>
          <p:nvPr/>
        </p:nvPicPr>
        <p:blipFill>
          <a:blip r:embed="rId3" cstate="print"/>
          <a:srcRect/>
          <a:stretch>
            <a:fillRect/>
          </a:stretch>
        </p:blipFill>
        <p:spPr bwMode="auto">
          <a:xfrm>
            <a:off x="381000" y="3352800"/>
            <a:ext cx="1743075" cy="2619375"/>
          </a:xfrm>
          <a:prstGeom prst="rect">
            <a:avLst/>
          </a:prstGeom>
          <a:noFill/>
        </p:spPr>
      </p:pic>
      <p:pic>
        <p:nvPicPr>
          <p:cNvPr id="1028" name="Picture 4" descr="C:\Users\user\Desktop\download (2).jpg"/>
          <p:cNvPicPr>
            <a:picLocks noChangeAspect="1" noChangeArrowheads="1"/>
          </p:cNvPicPr>
          <p:nvPr/>
        </p:nvPicPr>
        <p:blipFill>
          <a:blip r:embed="rId4" cstate="print"/>
          <a:srcRect/>
          <a:stretch>
            <a:fillRect/>
          </a:stretch>
        </p:blipFill>
        <p:spPr bwMode="auto">
          <a:xfrm>
            <a:off x="304800" y="228600"/>
            <a:ext cx="2466975" cy="1847850"/>
          </a:xfrm>
          <a:prstGeom prst="rect">
            <a:avLst/>
          </a:prstGeom>
          <a:noFill/>
        </p:spPr>
      </p:pic>
      <p:pic>
        <p:nvPicPr>
          <p:cNvPr id="1029" name="Picture 5" descr="C:\Users\user\Desktop\download (3).jpg"/>
          <p:cNvPicPr>
            <a:picLocks noChangeAspect="1" noChangeArrowheads="1"/>
          </p:cNvPicPr>
          <p:nvPr/>
        </p:nvPicPr>
        <p:blipFill>
          <a:blip r:embed="rId5" cstate="print"/>
          <a:srcRect/>
          <a:stretch>
            <a:fillRect/>
          </a:stretch>
        </p:blipFill>
        <p:spPr bwMode="auto">
          <a:xfrm>
            <a:off x="3276600" y="3581400"/>
            <a:ext cx="1847850" cy="2466975"/>
          </a:xfrm>
          <a:prstGeom prst="rect">
            <a:avLst/>
          </a:prstGeom>
          <a:noFill/>
        </p:spPr>
      </p:pic>
      <p:pic>
        <p:nvPicPr>
          <p:cNvPr id="1030" name="Picture 6" descr="C:\Users\user\Desktop\download (4).jpg"/>
          <p:cNvPicPr>
            <a:picLocks noChangeAspect="1" noChangeArrowheads="1"/>
          </p:cNvPicPr>
          <p:nvPr/>
        </p:nvPicPr>
        <p:blipFill>
          <a:blip r:embed="rId6" cstate="print"/>
          <a:srcRect/>
          <a:stretch>
            <a:fillRect/>
          </a:stretch>
        </p:blipFill>
        <p:spPr bwMode="auto">
          <a:xfrm>
            <a:off x="3200400" y="228600"/>
            <a:ext cx="2495550" cy="1828800"/>
          </a:xfrm>
          <a:prstGeom prst="rect">
            <a:avLst/>
          </a:prstGeom>
          <a:noFill/>
        </p:spPr>
      </p:pic>
      <p:pic>
        <p:nvPicPr>
          <p:cNvPr id="1031" name="Picture 7" descr="C:\Users\user\Desktop\download (5).jpg"/>
          <p:cNvPicPr>
            <a:picLocks noChangeAspect="1" noChangeArrowheads="1"/>
          </p:cNvPicPr>
          <p:nvPr/>
        </p:nvPicPr>
        <p:blipFill>
          <a:blip r:embed="rId7" cstate="print"/>
          <a:srcRect/>
          <a:stretch>
            <a:fillRect/>
          </a:stretch>
        </p:blipFill>
        <p:spPr bwMode="auto">
          <a:xfrm>
            <a:off x="5943600" y="2286000"/>
            <a:ext cx="2628900" cy="1743075"/>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TotalTime>
  <Words>5546</Words>
  <Application>Microsoft Office PowerPoint</Application>
  <PresentationFormat>On-screen Show (4:3)</PresentationFormat>
  <Paragraphs>303</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PROTECTION OF WILD LIFE IN NATURE AND CAPTIVITY </vt:lpstr>
      <vt:lpstr>WELFARE ISSUES OF FREE LIVING WILD ANIMALS- </vt:lpstr>
      <vt:lpstr> POACHING </vt:lpstr>
      <vt:lpstr>Slide 4</vt:lpstr>
      <vt:lpstr>Slide 5</vt:lpstr>
      <vt:lpstr>Slide 6</vt:lpstr>
      <vt:lpstr>Slide 7</vt:lpstr>
      <vt:lpstr>Slide 8</vt:lpstr>
      <vt:lpstr>Slide 9</vt:lpstr>
      <vt:lpstr>Slide 10</vt:lpstr>
      <vt:lpstr>Slide 11</vt:lpstr>
      <vt:lpstr> MAN – WILD ANIMAL CONFLICT- </vt:lpstr>
      <vt:lpstr>Slide 13</vt:lpstr>
      <vt:lpstr>Slide 14</vt:lpstr>
      <vt:lpstr>Slide 15</vt:lpstr>
      <vt:lpstr> WELFARE  ISSUES IN CAPTIVE ANIMALS- </vt:lpstr>
      <vt:lpstr>Slide 17</vt:lpstr>
      <vt:lpstr>Slide 18</vt:lpstr>
      <vt:lpstr>Slide 19</vt:lpstr>
      <vt:lpstr>Slide 20</vt:lpstr>
      <vt:lpstr> Behavioural enrichment through feeding techniques- </vt:lpstr>
      <vt:lpstr> WILDLIFE PROTECTION ACT </vt:lpstr>
      <vt:lpstr>CHAPTER I (PRELIMINARY)</vt:lpstr>
      <vt:lpstr>Slide 24</vt:lpstr>
      <vt:lpstr>Slide 25</vt:lpstr>
      <vt:lpstr> CHAPTER II (AUTHORITIES TO BE APPOINTED OR CONSTITUTED UNDER THIS ACT) </vt:lpstr>
      <vt:lpstr> CHAPTER III (HUNTING OF WILD ANIMALS) </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Protection of wild life in nature and captivity.  </dc:title>
  <dc:creator>user</dc:creator>
  <cp:lastModifiedBy>user</cp:lastModifiedBy>
  <cp:revision>139</cp:revision>
  <dcterms:created xsi:type="dcterms:W3CDTF">2006-08-16T00:00:00Z</dcterms:created>
  <dcterms:modified xsi:type="dcterms:W3CDTF">2023-07-13T05:14:42Z</dcterms:modified>
</cp:coreProperties>
</file>